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15" r:id="rId2"/>
    <p:sldId id="2129" r:id="rId3"/>
    <p:sldId id="1182" r:id="rId4"/>
    <p:sldId id="1126" r:id="rId5"/>
    <p:sldId id="1127" r:id="rId6"/>
    <p:sldId id="322" r:id="rId7"/>
    <p:sldId id="1076" r:id="rId8"/>
    <p:sldId id="737" r:id="rId9"/>
    <p:sldId id="1449" r:id="rId10"/>
    <p:sldId id="1415" r:id="rId11"/>
    <p:sldId id="1130" r:id="rId12"/>
    <p:sldId id="2127" r:id="rId13"/>
    <p:sldId id="2154" r:id="rId14"/>
    <p:sldId id="738" r:id="rId15"/>
    <p:sldId id="2155" r:id="rId16"/>
    <p:sldId id="1447" r:id="rId17"/>
    <p:sldId id="1448" r:id="rId18"/>
    <p:sldId id="2156" r:id="rId19"/>
    <p:sldId id="2157" r:id="rId20"/>
    <p:sldId id="2158" r:id="rId21"/>
    <p:sldId id="2159" r:id="rId22"/>
    <p:sldId id="2160" r:id="rId23"/>
    <p:sldId id="2161" r:id="rId24"/>
    <p:sldId id="2162" r:id="rId25"/>
    <p:sldId id="2163" r:id="rId26"/>
    <p:sldId id="2164" r:id="rId27"/>
    <p:sldId id="2165" r:id="rId28"/>
    <p:sldId id="744" r:id="rId29"/>
    <p:sldId id="2150" r:id="rId30"/>
    <p:sldId id="2153" r:id="rId31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62B"/>
    <a:srgbClr val="9FD0AB"/>
    <a:srgbClr val="02A089"/>
    <a:srgbClr val="F3AD04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1" autoAdjust="0"/>
    <p:restoredTop sz="93694" autoAdjust="0"/>
  </p:normalViewPr>
  <p:slideViewPr>
    <p:cSldViewPr snapToGrid="0" snapToObjects="1">
      <p:cViewPr varScale="1">
        <p:scale>
          <a:sx n="146" d="100"/>
          <a:sy n="146" d="100"/>
        </p:scale>
        <p:origin x="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78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5375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6C7B7-AD5D-0B4E-8003-A37A6E98D43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7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01561" y="384694"/>
            <a:ext cx="7289130" cy="123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Cyberaddiction : </a:t>
            </a:r>
          </a:p>
          <a:p>
            <a:pPr>
              <a:lnSpc>
                <a:spcPct val="140000"/>
              </a:lnSpc>
            </a:pPr>
            <a:r>
              <a:rPr lang="fr-CH" b="1" dirty="0">
                <a:solidFill>
                  <a:schemeClr val="bg1"/>
                </a:solidFill>
              </a:rPr>
              <a:t>Le trouble du cerveau qui apprend trop bien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01561" y="224784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FF5318AC-B19D-804A-83A9-69CB972A6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61" y="2709507"/>
            <a:ext cx="5303520" cy="298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4" name="Text Box 4"/>
          <p:cNvSpPr txBox="1">
            <a:spLocks noChangeArrowheads="1"/>
          </p:cNvSpPr>
          <p:nvPr/>
        </p:nvSpPr>
        <p:spPr bwMode="auto">
          <a:xfrm>
            <a:off x="898525" y="568107"/>
            <a:ext cx="7921625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36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/>
              <a:t>Histoire naturelle de l’addiction</a:t>
            </a:r>
          </a:p>
        </p:txBody>
      </p:sp>
      <p:cxnSp>
        <p:nvCxnSpPr>
          <p:cNvPr id="1500165" name="AutoShape 5"/>
          <p:cNvCxnSpPr>
            <a:cxnSpLocks noChangeShapeType="1"/>
          </p:cNvCxnSpPr>
          <p:nvPr/>
        </p:nvCxnSpPr>
        <p:spPr bwMode="auto">
          <a:xfrm>
            <a:off x="5362575" y="2471313"/>
            <a:ext cx="11858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500166" name="AutoShape 6"/>
          <p:cNvCxnSpPr>
            <a:cxnSpLocks noChangeShapeType="1"/>
          </p:cNvCxnSpPr>
          <p:nvPr/>
        </p:nvCxnSpPr>
        <p:spPr bwMode="auto">
          <a:xfrm>
            <a:off x="2698750" y="2471313"/>
            <a:ext cx="12239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1500167" name="Group 7"/>
          <p:cNvGrpSpPr>
            <a:grpSpLocks/>
          </p:cNvGrpSpPr>
          <p:nvPr/>
        </p:nvGrpSpPr>
        <p:grpSpPr bwMode="auto">
          <a:xfrm>
            <a:off x="1352551" y="3606376"/>
            <a:ext cx="1282701" cy="1227137"/>
            <a:chOff x="885" y="2637"/>
            <a:chExt cx="808" cy="773"/>
          </a:xfrm>
        </p:grpSpPr>
        <p:sp>
          <p:nvSpPr>
            <p:cNvPr id="1500168" name="Text Box 8"/>
            <p:cNvSpPr txBox="1">
              <a:spLocks noChangeArrowheads="1"/>
            </p:cNvSpPr>
            <p:nvPr/>
          </p:nvSpPr>
          <p:spPr bwMode="auto">
            <a:xfrm>
              <a:off x="885" y="3158"/>
              <a:ext cx="808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Contexte</a:t>
              </a:r>
            </a:p>
          </p:txBody>
        </p:sp>
        <p:cxnSp>
          <p:nvCxnSpPr>
            <p:cNvPr id="1500169" name="AutoShape 9"/>
            <p:cNvCxnSpPr>
              <a:cxnSpLocks noChangeShapeType="1"/>
              <a:stCxn id="1500168" idx="0"/>
              <a:endCxn id="1500177" idx="2"/>
            </p:cNvCxnSpPr>
            <p:nvPr/>
          </p:nvCxnSpPr>
          <p:spPr bwMode="auto">
            <a:xfrm flipH="1" flipV="1">
              <a:off x="1279" y="2637"/>
              <a:ext cx="10" cy="5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00170" name="Group 10"/>
          <p:cNvGrpSpPr>
            <a:grpSpLocks/>
          </p:cNvGrpSpPr>
          <p:nvPr/>
        </p:nvGrpSpPr>
        <p:grpSpPr bwMode="auto">
          <a:xfrm>
            <a:off x="2627313" y="2488776"/>
            <a:ext cx="1584325" cy="2358884"/>
            <a:chOff x="1746" y="1888"/>
            <a:chExt cx="830" cy="1531"/>
          </a:xfrm>
        </p:grpSpPr>
        <p:sp>
          <p:nvSpPr>
            <p:cNvPr id="1500171" name="Text Box 11"/>
            <p:cNvSpPr txBox="1">
              <a:spLocks noChangeArrowheads="1"/>
            </p:cNvSpPr>
            <p:nvPr/>
          </p:nvSpPr>
          <p:spPr bwMode="auto">
            <a:xfrm>
              <a:off x="1746" y="3159"/>
              <a:ext cx="830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«Plaisir»</a:t>
              </a:r>
            </a:p>
          </p:txBody>
        </p:sp>
        <p:cxnSp>
          <p:nvCxnSpPr>
            <p:cNvPr id="1500172" name="AutoShape 12"/>
            <p:cNvCxnSpPr>
              <a:cxnSpLocks noChangeShapeType="1"/>
              <a:stCxn id="1500171" idx="0"/>
            </p:cNvCxnSpPr>
            <p:nvPr/>
          </p:nvCxnSpPr>
          <p:spPr bwMode="auto">
            <a:xfrm flipH="1" flipV="1">
              <a:off x="2154" y="1888"/>
              <a:ext cx="7" cy="12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00173" name="Group 13"/>
          <p:cNvGrpSpPr>
            <a:grpSpLocks/>
          </p:cNvGrpSpPr>
          <p:nvPr/>
        </p:nvGrpSpPr>
        <p:grpSpPr bwMode="auto">
          <a:xfrm>
            <a:off x="5002213" y="2488775"/>
            <a:ext cx="2051050" cy="2357343"/>
            <a:chOff x="3172" y="1888"/>
            <a:chExt cx="1292" cy="1530"/>
          </a:xfrm>
        </p:grpSpPr>
        <p:sp>
          <p:nvSpPr>
            <p:cNvPr id="1500174" name="Text Box 14"/>
            <p:cNvSpPr txBox="1">
              <a:spLocks noChangeArrowheads="1"/>
            </p:cNvSpPr>
            <p:nvPr/>
          </p:nvSpPr>
          <p:spPr bwMode="auto">
            <a:xfrm>
              <a:off x="3172" y="3158"/>
              <a:ext cx="1292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Automatisation</a:t>
              </a:r>
            </a:p>
          </p:txBody>
        </p:sp>
        <p:cxnSp>
          <p:nvCxnSpPr>
            <p:cNvPr id="1500175" name="AutoShape 15"/>
            <p:cNvCxnSpPr>
              <a:cxnSpLocks noChangeShapeType="1"/>
              <a:stCxn id="1500174" idx="0"/>
            </p:cNvCxnSpPr>
            <p:nvPr/>
          </p:nvCxnSpPr>
          <p:spPr bwMode="auto">
            <a:xfrm flipV="1">
              <a:off x="3818" y="1888"/>
              <a:ext cx="0" cy="12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00196" name="Group 36"/>
          <p:cNvGrpSpPr>
            <a:grpSpLocks/>
          </p:cNvGrpSpPr>
          <p:nvPr/>
        </p:nvGrpSpPr>
        <p:grpSpPr bwMode="auto">
          <a:xfrm>
            <a:off x="1258888" y="1733126"/>
            <a:ext cx="1439862" cy="1873250"/>
            <a:chOff x="793" y="1457"/>
            <a:chExt cx="907" cy="1180"/>
          </a:xfrm>
        </p:grpSpPr>
        <p:sp>
          <p:nvSpPr>
            <p:cNvPr id="1500177" name="Text Box 17"/>
            <p:cNvSpPr txBox="1">
              <a:spLocks noChangeArrowheads="1"/>
            </p:cNvSpPr>
            <p:nvPr/>
          </p:nvSpPr>
          <p:spPr bwMode="auto">
            <a:xfrm>
              <a:off x="871" y="2387"/>
              <a:ext cx="75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/>
                <a:t>Initiation</a:t>
              </a:r>
            </a:p>
          </p:txBody>
        </p:sp>
        <p:pic>
          <p:nvPicPr>
            <p:cNvPr id="1500191" name="Picture 3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500197" name="Group 37"/>
          <p:cNvGrpSpPr>
            <a:grpSpLocks/>
          </p:cNvGrpSpPr>
          <p:nvPr/>
        </p:nvGrpSpPr>
        <p:grpSpPr bwMode="auto">
          <a:xfrm>
            <a:off x="3683000" y="1733126"/>
            <a:ext cx="1943100" cy="2238375"/>
            <a:chOff x="2320" y="1457"/>
            <a:chExt cx="1224" cy="1410"/>
          </a:xfrm>
        </p:grpSpPr>
        <p:sp>
          <p:nvSpPr>
            <p:cNvPr id="1500180" name="Text Box 20"/>
            <p:cNvSpPr txBox="1">
              <a:spLocks noChangeArrowheads="1"/>
            </p:cNvSpPr>
            <p:nvPr/>
          </p:nvSpPr>
          <p:spPr bwMode="auto">
            <a:xfrm>
              <a:off x="2320" y="2387"/>
              <a:ext cx="1224" cy="4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/>
                <a:t>Consommation</a:t>
              </a:r>
            </a:p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/>
                <a:t>hédonique</a:t>
              </a:r>
            </a:p>
          </p:txBody>
        </p:sp>
        <p:pic>
          <p:nvPicPr>
            <p:cNvPr id="1500193" name="Picture 3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2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500198" name="Group 38"/>
          <p:cNvGrpSpPr>
            <a:grpSpLocks/>
          </p:cNvGrpSpPr>
          <p:nvPr/>
        </p:nvGrpSpPr>
        <p:grpSpPr bwMode="auto">
          <a:xfrm>
            <a:off x="6588125" y="1733126"/>
            <a:ext cx="1439863" cy="1873250"/>
            <a:chOff x="4150" y="1457"/>
            <a:chExt cx="907" cy="1180"/>
          </a:xfrm>
        </p:grpSpPr>
        <p:sp>
          <p:nvSpPr>
            <p:cNvPr id="1500183" name="Text Box 23"/>
            <p:cNvSpPr txBox="1">
              <a:spLocks noChangeArrowheads="1"/>
            </p:cNvSpPr>
            <p:nvPr/>
          </p:nvSpPr>
          <p:spPr bwMode="auto">
            <a:xfrm>
              <a:off x="4169" y="2387"/>
              <a:ext cx="8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</a:pPr>
              <a:r>
                <a:rPr lang="fr-CH" sz="2000"/>
                <a:t>Addiction</a:t>
              </a:r>
            </a:p>
          </p:txBody>
        </p:sp>
        <p:pic>
          <p:nvPicPr>
            <p:cNvPr id="1500194" name="Picture 3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50" y="1457"/>
              <a:ext cx="907" cy="90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27801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0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0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0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0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01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/>
          <p:cNvSpPr>
            <a:spLocks noGrp="1"/>
          </p:cNvSpPr>
          <p:nvPr>
            <p:ph type="title"/>
          </p:nvPr>
        </p:nvSpPr>
        <p:spPr>
          <a:xfrm>
            <a:off x="1222642" y="521678"/>
            <a:ext cx="6715125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Noyau accumbens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350" y="2132990"/>
            <a:ext cx="12811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2240940"/>
            <a:ext cx="18319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4490428"/>
            <a:ext cx="1303338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175" y="4399940"/>
            <a:ext cx="8620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AutoShape 9"/>
          <p:cNvCxnSpPr>
            <a:cxnSpLocks noChangeShapeType="1"/>
          </p:cNvCxnSpPr>
          <p:nvPr/>
        </p:nvCxnSpPr>
        <p:spPr bwMode="auto">
          <a:xfrm flipH="1" flipV="1">
            <a:off x="5727700" y="3572853"/>
            <a:ext cx="1588" cy="917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10"/>
          <p:cNvCxnSpPr>
            <a:cxnSpLocks noChangeShapeType="1"/>
          </p:cNvCxnSpPr>
          <p:nvPr/>
        </p:nvCxnSpPr>
        <p:spPr bwMode="auto">
          <a:xfrm flipH="1" flipV="1">
            <a:off x="2719388" y="3680803"/>
            <a:ext cx="1587" cy="7191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45973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932" y="2274004"/>
            <a:ext cx="2349500" cy="211455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57200" y="274638"/>
            <a:ext cx="8229600" cy="7694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4400" b="1" dirty="0">
                <a:solidFill>
                  <a:srgbClr val="7F7F7F"/>
                </a:solidFill>
              </a:rPr>
              <a:t>Stimuli </a:t>
            </a:r>
            <a:r>
              <a:rPr lang="fr-FR" sz="4400" b="1" dirty="0" err="1">
                <a:solidFill>
                  <a:srgbClr val="7F7F7F"/>
                </a:solidFill>
              </a:rPr>
              <a:t>salients</a:t>
            </a:r>
            <a:endParaRPr lang="fr-FR" sz="4400" b="1" dirty="0">
              <a:solidFill>
                <a:srgbClr val="7F7F7F"/>
              </a:solidFill>
            </a:endParaRPr>
          </a:p>
        </p:txBody>
      </p:sp>
      <p:grpSp>
        <p:nvGrpSpPr>
          <p:cNvPr id="32" name="Gruppierung 31"/>
          <p:cNvGrpSpPr/>
          <p:nvPr/>
        </p:nvGrpSpPr>
        <p:grpSpPr>
          <a:xfrm>
            <a:off x="1589081" y="1598788"/>
            <a:ext cx="1907851" cy="1732491"/>
            <a:chOff x="1589081" y="1598788"/>
            <a:chExt cx="1907851" cy="1732491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9081" y="1598788"/>
              <a:ext cx="922866" cy="931333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cxnSp>
          <p:nvCxnSpPr>
            <p:cNvPr id="15" name="Gerade Verbindung 14"/>
            <p:cNvCxnSpPr>
              <a:stCxn id="4" idx="5"/>
              <a:endCxn id="2" idx="1"/>
            </p:cNvCxnSpPr>
            <p:nvPr/>
          </p:nvCxnSpPr>
          <p:spPr>
            <a:xfrm>
              <a:off x="2376796" y="2393730"/>
              <a:ext cx="1120136" cy="93754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uppierung 32"/>
          <p:cNvGrpSpPr/>
          <p:nvPr/>
        </p:nvGrpSpPr>
        <p:grpSpPr>
          <a:xfrm>
            <a:off x="1589081" y="2865613"/>
            <a:ext cx="1907851" cy="931333"/>
            <a:chOff x="1589081" y="2865613"/>
            <a:chExt cx="1907851" cy="93133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9081" y="2865613"/>
              <a:ext cx="931673" cy="931333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cxnSp>
          <p:nvCxnSpPr>
            <p:cNvPr id="17" name="Gerade Verbindung 16"/>
            <p:cNvCxnSpPr>
              <a:stCxn id="6" idx="6"/>
              <a:endCxn id="2" idx="1"/>
            </p:cNvCxnSpPr>
            <p:nvPr/>
          </p:nvCxnSpPr>
          <p:spPr>
            <a:xfrm flipV="1">
              <a:off x="2520754" y="3331279"/>
              <a:ext cx="976178" cy="1"/>
            </a:xfrm>
            <a:prstGeom prst="line">
              <a:avLst/>
            </a:prstGeom>
            <a:noFill/>
            <a:ln w="25400" cap="flat">
              <a:solidFill>
                <a:srgbClr val="7F7F7F"/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4" name="Gruppierung 33"/>
          <p:cNvGrpSpPr/>
          <p:nvPr/>
        </p:nvGrpSpPr>
        <p:grpSpPr>
          <a:xfrm>
            <a:off x="1582808" y="3331279"/>
            <a:ext cx="1914124" cy="1732491"/>
            <a:chOff x="1582808" y="3331279"/>
            <a:chExt cx="1914124" cy="1732491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2808" y="4132437"/>
              <a:ext cx="929139" cy="931333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cxnSp>
          <p:nvCxnSpPr>
            <p:cNvPr id="20" name="Gerade Verbindung 19"/>
            <p:cNvCxnSpPr>
              <a:stCxn id="7" idx="7"/>
              <a:endCxn id="2" idx="1"/>
            </p:cNvCxnSpPr>
            <p:nvPr/>
          </p:nvCxnSpPr>
          <p:spPr>
            <a:xfrm flipV="1">
              <a:off x="2375878" y="3331279"/>
              <a:ext cx="1121054" cy="93754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5" name="Gruppierung 34"/>
          <p:cNvGrpSpPr/>
          <p:nvPr/>
        </p:nvGrpSpPr>
        <p:grpSpPr>
          <a:xfrm>
            <a:off x="5846432" y="1598788"/>
            <a:ext cx="1911096" cy="1732491"/>
            <a:chOff x="5846432" y="1598788"/>
            <a:chExt cx="1911096" cy="1732491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6194" y="1598788"/>
              <a:ext cx="931334" cy="929149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cxnSp>
          <p:nvCxnSpPr>
            <p:cNvPr id="22" name="Gerade Verbindung 21"/>
            <p:cNvCxnSpPr>
              <a:stCxn id="9" idx="3"/>
            </p:cNvCxnSpPr>
            <p:nvPr/>
          </p:nvCxnSpPr>
          <p:spPr>
            <a:xfrm flipH="1">
              <a:off x="5846432" y="2391866"/>
              <a:ext cx="1116153" cy="93941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uppierung 35"/>
          <p:cNvGrpSpPr/>
          <p:nvPr/>
        </p:nvGrpSpPr>
        <p:grpSpPr>
          <a:xfrm>
            <a:off x="5846432" y="2864246"/>
            <a:ext cx="1914679" cy="934066"/>
            <a:chOff x="5846432" y="2864246"/>
            <a:chExt cx="1914679" cy="934066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2611" y="2864246"/>
              <a:ext cx="938500" cy="934066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cxnSp>
          <p:nvCxnSpPr>
            <p:cNvPr id="27" name="Gerade Verbindung 26"/>
            <p:cNvCxnSpPr>
              <a:stCxn id="10" idx="2"/>
              <a:endCxn id="2" idx="3"/>
            </p:cNvCxnSpPr>
            <p:nvPr/>
          </p:nvCxnSpPr>
          <p:spPr>
            <a:xfrm flipH="1">
              <a:off x="5846432" y="3331279"/>
              <a:ext cx="976179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7" name="Gruppierung 36"/>
          <p:cNvGrpSpPr/>
          <p:nvPr/>
        </p:nvGrpSpPr>
        <p:grpSpPr>
          <a:xfrm>
            <a:off x="5846432" y="3331279"/>
            <a:ext cx="1909589" cy="1732491"/>
            <a:chOff x="5846432" y="3331279"/>
            <a:chExt cx="1909589" cy="1732491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7701" y="4134945"/>
              <a:ext cx="928320" cy="928825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cxnSp>
          <p:nvCxnSpPr>
            <p:cNvPr id="29" name="Gerade Verbindung 28"/>
            <p:cNvCxnSpPr>
              <a:stCxn id="11" idx="1"/>
              <a:endCxn id="2" idx="3"/>
            </p:cNvCxnSpPr>
            <p:nvPr/>
          </p:nvCxnSpPr>
          <p:spPr>
            <a:xfrm flipH="1" flipV="1">
              <a:off x="5846432" y="3331279"/>
              <a:ext cx="1117218" cy="93968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14458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6" name="Text Box 4"/>
          <p:cNvSpPr txBox="1">
            <a:spLocks noChangeArrowheads="1"/>
          </p:cNvSpPr>
          <p:nvPr/>
        </p:nvSpPr>
        <p:spPr bwMode="auto">
          <a:xfrm>
            <a:off x="2976088" y="487544"/>
            <a:ext cx="3191824" cy="83099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36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4800" dirty="0" err="1"/>
              <a:t>Salience</a:t>
            </a:r>
            <a:endParaRPr lang="fr-CH" sz="4800" dirty="0">
              <a:sym typeface="Wingdings" pitchFamily="2" charset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B6195D-0277-664C-953F-C78C1F30E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" b="-547"/>
          <a:stretch/>
        </p:blipFill>
        <p:spPr>
          <a:xfrm>
            <a:off x="0" y="1901283"/>
            <a:ext cx="3200400" cy="305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08357" name="Rectangle 5"/>
          <p:cNvSpPr>
            <a:spLocks noChangeArrowheads="1"/>
          </p:cNvSpPr>
          <p:nvPr/>
        </p:nvSpPr>
        <p:spPr bwMode="auto">
          <a:xfrm>
            <a:off x="2854713" y="2234730"/>
            <a:ext cx="5341473" cy="238853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spcBef>
                <a:spcPct val="0"/>
              </a:spcBef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Propriété d’un stimulus</a:t>
            </a:r>
          </a:p>
          <a:p>
            <a:pPr marL="914400" lvl="1" indent="-457200" algn="l">
              <a:lnSpc>
                <a:spcPct val="120000"/>
              </a:lnSpc>
              <a:spcBef>
                <a:spcPct val="0"/>
              </a:spcBef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inattendu</a:t>
            </a:r>
          </a:p>
          <a:p>
            <a:pPr marL="457200" lvl="1" indent="0" algn="l">
              <a:lnSpc>
                <a:spcPct val="120000"/>
              </a:lnSpc>
              <a:spcBef>
                <a:spcPct val="0"/>
              </a:spcBef>
              <a:buClr>
                <a:srgbClr val="EA81E9"/>
              </a:buClr>
            </a:pPr>
            <a:r>
              <a:rPr lang="fr-CH" sz="1800" i="1" dirty="0"/>
              <a:t>et</a:t>
            </a:r>
          </a:p>
          <a:p>
            <a:pPr marL="914400" lvl="1" indent="-457200" algn="l">
              <a:lnSpc>
                <a:spcPct val="120000"/>
              </a:lnSpc>
              <a:spcBef>
                <a:spcPct val="0"/>
              </a:spcBef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saisissant, excitant</a:t>
            </a:r>
          </a:p>
          <a:p>
            <a:pPr marL="457200" lvl="1" indent="0" algn="l">
              <a:lnSpc>
                <a:spcPct val="120000"/>
              </a:lnSpc>
              <a:spcBef>
                <a:spcPct val="0"/>
              </a:spcBef>
              <a:buClr>
                <a:srgbClr val="EA81E9"/>
              </a:buClr>
            </a:pPr>
            <a:r>
              <a:rPr lang="fr-CH" sz="1800" dirty="0"/>
              <a:t> </a:t>
            </a:r>
            <a:r>
              <a:rPr lang="fr-CH" sz="1800" i="1" dirty="0"/>
              <a:t>et</a:t>
            </a:r>
            <a:r>
              <a:rPr lang="fr-CH" sz="1800" dirty="0"/>
              <a:t> </a:t>
            </a:r>
          </a:p>
          <a:p>
            <a:pPr marL="914400" lvl="1" indent="-457200" algn="l">
              <a:lnSpc>
                <a:spcPct val="120000"/>
              </a:lnSpc>
              <a:spcBef>
                <a:spcPct val="0"/>
              </a:spcBef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engageant une transition attentionnelle-comportementale </a:t>
            </a:r>
          </a:p>
        </p:txBody>
      </p:sp>
    </p:spTree>
    <p:extLst>
      <p:ext uri="{BB962C8B-B14F-4D97-AF65-F5344CB8AC3E}">
        <p14:creationId xmlns:p14="http://schemas.microsoft.com/office/powerpoint/2010/main" val="1561744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83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8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8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08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08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08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8356" grpId="0" animBg="1"/>
      <p:bldP spid="150835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64372" y="903110"/>
            <a:ext cx="2596446" cy="2596446"/>
          </a:xfrm>
          <a:prstGeom prst="rect">
            <a:avLst/>
          </a:prstGeom>
        </p:spPr>
      </p:pic>
      <p:grpSp>
        <p:nvGrpSpPr>
          <p:cNvPr id="15" name="Gruppierung 14"/>
          <p:cNvGrpSpPr/>
          <p:nvPr/>
        </p:nvGrpSpPr>
        <p:grpSpPr>
          <a:xfrm>
            <a:off x="1417196" y="1571558"/>
            <a:ext cx="4664694" cy="369330"/>
            <a:chOff x="1417196" y="1571558"/>
            <a:chExt cx="4664694" cy="369330"/>
          </a:xfrm>
        </p:grpSpPr>
        <p:sp>
          <p:nvSpPr>
            <p:cNvPr id="6" name="Textfeld 5"/>
            <p:cNvSpPr txBox="1"/>
            <p:nvPr/>
          </p:nvSpPr>
          <p:spPr>
            <a:xfrm>
              <a:off x="1417196" y="1571558"/>
              <a:ext cx="227383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Voies physiologiques</a:t>
              </a:r>
            </a:p>
          </p:txBody>
        </p:sp>
        <p:cxnSp>
          <p:nvCxnSpPr>
            <p:cNvPr id="9" name="Gerade Verbindung 8"/>
            <p:cNvCxnSpPr>
              <a:stCxn id="6" idx="3"/>
            </p:cNvCxnSpPr>
            <p:nvPr/>
          </p:nvCxnSpPr>
          <p:spPr>
            <a:xfrm>
              <a:off x="3691026" y="1756223"/>
              <a:ext cx="2390864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" name="Gruppierung 15"/>
          <p:cNvGrpSpPr/>
          <p:nvPr/>
        </p:nvGrpSpPr>
        <p:grpSpPr>
          <a:xfrm>
            <a:off x="5646075" y="3612444"/>
            <a:ext cx="2633041" cy="1361951"/>
            <a:chOff x="5646075" y="3612444"/>
            <a:chExt cx="2633041" cy="1361951"/>
          </a:xfrm>
        </p:grpSpPr>
        <p:sp>
          <p:nvSpPr>
            <p:cNvPr id="10" name="Textfeld 9"/>
            <p:cNvSpPr txBox="1"/>
            <p:nvPr/>
          </p:nvSpPr>
          <p:spPr>
            <a:xfrm>
              <a:off x="5646075" y="4605065"/>
              <a:ext cx="26330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Voies pharmacologiques</a:t>
              </a:r>
            </a:p>
          </p:txBody>
        </p:sp>
        <p:cxnSp>
          <p:nvCxnSpPr>
            <p:cNvPr id="12" name="Gerade Verbindung 11"/>
            <p:cNvCxnSpPr>
              <a:stCxn id="10" idx="0"/>
            </p:cNvCxnSpPr>
            <p:nvPr/>
          </p:nvCxnSpPr>
          <p:spPr>
            <a:xfrm flipV="1">
              <a:off x="6962596" y="3612444"/>
              <a:ext cx="0" cy="992621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FFA4380-E753-2047-A170-0C8FD8D3AF5A}"/>
              </a:ext>
            </a:extLst>
          </p:cNvPr>
          <p:cNvGrpSpPr/>
          <p:nvPr/>
        </p:nvGrpSpPr>
        <p:grpSpPr>
          <a:xfrm>
            <a:off x="2883348" y="1940888"/>
            <a:ext cx="2003110" cy="1499442"/>
            <a:chOff x="2883348" y="1940888"/>
            <a:chExt cx="2003110" cy="149944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105810E-32BE-8E4A-86A0-C8CE2148CFC6}"/>
                </a:ext>
              </a:extLst>
            </p:cNvPr>
            <p:cNvSpPr txBox="1"/>
            <p:nvPr/>
          </p:nvSpPr>
          <p:spPr>
            <a:xfrm>
              <a:off x="2883348" y="2794001"/>
              <a:ext cx="200311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8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Application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800" i="1" dirty="0">
                  <a:solidFill>
                    <a:srgbClr val="000000"/>
                  </a:solidFill>
                </a:rPr>
                <a:t>Non-physiologique</a:t>
              </a:r>
              <a:endParaRPr kumimoji="0" lang="fr-CH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A0962A65-C79C-C747-8CC4-2B51E325154C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3884903" y="1940888"/>
              <a:ext cx="560097" cy="85311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559536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Libération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dopamine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N.accumbens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492375"/>
            <a:ext cx="38528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791FAA-31C2-A542-A96C-0322CEA0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91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03" name="Group 3"/>
          <p:cNvGrpSpPr>
            <a:grpSpLocks/>
          </p:cNvGrpSpPr>
          <p:nvPr/>
        </p:nvGrpSpPr>
        <p:grpSpPr bwMode="auto">
          <a:xfrm>
            <a:off x="466725" y="1125538"/>
            <a:ext cx="2449513" cy="5094287"/>
            <a:chOff x="294" y="709"/>
            <a:chExt cx="1543" cy="3209"/>
          </a:xfrm>
        </p:grpSpPr>
        <p:sp>
          <p:nvSpPr>
            <p:cNvPr id="1536004" name="Text Box 4"/>
            <p:cNvSpPr txBox="1">
              <a:spLocks noChangeArrowheads="1"/>
            </p:cNvSpPr>
            <p:nvPr/>
          </p:nvSpPr>
          <p:spPr bwMode="auto">
            <a:xfrm>
              <a:off x="447" y="3706"/>
              <a:ext cx="123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2000"/>
                <a:t>Produit addictif</a:t>
              </a:r>
              <a:endParaRPr lang="fr-FR" sz="2000"/>
            </a:p>
          </p:txBody>
        </p:sp>
        <p:sp>
          <p:nvSpPr>
            <p:cNvPr id="1536005" name="Rectangle 5"/>
            <p:cNvSpPr>
              <a:spLocks noChangeArrowheads="1"/>
            </p:cNvSpPr>
            <p:nvPr/>
          </p:nvSpPr>
          <p:spPr bwMode="auto">
            <a:xfrm>
              <a:off x="294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6006" name="Group 6"/>
          <p:cNvGrpSpPr>
            <a:grpSpLocks/>
          </p:cNvGrpSpPr>
          <p:nvPr/>
        </p:nvGrpSpPr>
        <p:grpSpPr bwMode="auto">
          <a:xfrm>
            <a:off x="3417888" y="1125538"/>
            <a:ext cx="2449512" cy="5399087"/>
            <a:chOff x="2153" y="709"/>
            <a:chExt cx="1543" cy="3401"/>
          </a:xfrm>
        </p:grpSpPr>
        <p:sp>
          <p:nvSpPr>
            <p:cNvPr id="1536007" name="Text Box 7"/>
            <p:cNvSpPr txBox="1">
              <a:spLocks noChangeArrowheads="1"/>
            </p:cNvSpPr>
            <p:nvPr/>
          </p:nvSpPr>
          <p:spPr bwMode="auto">
            <a:xfrm>
              <a:off x="2539" y="3706"/>
              <a:ext cx="771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2000"/>
                <a:t>Vecteur</a:t>
              </a:r>
            </a:p>
            <a:p>
              <a:pPr marL="342900" indent="-342900"/>
              <a:r>
                <a:rPr lang="fr-CH" sz="2000" i="1"/>
                <a:t>1</a:t>
              </a:r>
              <a:r>
                <a:rPr lang="fr-CH" sz="2000" i="1" baseline="30000"/>
                <a:t>er</a:t>
              </a:r>
              <a:r>
                <a:rPr lang="fr-CH" sz="2000" i="1"/>
                <a:t> degré</a:t>
              </a:r>
              <a:endParaRPr lang="fr-FR" sz="2000" i="1"/>
            </a:p>
          </p:txBody>
        </p:sp>
        <p:sp>
          <p:nvSpPr>
            <p:cNvPr id="1536008" name="Rectangle 8"/>
            <p:cNvSpPr>
              <a:spLocks noChangeArrowheads="1"/>
            </p:cNvSpPr>
            <p:nvPr/>
          </p:nvSpPr>
          <p:spPr bwMode="auto">
            <a:xfrm>
              <a:off x="2153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cxnSp>
        <p:nvCxnSpPr>
          <p:cNvPr id="1536009" name="AutoShape 9"/>
          <p:cNvCxnSpPr>
            <a:cxnSpLocks noChangeShapeType="1"/>
            <a:stCxn id="1536005" idx="3"/>
            <a:endCxn id="1536008" idx="1"/>
          </p:cNvCxnSpPr>
          <p:nvPr/>
        </p:nvCxnSpPr>
        <p:spPr bwMode="auto">
          <a:xfrm>
            <a:off x="2916238" y="3430588"/>
            <a:ext cx="5016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536010" name="Text Box 10"/>
          <p:cNvSpPr txBox="1">
            <a:spLocks noChangeArrowheads="1"/>
          </p:cNvSpPr>
          <p:nvPr/>
        </p:nvSpPr>
        <p:spPr bwMode="auto">
          <a:xfrm>
            <a:off x="6896100" y="5883275"/>
            <a:ext cx="13985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000"/>
              <a:t>Vecteur</a:t>
            </a:r>
          </a:p>
          <a:p>
            <a:pPr marL="342900" indent="-342900"/>
            <a:r>
              <a:rPr lang="fr-CH" sz="2000" i="1"/>
              <a:t>2</a:t>
            </a:r>
            <a:r>
              <a:rPr lang="fr-CH" sz="2000" i="1" baseline="30000"/>
              <a:t>ème</a:t>
            </a:r>
            <a:r>
              <a:rPr lang="fr-CH" sz="2000" i="1"/>
              <a:t> degré</a:t>
            </a:r>
            <a:endParaRPr lang="fr-FR" sz="2000" i="1"/>
          </a:p>
        </p:txBody>
      </p:sp>
      <p:sp>
        <p:nvSpPr>
          <p:cNvPr id="1536011" name="Rectangle 11"/>
          <p:cNvSpPr>
            <a:spLocks noChangeArrowheads="1"/>
          </p:cNvSpPr>
          <p:nvPr/>
        </p:nvSpPr>
        <p:spPr bwMode="auto">
          <a:xfrm>
            <a:off x="6370638" y="1125538"/>
            <a:ext cx="2449512" cy="46085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cxnSp>
        <p:nvCxnSpPr>
          <p:cNvPr id="1536012" name="AutoShape 12"/>
          <p:cNvCxnSpPr>
            <a:cxnSpLocks noChangeShapeType="1"/>
            <a:stCxn id="1536008" idx="3"/>
            <a:endCxn id="1536011" idx="1"/>
          </p:cNvCxnSpPr>
          <p:nvPr/>
        </p:nvCxnSpPr>
        <p:spPr bwMode="auto">
          <a:xfrm>
            <a:off x="5867400" y="3430588"/>
            <a:ext cx="503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536013" name="Group 13"/>
          <p:cNvGrpSpPr>
            <a:grpSpLocks/>
          </p:cNvGrpSpPr>
          <p:nvPr/>
        </p:nvGrpSpPr>
        <p:grpSpPr bwMode="auto">
          <a:xfrm>
            <a:off x="1116013" y="2924175"/>
            <a:ext cx="1152525" cy="1020763"/>
            <a:chOff x="793" y="1842"/>
            <a:chExt cx="726" cy="643"/>
          </a:xfrm>
        </p:grpSpPr>
        <p:sp>
          <p:nvSpPr>
            <p:cNvPr id="1536014" name="Rectangle 14"/>
            <p:cNvSpPr>
              <a:spLocks noChangeArrowheads="1"/>
            </p:cNvSpPr>
            <p:nvPr/>
          </p:nvSpPr>
          <p:spPr bwMode="auto">
            <a:xfrm>
              <a:off x="847" y="2341"/>
              <a:ext cx="617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/>
                <a:t>Stimuli salients</a:t>
              </a:r>
            </a:p>
          </p:txBody>
        </p:sp>
        <p:pic>
          <p:nvPicPr>
            <p:cNvPr id="1536015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1842"/>
              <a:ext cx="726" cy="4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36016" name="Group 16"/>
          <p:cNvGrpSpPr>
            <a:grpSpLocks/>
          </p:cNvGrpSpPr>
          <p:nvPr/>
        </p:nvGrpSpPr>
        <p:grpSpPr bwMode="auto">
          <a:xfrm>
            <a:off x="4140200" y="2782888"/>
            <a:ext cx="1003300" cy="1279525"/>
            <a:chOff x="2608" y="1753"/>
            <a:chExt cx="632" cy="806"/>
          </a:xfrm>
        </p:grpSpPr>
        <p:pic>
          <p:nvPicPr>
            <p:cNvPr id="1536017" name="Picture 17" descr="wow-burning-crusad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1753"/>
              <a:ext cx="632" cy="632"/>
            </a:xfrm>
            <a:prstGeom prst="rect">
              <a:avLst/>
            </a:prstGeom>
            <a:noFill/>
          </p:spPr>
        </p:pic>
        <p:sp>
          <p:nvSpPr>
            <p:cNvPr id="1536018" name="Text Box 18"/>
            <p:cNvSpPr txBox="1">
              <a:spLocks noChangeArrowheads="1"/>
            </p:cNvSpPr>
            <p:nvPr/>
          </p:nvSpPr>
          <p:spPr bwMode="auto">
            <a:xfrm>
              <a:off x="2743" y="2432"/>
              <a:ext cx="363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/>
                <a:t>Logiciel</a:t>
              </a:r>
              <a:endParaRPr lang="fr-FR" sz="900" i="1"/>
            </a:p>
          </p:txBody>
        </p:sp>
      </p:grpSp>
      <p:grpSp>
        <p:nvGrpSpPr>
          <p:cNvPr id="1536019" name="Group 19"/>
          <p:cNvGrpSpPr>
            <a:grpSpLocks/>
          </p:cNvGrpSpPr>
          <p:nvPr/>
        </p:nvGrpSpPr>
        <p:grpSpPr bwMode="auto">
          <a:xfrm>
            <a:off x="6886575" y="1412875"/>
            <a:ext cx="1417638" cy="4162425"/>
            <a:chOff x="4338" y="890"/>
            <a:chExt cx="893" cy="2622"/>
          </a:xfrm>
        </p:grpSpPr>
        <p:pic>
          <p:nvPicPr>
            <p:cNvPr id="1536020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2" y="1704"/>
              <a:ext cx="544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536021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3" y="2205"/>
              <a:ext cx="245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536022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59" y="2931"/>
              <a:ext cx="589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1536023" name="Group 23"/>
            <p:cNvGrpSpPr>
              <a:grpSpLocks/>
            </p:cNvGrpSpPr>
            <p:nvPr/>
          </p:nvGrpSpPr>
          <p:grpSpPr bwMode="auto">
            <a:xfrm>
              <a:off x="4338" y="890"/>
              <a:ext cx="893" cy="2622"/>
              <a:chOff x="4338" y="890"/>
              <a:chExt cx="893" cy="2622"/>
            </a:xfrm>
          </p:grpSpPr>
          <p:pic>
            <p:nvPicPr>
              <p:cNvPr id="1536024" name="Picture 2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54" y="890"/>
                <a:ext cx="861" cy="5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36025" name="Text Box 25"/>
              <p:cNvSpPr txBox="1">
                <a:spLocks noChangeArrowheads="1"/>
              </p:cNvSpPr>
              <p:nvPr/>
            </p:nvSpPr>
            <p:spPr bwMode="auto">
              <a:xfrm>
                <a:off x="4338" y="3385"/>
                <a:ext cx="893" cy="1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/>
                <a:r>
                  <a:rPr lang="fr-CH" sz="900" i="1"/>
                  <a:t>Technologie de support</a:t>
                </a:r>
                <a:endParaRPr lang="fr-FR" sz="900" i="1"/>
              </a:p>
            </p:txBody>
          </p:sp>
        </p:grp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3325C527-11A0-6240-B43E-730527D0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113" y="221200"/>
            <a:ext cx="7181774" cy="7694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/>
              <a:t>Le produit et ses vecteurs</a:t>
            </a:r>
            <a:endParaRPr lang="fr-CH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428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Text Box 2"/>
          <p:cNvSpPr txBox="1">
            <a:spLocks noChangeArrowheads="1"/>
          </p:cNvSpPr>
          <p:nvPr/>
        </p:nvSpPr>
        <p:spPr bwMode="auto">
          <a:xfrm>
            <a:off x="928708" y="394468"/>
            <a:ext cx="7303602" cy="7694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44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dirty="0"/>
              <a:t>Effet addictif dépend de …</a:t>
            </a:r>
            <a:endParaRPr lang="fr-CH" dirty="0">
              <a:sym typeface="Wingdings" pitchFamily="2" charset="2"/>
            </a:endParaRPr>
          </a:p>
        </p:txBody>
      </p:sp>
      <p:grpSp>
        <p:nvGrpSpPr>
          <p:cNvPr id="1537027" name="Group 3"/>
          <p:cNvGrpSpPr>
            <a:grpSpLocks/>
          </p:cNvGrpSpPr>
          <p:nvPr/>
        </p:nvGrpSpPr>
        <p:grpSpPr bwMode="auto">
          <a:xfrm>
            <a:off x="1279525" y="2346325"/>
            <a:ext cx="1866900" cy="1409700"/>
            <a:chOff x="806" y="1478"/>
            <a:chExt cx="1176" cy="888"/>
          </a:xfrm>
        </p:grpSpPr>
        <p:pic>
          <p:nvPicPr>
            <p:cNvPr id="1537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" y="1478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29" name="Text Box 5"/>
            <p:cNvSpPr txBox="1">
              <a:spLocks noChangeArrowheads="1"/>
            </p:cNvSpPr>
            <p:nvPr/>
          </p:nvSpPr>
          <p:spPr bwMode="auto">
            <a:xfrm>
              <a:off x="806" y="1998"/>
              <a:ext cx="117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/>
                <a:t>Capacité à activer VTA</a:t>
              </a:r>
            </a:p>
          </p:txBody>
        </p:sp>
      </p:grpSp>
      <p:grpSp>
        <p:nvGrpSpPr>
          <p:cNvPr id="1537030" name="Group 6"/>
          <p:cNvGrpSpPr>
            <a:grpSpLocks/>
          </p:cNvGrpSpPr>
          <p:nvPr/>
        </p:nvGrpSpPr>
        <p:grpSpPr bwMode="auto">
          <a:xfrm>
            <a:off x="3424238" y="2236790"/>
            <a:ext cx="2441575" cy="1519238"/>
            <a:chOff x="2157" y="1409"/>
            <a:chExt cx="1538" cy="957"/>
          </a:xfrm>
        </p:grpSpPr>
        <p:sp>
          <p:nvSpPr>
            <p:cNvPr id="1537031" name="Rectangle 7"/>
            <p:cNvSpPr>
              <a:spLocks noChangeArrowheads="1"/>
            </p:cNvSpPr>
            <p:nvPr/>
          </p:nvSpPr>
          <p:spPr bwMode="auto">
            <a:xfrm>
              <a:off x="2157" y="1998"/>
              <a:ext cx="153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/>
                <a:t>Concentration de nicotine dans tabac</a:t>
              </a:r>
            </a:p>
          </p:txBody>
        </p:sp>
        <p:pic>
          <p:nvPicPr>
            <p:cNvPr id="1537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0" y="1409"/>
              <a:ext cx="473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37033" name="Group 9"/>
          <p:cNvGrpSpPr>
            <a:grpSpLocks/>
          </p:cNvGrpSpPr>
          <p:nvPr/>
        </p:nvGrpSpPr>
        <p:grpSpPr bwMode="auto">
          <a:xfrm>
            <a:off x="5948361" y="2162175"/>
            <a:ext cx="2143125" cy="1381125"/>
            <a:chOff x="3747" y="1362"/>
            <a:chExt cx="1350" cy="870"/>
          </a:xfrm>
        </p:grpSpPr>
        <p:sp>
          <p:nvSpPr>
            <p:cNvPr id="1537034" name="Rectangle 10"/>
            <p:cNvSpPr>
              <a:spLocks noChangeArrowheads="1"/>
            </p:cNvSpPr>
            <p:nvPr/>
          </p:nvSpPr>
          <p:spPr bwMode="auto">
            <a:xfrm>
              <a:off x="3747" y="2019"/>
              <a:ext cx="1350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600" dirty="0"/>
                <a:t>Technologie cigarette</a:t>
              </a:r>
            </a:p>
          </p:txBody>
        </p:sp>
        <p:pic>
          <p:nvPicPr>
            <p:cNvPr id="1537035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1362"/>
              <a:ext cx="617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7036" name="Text Box 12"/>
          <p:cNvSpPr txBox="1">
            <a:spLocks noChangeArrowheads="1"/>
          </p:cNvSpPr>
          <p:nvPr/>
        </p:nvSpPr>
        <p:spPr bwMode="auto">
          <a:xfrm rot="-5400000">
            <a:off x="-80168" y="2663031"/>
            <a:ext cx="1530350" cy="433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800" b="1"/>
              <a:t>Nicotine</a:t>
            </a:r>
          </a:p>
        </p:txBody>
      </p:sp>
      <p:sp>
        <p:nvSpPr>
          <p:cNvPr id="1537037" name="Text Box 13"/>
          <p:cNvSpPr txBox="1">
            <a:spLocks noChangeArrowheads="1"/>
          </p:cNvSpPr>
          <p:nvPr/>
        </p:nvSpPr>
        <p:spPr bwMode="auto">
          <a:xfrm rot="-5400000">
            <a:off x="433174" y="4939041"/>
            <a:ext cx="503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800" b="1" dirty="0"/>
              <a:t>IT</a:t>
            </a:r>
          </a:p>
        </p:txBody>
      </p:sp>
      <p:sp>
        <p:nvSpPr>
          <p:cNvPr id="1537038" name="Text Box 14"/>
          <p:cNvSpPr txBox="1">
            <a:spLocks noChangeArrowheads="1"/>
          </p:cNvSpPr>
          <p:nvPr/>
        </p:nvSpPr>
        <p:spPr bwMode="auto">
          <a:xfrm>
            <a:off x="1531924" y="6094413"/>
            <a:ext cx="136527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fr-CH" dirty="0"/>
              <a:t>Salience</a:t>
            </a:r>
          </a:p>
        </p:txBody>
      </p:sp>
      <p:sp>
        <p:nvSpPr>
          <p:cNvPr id="1537039" name="Text Box 15"/>
          <p:cNvSpPr txBox="1">
            <a:spLocks noChangeArrowheads="1"/>
          </p:cNvSpPr>
          <p:nvPr/>
        </p:nvSpPr>
        <p:spPr bwMode="auto">
          <a:xfrm>
            <a:off x="3902500" y="6094413"/>
            <a:ext cx="14850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fr-CH" dirty="0"/>
              <a:t>Cinétique</a:t>
            </a:r>
          </a:p>
        </p:txBody>
      </p:sp>
      <p:sp>
        <p:nvSpPr>
          <p:cNvPr id="1537040" name="Text Box 16"/>
          <p:cNvSpPr txBox="1">
            <a:spLocks noChangeArrowheads="1"/>
          </p:cNvSpPr>
          <p:nvPr/>
        </p:nvSpPr>
        <p:spPr bwMode="auto">
          <a:xfrm>
            <a:off x="6347250" y="6094413"/>
            <a:ext cx="14850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/>
            <a:r>
              <a:rPr lang="fr-CH" dirty="0"/>
              <a:t>Cinétique</a:t>
            </a:r>
          </a:p>
        </p:txBody>
      </p:sp>
      <p:grpSp>
        <p:nvGrpSpPr>
          <p:cNvPr id="1537041" name="Group 17"/>
          <p:cNvGrpSpPr>
            <a:grpSpLocks/>
          </p:cNvGrpSpPr>
          <p:nvPr/>
        </p:nvGrpSpPr>
        <p:grpSpPr bwMode="auto">
          <a:xfrm>
            <a:off x="1117600" y="1660525"/>
            <a:ext cx="2303463" cy="2087563"/>
            <a:chOff x="704" y="1046"/>
            <a:chExt cx="1451" cy="1315"/>
          </a:xfrm>
        </p:grpSpPr>
        <p:sp>
          <p:nvSpPr>
            <p:cNvPr id="1537042" name="Text Box 18"/>
            <p:cNvSpPr txBox="1">
              <a:spLocks noChangeArrowheads="1"/>
            </p:cNvSpPr>
            <p:nvPr/>
          </p:nvSpPr>
          <p:spPr bwMode="auto">
            <a:xfrm>
              <a:off x="727" y="1046"/>
              <a:ext cx="133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600" dirty="0"/>
                <a:t>Pharmacodynamique</a:t>
              </a:r>
            </a:p>
          </p:txBody>
        </p:sp>
        <p:sp>
          <p:nvSpPr>
            <p:cNvPr id="1537043" name="Rectangle 19"/>
            <p:cNvSpPr>
              <a:spLocks noChangeArrowheads="1"/>
            </p:cNvSpPr>
            <p:nvPr/>
          </p:nvSpPr>
          <p:spPr bwMode="auto">
            <a:xfrm>
              <a:off x="704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44" name="Group 20"/>
          <p:cNvGrpSpPr>
            <a:grpSpLocks/>
          </p:cNvGrpSpPr>
          <p:nvPr/>
        </p:nvGrpSpPr>
        <p:grpSpPr bwMode="auto">
          <a:xfrm>
            <a:off x="3494088" y="1660525"/>
            <a:ext cx="2303462" cy="2087563"/>
            <a:chOff x="2201" y="1046"/>
            <a:chExt cx="1451" cy="1315"/>
          </a:xfrm>
        </p:grpSpPr>
        <p:sp>
          <p:nvSpPr>
            <p:cNvPr id="1537045" name="Text Box 21"/>
            <p:cNvSpPr txBox="1">
              <a:spLocks noChangeArrowheads="1"/>
            </p:cNvSpPr>
            <p:nvPr/>
          </p:nvSpPr>
          <p:spPr bwMode="auto">
            <a:xfrm>
              <a:off x="2315" y="1046"/>
              <a:ext cx="122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600" dirty="0"/>
                <a:t>Pharmacocinétique</a:t>
              </a:r>
            </a:p>
          </p:txBody>
        </p:sp>
        <p:sp>
          <p:nvSpPr>
            <p:cNvPr id="1537046" name="Rectangle 22"/>
            <p:cNvSpPr>
              <a:spLocks noChangeArrowheads="1"/>
            </p:cNvSpPr>
            <p:nvPr/>
          </p:nvSpPr>
          <p:spPr bwMode="auto">
            <a:xfrm>
              <a:off x="2201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47" name="Group 23"/>
          <p:cNvGrpSpPr>
            <a:grpSpLocks/>
          </p:cNvGrpSpPr>
          <p:nvPr/>
        </p:nvGrpSpPr>
        <p:grpSpPr bwMode="auto">
          <a:xfrm>
            <a:off x="5867400" y="1660525"/>
            <a:ext cx="2303463" cy="2087563"/>
            <a:chOff x="3696" y="1046"/>
            <a:chExt cx="1451" cy="1315"/>
          </a:xfrm>
        </p:grpSpPr>
        <p:sp>
          <p:nvSpPr>
            <p:cNvPr id="1537048" name="Text Box 24"/>
            <p:cNvSpPr txBox="1">
              <a:spLocks noChangeArrowheads="1"/>
            </p:cNvSpPr>
            <p:nvPr/>
          </p:nvSpPr>
          <p:spPr bwMode="auto">
            <a:xfrm>
              <a:off x="3812" y="1046"/>
              <a:ext cx="122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/>
              <a:r>
                <a:rPr lang="fr-CH" sz="1600" dirty="0"/>
                <a:t>Pharmacocinétique</a:t>
              </a:r>
              <a:endParaRPr lang="fr-CH" dirty="0"/>
            </a:p>
          </p:txBody>
        </p:sp>
        <p:sp>
          <p:nvSpPr>
            <p:cNvPr id="1537049" name="Rectangle 25"/>
            <p:cNvSpPr>
              <a:spLocks noChangeArrowheads="1"/>
            </p:cNvSpPr>
            <p:nvPr/>
          </p:nvSpPr>
          <p:spPr bwMode="auto">
            <a:xfrm>
              <a:off x="3696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1537050" name="Group 26"/>
          <p:cNvGrpSpPr>
            <a:grpSpLocks/>
          </p:cNvGrpSpPr>
          <p:nvPr/>
        </p:nvGrpSpPr>
        <p:grpSpPr bwMode="auto">
          <a:xfrm>
            <a:off x="1116013" y="3748088"/>
            <a:ext cx="2303462" cy="2273300"/>
            <a:chOff x="703" y="2361"/>
            <a:chExt cx="1451" cy="1432"/>
          </a:xfrm>
        </p:grpSpPr>
        <p:pic>
          <p:nvPicPr>
            <p:cNvPr id="1537051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" y="3136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2" name="Text Box 28"/>
            <p:cNvSpPr txBox="1">
              <a:spLocks noChangeArrowheads="1"/>
            </p:cNvSpPr>
            <p:nvPr/>
          </p:nvSpPr>
          <p:spPr bwMode="auto">
            <a:xfrm>
              <a:off x="806" y="2763"/>
              <a:ext cx="1176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/>
                <a:t>Capacité à activer VTA</a:t>
              </a:r>
            </a:p>
          </p:txBody>
        </p:sp>
        <p:sp>
          <p:nvSpPr>
            <p:cNvPr id="1537053" name="Rectangle 29"/>
            <p:cNvSpPr>
              <a:spLocks noChangeArrowheads="1"/>
            </p:cNvSpPr>
            <p:nvPr/>
          </p:nvSpPr>
          <p:spPr bwMode="auto">
            <a:xfrm>
              <a:off x="703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54" name="AutoShape 30"/>
            <p:cNvCxnSpPr>
              <a:cxnSpLocks noChangeShapeType="1"/>
              <a:stCxn id="1537043" idx="2"/>
              <a:endCxn id="1537053" idx="0"/>
            </p:cNvCxnSpPr>
            <p:nvPr/>
          </p:nvCxnSpPr>
          <p:spPr bwMode="auto">
            <a:xfrm flipH="1">
              <a:off x="1429" y="2361"/>
              <a:ext cx="1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7055" name="Group 31"/>
          <p:cNvGrpSpPr>
            <a:grpSpLocks/>
          </p:cNvGrpSpPr>
          <p:nvPr/>
        </p:nvGrpSpPr>
        <p:grpSpPr bwMode="auto">
          <a:xfrm>
            <a:off x="3424238" y="3748088"/>
            <a:ext cx="2441575" cy="2273300"/>
            <a:chOff x="2157" y="2361"/>
            <a:chExt cx="1538" cy="1432"/>
          </a:xfrm>
        </p:grpSpPr>
        <p:pic>
          <p:nvPicPr>
            <p:cNvPr id="1537056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86" y="3112"/>
              <a:ext cx="681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7" name="Rectangle 33"/>
            <p:cNvSpPr>
              <a:spLocks noChangeArrowheads="1"/>
            </p:cNvSpPr>
            <p:nvPr/>
          </p:nvSpPr>
          <p:spPr bwMode="auto">
            <a:xfrm>
              <a:off x="2157" y="2763"/>
              <a:ext cx="153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/>
                <a:t>Arrangement logiciel</a:t>
              </a:r>
            </a:p>
          </p:txBody>
        </p:sp>
        <p:sp>
          <p:nvSpPr>
            <p:cNvPr id="1537058" name="Rectangle 34"/>
            <p:cNvSpPr>
              <a:spLocks noChangeArrowheads="1"/>
            </p:cNvSpPr>
            <p:nvPr/>
          </p:nvSpPr>
          <p:spPr bwMode="auto">
            <a:xfrm>
              <a:off x="2201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59" name="AutoShape 35"/>
            <p:cNvCxnSpPr>
              <a:cxnSpLocks noChangeShapeType="1"/>
              <a:stCxn id="1537046" idx="2"/>
              <a:endCxn id="1537058" idx="0"/>
            </p:cNvCxnSpPr>
            <p:nvPr/>
          </p:nvCxnSpPr>
          <p:spPr bwMode="auto">
            <a:xfrm>
              <a:off x="2927" y="2361"/>
              <a:ext cx="0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537060" name="Group 36"/>
          <p:cNvGrpSpPr>
            <a:grpSpLocks/>
          </p:cNvGrpSpPr>
          <p:nvPr/>
        </p:nvGrpSpPr>
        <p:grpSpPr bwMode="auto">
          <a:xfrm>
            <a:off x="5797550" y="3748088"/>
            <a:ext cx="2584450" cy="2273300"/>
            <a:chOff x="3652" y="2361"/>
            <a:chExt cx="1628" cy="1432"/>
          </a:xfrm>
        </p:grpSpPr>
        <p:pic>
          <p:nvPicPr>
            <p:cNvPr id="1537061" name="Picture 37" descr="Sans tit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1" y="3131"/>
              <a:ext cx="771" cy="461"/>
            </a:xfrm>
            <a:prstGeom prst="rect">
              <a:avLst/>
            </a:prstGeom>
            <a:noFill/>
          </p:spPr>
        </p:pic>
        <p:sp>
          <p:nvSpPr>
            <p:cNvPr id="1537062" name="Rectangle 38"/>
            <p:cNvSpPr>
              <a:spLocks noChangeArrowheads="1"/>
            </p:cNvSpPr>
            <p:nvPr/>
          </p:nvSpPr>
          <p:spPr bwMode="auto">
            <a:xfrm>
              <a:off x="3652" y="2763"/>
              <a:ext cx="162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CH" sz="1600" dirty="0"/>
                <a:t>Technologie </a:t>
              </a:r>
            </a:p>
            <a:p>
              <a:pPr algn="ctr"/>
              <a:r>
                <a:rPr lang="fr-CH" sz="1600" dirty="0"/>
                <a:t>informatique</a:t>
              </a:r>
            </a:p>
          </p:txBody>
        </p:sp>
        <p:sp>
          <p:nvSpPr>
            <p:cNvPr id="1537063" name="Rectangle 39"/>
            <p:cNvSpPr>
              <a:spLocks noChangeArrowheads="1"/>
            </p:cNvSpPr>
            <p:nvPr/>
          </p:nvSpPr>
          <p:spPr bwMode="auto">
            <a:xfrm>
              <a:off x="3696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1537064" name="AutoShape 40"/>
            <p:cNvCxnSpPr>
              <a:cxnSpLocks noChangeShapeType="1"/>
              <a:stCxn id="1537049" idx="2"/>
              <a:endCxn id="1537063" idx="0"/>
            </p:cNvCxnSpPr>
            <p:nvPr/>
          </p:nvCxnSpPr>
          <p:spPr bwMode="auto">
            <a:xfrm>
              <a:off x="4422" y="2361"/>
              <a:ext cx="0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69274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3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3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53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26" grpId="0" animBg="1"/>
      <p:bldP spid="1537036" grpId="0"/>
      <p:bldP spid="1537037" grpId="0"/>
      <p:bldP spid="1537038" grpId="0"/>
      <p:bldP spid="1537039" grpId="0"/>
      <p:bldP spid="15370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904" y="2092806"/>
            <a:ext cx="4722738" cy="314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3824" y="2103438"/>
            <a:ext cx="16557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fr-CH" sz="2800" b="1" dirty="0"/>
              <a:t>Cocaine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99633" y="5547993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 err="1"/>
              <a:t>Hemby</a:t>
            </a:r>
            <a:r>
              <a:rPr lang="da-DK" sz="800" dirty="0"/>
              <a:t> et al., 1997</a:t>
            </a:r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187450" y="347993"/>
            <a:ext cx="6715125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Libération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dopamine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N.accumbens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  <p:pic>
        <p:nvPicPr>
          <p:cNvPr id="6" name="Bild 5" descr="Coke-and-a-smile-This-rat-was-part-of-US-research-onto-the-effects-of-cocaine-11229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2741831"/>
            <a:ext cx="2000311" cy="19990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0833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/>
          <p:cNvSpPr>
            <a:spLocks noGrp="1"/>
          </p:cNvSpPr>
          <p:nvPr>
            <p:ph type="title"/>
          </p:nvPr>
        </p:nvSpPr>
        <p:spPr>
          <a:xfrm>
            <a:off x="1187450" y="347993"/>
            <a:ext cx="6715125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Libération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dopamine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N.accumbens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1930303"/>
            <a:ext cx="351472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450" y="2060575"/>
            <a:ext cx="20145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fr-CH" sz="2800" b="1"/>
              <a:t>Stimuli sexuels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1668" y="5574169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/>
              <a:t>Becker et al., 2001</a:t>
            </a:r>
          </a:p>
        </p:txBody>
      </p:sp>
      <p:pic>
        <p:nvPicPr>
          <p:cNvPr id="6" name="Bild 5" descr="maxresdefaul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317" y="3064051"/>
            <a:ext cx="2153559" cy="2151169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526848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Unbenannt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22098" flipH="1" flipV="1">
            <a:off x="5346309" y="2541741"/>
            <a:ext cx="844741" cy="1592160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3071701" y="1719349"/>
            <a:ext cx="2042234" cy="2687445"/>
            <a:chOff x="3071701" y="1719349"/>
            <a:chExt cx="2042234" cy="2687445"/>
          </a:xfrm>
        </p:grpSpPr>
        <p:pic>
          <p:nvPicPr>
            <p:cNvPr id="2" name="Bild 1" descr="komasaufen-DW-Wirtschaft-BREMEN-jp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259" y="2966794"/>
              <a:ext cx="1441119" cy="1440000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" name="Textfeld 2"/>
            <p:cNvSpPr txBox="1"/>
            <p:nvPr/>
          </p:nvSpPr>
          <p:spPr>
            <a:xfrm>
              <a:off x="3071701" y="1719349"/>
              <a:ext cx="204223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central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conduite addictive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3311451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peu de variance</a:t>
            </a:r>
          </a:p>
        </p:txBody>
      </p:sp>
      <p:grpSp>
        <p:nvGrpSpPr>
          <p:cNvPr id="18" name="Gruppierung 17"/>
          <p:cNvGrpSpPr/>
          <p:nvPr/>
        </p:nvGrpSpPr>
        <p:grpSpPr>
          <a:xfrm>
            <a:off x="6094953" y="1719349"/>
            <a:ext cx="2504124" cy="2687445"/>
            <a:chOff x="6094953" y="1719349"/>
            <a:chExt cx="2504124" cy="2687445"/>
          </a:xfrm>
        </p:grpSpPr>
        <p:sp>
          <p:nvSpPr>
            <p:cNvPr id="5" name="Textfeld 4"/>
            <p:cNvSpPr txBox="1"/>
            <p:nvPr/>
          </p:nvSpPr>
          <p:spPr>
            <a:xfrm>
              <a:off x="6094953" y="1719349"/>
              <a:ext cx="250412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Syndrome secondaire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>
                  <a:solidFill>
                    <a:srgbClr val="000000"/>
                  </a:solidFill>
                </a:rPr>
                <a:t>conséquences</a:t>
              </a:r>
              <a:endParaRPr kumimoji="0" lang="fr-FR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588" r="33046"/>
            <a:stretch/>
          </p:blipFill>
          <p:spPr>
            <a:xfrm>
              <a:off x="6625283" y="2966794"/>
              <a:ext cx="1443465" cy="14400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7" name="Rechteck 6"/>
          <p:cNvSpPr/>
          <p:nvPr/>
        </p:nvSpPr>
        <p:spPr>
          <a:xfrm>
            <a:off x="6299293" y="4642271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beaucoup de variance</a:t>
            </a:r>
          </a:p>
        </p:txBody>
      </p:sp>
      <p:sp>
        <p:nvSpPr>
          <p:cNvPr id="10" name="Rechteck 9"/>
          <p:cNvSpPr/>
          <p:nvPr/>
        </p:nvSpPr>
        <p:spPr>
          <a:xfrm>
            <a:off x="923663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latin typeface="Adobe Garamond Pro"/>
                <a:cs typeface="Adobe Garamond Pro"/>
              </a:rPr>
              <a:t>peu de variance</a:t>
            </a:r>
          </a:p>
        </p:txBody>
      </p:sp>
      <p:pic>
        <p:nvPicPr>
          <p:cNvPr id="12" name="Bild 11" descr="Unbenannt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77902" flipH="1">
            <a:off x="2655862" y="3779422"/>
            <a:ext cx="550231" cy="1037070"/>
          </a:xfrm>
          <a:prstGeom prst="rect">
            <a:avLst/>
          </a:prstGeom>
        </p:spPr>
      </p:pic>
      <p:pic>
        <p:nvPicPr>
          <p:cNvPr id="13" name="Bild 12" descr="Unbenannt-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77902" flipH="1">
            <a:off x="2601814" y="2634992"/>
            <a:ext cx="550231" cy="10370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43145" y="540399"/>
            <a:ext cx="23662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"/>
                <a:ea typeface="Arial"/>
                <a:cs typeface="Marker Felt"/>
                <a:sym typeface="Arial"/>
              </a:rPr>
              <a:t>Addiction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1827" y="601444"/>
            <a:ext cx="2171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houlish Fright AOE"/>
                <a:ea typeface="Arial"/>
                <a:cs typeface="Ghoulish Fright AOE"/>
                <a:sym typeface="Arial"/>
              </a:rPr>
              <a:t>Dépendance</a:t>
            </a:r>
          </a:p>
        </p:txBody>
      </p:sp>
      <p:grpSp>
        <p:nvGrpSpPr>
          <p:cNvPr id="16" name="Gruppierung 15"/>
          <p:cNvGrpSpPr/>
          <p:nvPr/>
        </p:nvGrpSpPr>
        <p:grpSpPr>
          <a:xfrm>
            <a:off x="984989" y="1719349"/>
            <a:ext cx="1440082" cy="2687445"/>
            <a:chOff x="984989" y="1719349"/>
            <a:chExt cx="1440082" cy="2687445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4989" y="2965994"/>
              <a:ext cx="1440082" cy="14408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1145691" y="1719349"/>
              <a:ext cx="111867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tolérance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="1" dirty="0">
                  <a:solidFill>
                    <a:srgbClr val="000000"/>
                  </a:solidFill>
                </a:rPr>
                <a:t>sevrage</a:t>
              </a:r>
              <a:endParaRPr kumimoji="0" lang="fr-FR" sz="18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849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322" y="2073412"/>
            <a:ext cx="3941677" cy="34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46334" y="2201096"/>
            <a:ext cx="22320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fr-CH" sz="2800" b="1" dirty="0"/>
              <a:t>Nouveauté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8219" y="5616787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/>
              <a:t>Legault &amp; Wise, 2001</a:t>
            </a:r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187450" y="347993"/>
            <a:ext cx="6715125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Libération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dopamine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N.accumbens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  <p:pic>
        <p:nvPicPr>
          <p:cNvPr id="2" name="Bild 1" descr="hirokawa120223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84" y="3023457"/>
            <a:ext cx="2646537" cy="18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20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33426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4"/>
          <p:cNvSpPr txBox="1"/>
          <p:nvPr/>
        </p:nvSpPr>
        <p:spPr>
          <a:xfrm>
            <a:off x="333173" y="5569769"/>
            <a:ext cx="9888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Brody et al., 2004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1457325" y="2052754"/>
            <a:ext cx="2761888" cy="3362203"/>
            <a:chOff x="1457325" y="2411703"/>
            <a:chExt cx="2761888" cy="3362203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325" y="2411703"/>
              <a:ext cx="2761888" cy="2819772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339752" y="5404574"/>
              <a:ext cx="101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Nicotine</a:t>
              </a:r>
              <a:endParaRPr lang="de-DE" dirty="0"/>
            </a:p>
          </p:txBody>
        </p:sp>
      </p:grp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2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61037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331912" y="2449963"/>
            <a:ext cx="2663825" cy="2468563"/>
            <a:chOff x="748" y="1525"/>
            <a:chExt cx="1225" cy="1162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525"/>
              <a:ext cx="1225" cy="9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102" y="2500"/>
              <a:ext cx="515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Cocaine</a:t>
              </a:r>
            </a:p>
          </p:txBody>
        </p:sp>
      </p:grpSp>
      <p:sp>
        <p:nvSpPr>
          <p:cNvPr id="7" name="ZoneTexte 4"/>
          <p:cNvSpPr txBox="1"/>
          <p:nvPr/>
        </p:nvSpPr>
        <p:spPr>
          <a:xfrm>
            <a:off x="341277" y="5624991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Breiter</a:t>
            </a:r>
            <a:r>
              <a:rPr lang="fr-FR" sz="800" dirty="0"/>
              <a:t> et al., 1997</a:t>
            </a: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1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20875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187450" y="2065338"/>
            <a:ext cx="2736850" cy="2773363"/>
            <a:chOff x="748" y="1661"/>
            <a:chExt cx="1724" cy="1747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661"/>
              <a:ext cx="1724" cy="14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088" y="3158"/>
              <a:ext cx="10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Odeur alcool</a:t>
              </a:r>
            </a:p>
          </p:txBody>
        </p:sp>
      </p:grpSp>
      <p:sp>
        <p:nvSpPr>
          <p:cNvPr id="7" name="ZoneTexte 4"/>
          <p:cNvSpPr txBox="1"/>
          <p:nvPr/>
        </p:nvSpPr>
        <p:spPr>
          <a:xfrm>
            <a:off x="385828" y="5661536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Kareken</a:t>
            </a:r>
            <a:r>
              <a:rPr lang="fr-FR" sz="800" dirty="0"/>
              <a:t> et al., 2004</a:t>
            </a: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00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12897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"/>
          <p:cNvSpPr txBox="1"/>
          <p:nvPr/>
        </p:nvSpPr>
        <p:spPr>
          <a:xfrm>
            <a:off x="385828" y="5569765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Karama</a:t>
            </a:r>
            <a:r>
              <a:rPr lang="fr-FR" sz="800" dirty="0"/>
              <a:t> et al., 2002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1232165" y="2312897"/>
            <a:ext cx="2641600" cy="2917826"/>
            <a:chOff x="1232165" y="2312897"/>
            <a:chExt cx="2641600" cy="2917826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702859" y="4833848"/>
              <a:ext cx="17002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 dirty="0"/>
                <a:t>Film érotique</a:t>
              </a:r>
              <a:endParaRPr lang="fr-CH" sz="2000" baseline="30000" dirty="0">
                <a:solidFill>
                  <a:srgbClr val="C48404"/>
                </a:solidFill>
              </a:endParaRPr>
            </a:p>
          </p:txBody>
        </p:sp>
        <p:pic>
          <p:nvPicPr>
            <p:cNvPr id="8" name="Bild 7" descr="erotiq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165" y="2312897"/>
              <a:ext cx="2641600" cy="224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726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380719" y="2161037"/>
            <a:ext cx="3024188" cy="2701925"/>
            <a:chOff x="748" y="1570"/>
            <a:chExt cx="1905" cy="1702"/>
          </a:xfrm>
        </p:grpSpPr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897" y="3022"/>
              <a:ext cx="16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Images dégoutantes</a:t>
              </a:r>
              <a:endParaRPr lang="fr-CH" sz="2000" baseline="30000">
                <a:solidFill>
                  <a:srgbClr val="C48404"/>
                </a:solidFill>
              </a:endParaRPr>
            </a:p>
          </p:txBody>
        </p:sp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570"/>
              <a:ext cx="1905" cy="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268" y="2161037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"/>
          <p:cNvSpPr txBox="1"/>
          <p:nvPr/>
        </p:nvSpPr>
        <p:spPr>
          <a:xfrm>
            <a:off x="399633" y="5569768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Garrett &amp; </a:t>
            </a:r>
            <a:r>
              <a:rPr lang="fr-FR" sz="800" dirty="0" err="1"/>
              <a:t>Maddock</a:t>
            </a:r>
            <a:r>
              <a:rPr lang="fr-FR" sz="800" dirty="0"/>
              <a:t>, 2006</a:t>
            </a: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2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285876" y="2171930"/>
            <a:ext cx="2663825" cy="2887662"/>
            <a:chOff x="765" y="1589"/>
            <a:chExt cx="1678" cy="1819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235" y="3158"/>
              <a:ext cx="7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Douleur </a:t>
              </a:r>
              <a:endParaRPr lang="fr-CH" sz="2000" baseline="30000">
                <a:solidFill>
                  <a:srgbClr val="C48404"/>
                </a:solidFill>
              </a:endParaRPr>
            </a:p>
          </p:txBody>
        </p:sp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" y="1589"/>
              <a:ext cx="1678" cy="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141767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"/>
          <p:cNvSpPr txBox="1"/>
          <p:nvPr/>
        </p:nvSpPr>
        <p:spPr>
          <a:xfrm>
            <a:off x="321669" y="5619527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Jensen et al., 2003</a:t>
            </a: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63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09171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465262" y="2009172"/>
            <a:ext cx="2473325" cy="3462338"/>
            <a:chOff x="923" y="1570"/>
            <a:chExt cx="1558" cy="2181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923" y="3041"/>
              <a:ext cx="1558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27D00"/>
                </a:buClr>
                <a:buSzPct val="70000"/>
                <a:defRPr sz="2400">
                  <a:solidFill>
                    <a:schemeClr val="tx1"/>
                  </a:solidFill>
                  <a:latin typeface="Univer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Interaction sociale</a:t>
              </a:r>
            </a:p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(partner humain vs </a:t>
              </a:r>
            </a:p>
            <a:p>
              <a:pPr eaLnBrk="1" hangingPunct="1">
                <a:lnSpc>
                  <a:spcPct val="100000"/>
                </a:lnSpc>
                <a:buClr>
                  <a:srgbClr val="EA8B00"/>
                </a:buClr>
                <a:buSzTx/>
                <a:buFont typeface="Wingdings" charset="0"/>
                <a:buNone/>
              </a:pPr>
              <a:r>
                <a:rPr lang="fr-CH" sz="2000"/>
                <a:t>partner ordinateur)</a:t>
              </a:r>
              <a:endParaRPr lang="fr-CH" sz="2000" baseline="30000">
                <a:solidFill>
                  <a:srgbClr val="C48404"/>
                </a:solidFill>
              </a:endParaRPr>
            </a:p>
          </p:txBody>
        </p:sp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570"/>
              <a:ext cx="1542" cy="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4"/>
          <p:cNvSpPr txBox="1"/>
          <p:nvPr/>
        </p:nvSpPr>
        <p:spPr>
          <a:xfrm>
            <a:off x="372023" y="5623376"/>
            <a:ext cx="5760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Rilling</a:t>
            </a:r>
            <a:r>
              <a:rPr lang="fr-FR" sz="800" dirty="0"/>
              <a:t> et al., 2002</a:t>
            </a: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107213" y="450760"/>
            <a:ext cx="7316286" cy="1143000"/>
          </a:xfrm>
        </p:spPr>
        <p:txBody>
          <a:bodyPr/>
          <a:lstStyle/>
          <a:p>
            <a:r>
              <a:rPr lang="de-DE" sz="4000" b="1" dirty="0" err="1">
                <a:solidFill>
                  <a:srgbClr val="7F7F7F"/>
                </a:solidFill>
              </a:rPr>
              <a:t>Activation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noyau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r>
              <a:rPr lang="de-DE" sz="4000" b="1" dirty="0" err="1">
                <a:solidFill>
                  <a:srgbClr val="7F7F7F"/>
                </a:solidFill>
              </a:rPr>
              <a:t>accumbens</a:t>
            </a:r>
            <a:endParaRPr lang="de-DE" sz="4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98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>
                <a:solidFill>
                  <a:srgbClr val="7F7F7F"/>
                </a:solidFill>
              </a:rPr>
              <a:t>Conclusions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4775697" y="1596491"/>
            <a:ext cx="3774917" cy="3765798"/>
            <a:chOff x="4775697" y="1596491"/>
            <a:chExt cx="3774917" cy="3765798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675"/>
            <a:stretch/>
          </p:blipFill>
          <p:spPr>
            <a:xfrm>
              <a:off x="5603503" y="1596491"/>
              <a:ext cx="2119300" cy="240131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775697" y="4161962"/>
              <a:ext cx="3774917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La solution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>
                  <a:solidFill>
                    <a:srgbClr val="000000"/>
                  </a:solidFill>
                </a:rPr>
                <a:t>Activation des fonctions neuronales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qui permettent une adaptation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>
                  <a:solidFill>
                    <a:srgbClr val="000000"/>
                  </a:solidFill>
                </a:rPr>
                <a:t>à l’environnement moderne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uppierung 4"/>
          <p:cNvGrpSpPr/>
          <p:nvPr/>
        </p:nvGrpSpPr>
        <p:grpSpPr>
          <a:xfrm>
            <a:off x="880589" y="1596491"/>
            <a:ext cx="3146690" cy="3766256"/>
            <a:chOff x="880589" y="1596491"/>
            <a:chExt cx="3146690" cy="3766256"/>
          </a:xfrm>
        </p:grpSpPr>
        <p:sp>
          <p:nvSpPr>
            <p:cNvPr id="6" name="Textfeld 5"/>
            <p:cNvSpPr txBox="1"/>
            <p:nvPr/>
          </p:nvSpPr>
          <p:spPr>
            <a:xfrm>
              <a:off x="880589" y="4162420"/>
              <a:ext cx="314669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 problème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>
                  <a:solidFill>
                    <a:srgbClr val="000000"/>
                  </a:solidFill>
                </a:rPr>
                <a:t>Des fonctions neuronales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adaptées</a:t>
              </a:r>
              <a:r>
                <a:rPr kumimoji="0" lang="fr-FR" sz="1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à un environnement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baseline="0" dirty="0">
                  <a:solidFill>
                    <a:srgbClr val="000000"/>
                  </a:solidFill>
                </a:rPr>
                <a:t>préhistorique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" name="Bild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4283" y="1596491"/>
              <a:ext cx="2119300" cy="240131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61564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160717-C2CB-894A-8026-C0C7DE8B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52" y="1165412"/>
            <a:ext cx="6370892" cy="353620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517781-F486-C447-A48F-03F1C83FBBA7}"/>
              </a:ext>
            </a:extLst>
          </p:cNvPr>
          <p:cNvSpPr txBox="1"/>
          <p:nvPr/>
        </p:nvSpPr>
        <p:spPr>
          <a:xfrm>
            <a:off x="517424" y="5540188"/>
            <a:ext cx="22547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Petri et al</a:t>
            </a:r>
            <a:r>
              <a:rPr lang="de-DE" sz="1000" dirty="0">
                <a:solidFill>
                  <a:srgbClr val="000000"/>
                </a:solidFill>
              </a:rPr>
              <a:t>., 2014; Carhart-Harris, 2019</a:t>
            </a: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741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Unbenannt-1.jpg"/>
          <p:cNvPicPr>
            <a:picLocks noChangeAspect="1"/>
          </p:cNvPicPr>
          <p:nvPr/>
        </p:nvPicPr>
        <p:blipFill>
          <a:blip r:embed="rId2" cstate="print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22098" flipH="1" flipV="1">
            <a:off x="5346309" y="2541741"/>
            <a:ext cx="844741" cy="1592160"/>
          </a:xfrm>
          <a:prstGeom prst="rect">
            <a:avLst/>
          </a:prstGeom>
        </p:spPr>
      </p:pic>
      <p:pic>
        <p:nvPicPr>
          <p:cNvPr id="2" name="Bild 1" descr="komasaufen-DW-Wirtschaft-BREMEN-jpg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259" y="2966794"/>
            <a:ext cx="1441119" cy="144000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3071701" y="1719349"/>
            <a:ext cx="20422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Syndrome central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i="1" dirty="0">
                <a:solidFill>
                  <a:srgbClr val="000000"/>
                </a:solidFill>
              </a:rPr>
              <a:t>conduite addictive</a:t>
            </a:r>
            <a:endParaRPr kumimoji="0" lang="fr-FR" sz="1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311451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>
                <a:latin typeface="Adobe Garamond Pro"/>
                <a:cs typeface="Adobe Garamond Pro"/>
              </a:rPr>
              <a:t>peu de variance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94953" y="1719349"/>
            <a:ext cx="25041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Arial"/>
              </a:rPr>
              <a:t>Syndrome secondaire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i="1" dirty="0">
                <a:solidFill>
                  <a:schemeClr val="bg1">
                    <a:lumMod val="85000"/>
                  </a:schemeClr>
                </a:solidFill>
              </a:rPr>
              <a:t>conséquences</a:t>
            </a:r>
            <a:endParaRPr kumimoji="0" lang="fr-FR" sz="1800" b="0" i="1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5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88" r="33046"/>
          <a:stretch/>
        </p:blipFill>
        <p:spPr>
          <a:xfrm>
            <a:off x="6625283" y="2966794"/>
            <a:ext cx="1443465" cy="14400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hteck 6"/>
          <p:cNvSpPr/>
          <p:nvPr/>
        </p:nvSpPr>
        <p:spPr>
          <a:xfrm>
            <a:off x="6299293" y="4642271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solidFill>
                  <a:schemeClr val="bg1">
                    <a:lumMod val="85000"/>
                  </a:schemeClr>
                </a:solidFill>
                <a:latin typeface="Adobe Garamond Pro"/>
                <a:cs typeface="Adobe Garamond Pro"/>
              </a:rPr>
              <a:t>beaucoup de variance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7" cstate="print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67" y="2965994"/>
            <a:ext cx="1440082" cy="144080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hteck 9"/>
          <p:cNvSpPr/>
          <p:nvPr/>
        </p:nvSpPr>
        <p:spPr>
          <a:xfrm>
            <a:off x="923663" y="4642271"/>
            <a:ext cx="156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dirty="0">
                <a:solidFill>
                  <a:schemeClr val="bg1">
                    <a:lumMod val="85000"/>
                  </a:schemeClr>
                </a:solidFill>
                <a:latin typeface="Adobe Garamond Pro"/>
                <a:cs typeface="Adobe Garamond Pro"/>
              </a:rPr>
              <a:t>peu de variance</a:t>
            </a:r>
          </a:p>
        </p:txBody>
      </p:sp>
      <p:pic>
        <p:nvPicPr>
          <p:cNvPr id="12" name="Bild 11" descr="Unbenannt-1.jpg"/>
          <p:cNvPicPr>
            <a:picLocks noChangeAspect="1"/>
          </p:cNvPicPr>
          <p:nvPr/>
        </p:nvPicPr>
        <p:blipFill>
          <a:blip r:embed="rId8" cstate="print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77902" flipH="1">
            <a:off x="2655862" y="3779422"/>
            <a:ext cx="550231" cy="1037070"/>
          </a:xfrm>
          <a:prstGeom prst="rect">
            <a:avLst/>
          </a:prstGeom>
        </p:spPr>
      </p:pic>
      <p:pic>
        <p:nvPicPr>
          <p:cNvPr id="13" name="Bild 12" descr="Unbenannt-1.jpg"/>
          <p:cNvPicPr>
            <a:picLocks noChangeAspect="1"/>
          </p:cNvPicPr>
          <p:nvPr/>
        </p:nvPicPr>
        <p:blipFill>
          <a:blip r:embed="rId8" cstate="print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77902" flipH="1">
            <a:off x="2601814" y="2634992"/>
            <a:ext cx="550231" cy="10370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43145" y="540399"/>
            <a:ext cx="23662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arker Felt"/>
                <a:ea typeface="Arial"/>
                <a:cs typeface="Marker Felt"/>
                <a:sym typeface="Arial"/>
              </a:rPr>
              <a:t>Addiction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1827" y="601444"/>
            <a:ext cx="2171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Ghoulish Fright AOE"/>
                <a:ea typeface="Arial"/>
                <a:cs typeface="Ghoulish Fright AOE"/>
                <a:sym typeface="Arial"/>
              </a:rPr>
              <a:t>Dépendance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82595" y="1719349"/>
            <a:ext cx="111867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sym typeface="Arial"/>
              </a:rPr>
              <a:t>tolérance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bg1">
                    <a:lumMod val="85000"/>
                  </a:schemeClr>
                </a:solidFill>
              </a:rPr>
              <a:t>sevrage</a:t>
            </a:r>
            <a:endParaRPr kumimoji="0" lang="fr-FR" sz="1800" b="1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510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A1F5BC-FA5F-5544-ACAB-9F7C21E98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6" t="8998" r="45021" b="29879"/>
          <a:stretch/>
        </p:blipFill>
        <p:spPr>
          <a:xfrm>
            <a:off x="0" y="0"/>
            <a:ext cx="3092824" cy="268044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1667435" y="2058063"/>
            <a:ext cx="6788605" cy="328490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Le cerveau, l’organe d’apprentissage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altLang="de-DE" sz="1800" dirty="0"/>
              <a:t>Certains stimuli déclenchent un apprentissage particulièrement efficace</a:t>
            </a:r>
          </a:p>
          <a:p>
            <a:pPr marL="536575" lvl="1" indent="-17938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altLang="de-DE" sz="1800" dirty="0"/>
              <a:t>Nouvelles technologies peuvent rendre ces stimuli excessivement efficaces</a:t>
            </a:r>
          </a:p>
          <a:p>
            <a:pPr marL="222250" lvl="1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altLang="de-DE" sz="1800" dirty="0"/>
              <a:t>Substances addictives déclenchent cet apprentissage par voie pharmacologique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803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Tm="188216">
        <p15:prstTrans prst="peelOff"/>
      </p:transition>
    </mc:Choice>
    <mc:Fallback>
      <p:transition spd="med" advTm="18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08100" y="1100824"/>
            <a:ext cx="1919288" cy="457200"/>
          </a:xfrm>
          <a:prstGeom prst="rect">
            <a:avLst/>
          </a:prstGeom>
          <a:solidFill>
            <a:srgbClr val="688E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>
                <a:solidFill>
                  <a:schemeClr val="bg1"/>
                </a:solidFill>
              </a:rPr>
              <a:t>Dépendance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18013" y="1100824"/>
            <a:ext cx="1530350" cy="457200"/>
          </a:xfrm>
          <a:prstGeom prst="rect">
            <a:avLst/>
          </a:prstGeom>
          <a:solidFill>
            <a:srgbClr val="9134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>
                <a:solidFill>
                  <a:schemeClr val="bg1"/>
                </a:solidFill>
              </a:rPr>
              <a:t>Addiction</a:t>
            </a:r>
          </a:p>
        </p:txBody>
      </p:sp>
      <p:cxnSp>
        <p:nvCxnSpPr>
          <p:cNvPr id="5" name="AutoShape 4"/>
          <p:cNvCxnSpPr>
            <a:cxnSpLocks noChangeShapeType="1"/>
            <a:stCxn id="3" idx="3"/>
            <a:endCxn id="4" idx="1"/>
          </p:cNvCxnSpPr>
          <p:nvPr/>
        </p:nvCxnSpPr>
        <p:spPr bwMode="auto">
          <a:xfrm>
            <a:off x="3227388" y="1329424"/>
            <a:ext cx="11906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49525" y="4964799"/>
            <a:ext cx="155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/>
              <a:t>Tolérance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78550" y="4964799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/>
              <a:t>Sevrage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713724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713724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713724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715312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715312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724525" y="3037574"/>
            <a:ext cx="1347788" cy="1835150"/>
            <a:chOff x="3606" y="2228"/>
            <a:chExt cx="849" cy="1156"/>
          </a:xfrm>
        </p:grpSpPr>
        <p:pic>
          <p:nvPicPr>
            <p:cNvPr id="14" name="Picture 13" descr="Sans tit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" y="2614"/>
              <a:ext cx="329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AutoShape 14"/>
            <p:cNvCxnSpPr>
              <a:cxnSpLocks noChangeShapeType="1"/>
            </p:cNvCxnSpPr>
            <p:nvPr/>
          </p:nvCxnSpPr>
          <p:spPr bwMode="auto">
            <a:xfrm>
              <a:off x="4291" y="31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" name="AutoShape 15"/>
            <p:cNvCxnSpPr>
              <a:cxnSpLocks noChangeShapeType="1"/>
            </p:cNvCxnSpPr>
            <p:nvPr/>
          </p:nvCxnSpPr>
          <p:spPr bwMode="auto">
            <a:xfrm>
              <a:off x="3606" y="2228"/>
              <a:ext cx="685" cy="386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17" name="AutoShape 16"/>
          <p:cNvCxnSpPr>
            <a:cxnSpLocks noChangeShapeType="1"/>
            <a:stCxn id="3" idx="2"/>
          </p:cNvCxnSpPr>
          <p:nvPr/>
        </p:nvCxnSpPr>
        <p:spPr bwMode="auto">
          <a:xfrm rot="16200000" flipH="1">
            <a:off x="2220119" y="1606443"/>
            <a:ext cx="1157288" cy="1060450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686425" y="2715312"/>
            <a:ext cx="2305050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19" name="AutoShape 18"/>
          <p:cNvCxnSpPr>
            <a:cxnSpLocks noChangeShapeType="1"/>
            <a:stCxn id="3" idx="2"/>
            <a:endCxn id="18" idx="0"/>
          </p:cNvCxnSpPr>
          <p:nvPr/>
        </p:nvCxnSpPr>
        <p:spPr bwMode="auto">
          <a:xfrm rot="16200000" flipH="1">
            <a:off x="3975100" y="-148538"/>
            <a:ext cx="1157288" cy="4570412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" name="Picture 19" descr="parachiute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288" y="1161149"/>
            <a:ext cx="2476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212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3" grpId="1" animBg="1"/>
      <p:bldP spid="4" grpId="0" animBg="1" autoUpdateAnimBg="0"/>
      <p:bldP spid="4" grpId="1" animBg="1"/>
      <p:bldP spid="6" grpId="0"/>
      <p:bldP spid="7" grpId="0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08100" y="1187672"/>
            <a:ext cx="1919288" cy="457200"/>
          </a:xfrm>
          <a:prstGeom prst="rect">
            <a:avLst/>
          </a:prstGeom>
          <a:solidFill>
            <a:srgbClr val="688E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>
                <a:solidFill>
                  <a:schemeClr val="bg1"/>
                </a:solidFill>
              </a:rPr>
              <a:t>Dépendance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18013" y="1187672"/>
            <a:ext cx="1530350" cy="457200"/>
          </a:xfrm>
          <a:prstGeom prst="rect">
            <a:avLst/>
          </a:prstGeom>
          <a:solidFill>
            <a:srgbClr val="9134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27D00"/>
              </a:buClr>
              <a:buSzPct val="70000"/>
              <a:defRPr sz="2400">
                <a:solidFill>
                  <a:schemeClr val="tx1"/>
                </a:solidFill>
                <a:latin typeface="Univer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>
                <a:solidFill>
                  <a:schemeClr val="bg1"/>
                </a:solidFill>
              </a:rPr>
              <a:t>Addiction</a:t>
            </a:r>
          </a:p>
        </p:txBody>
      </p:sp>
      <p:cxnSp>
        <p:nvCxnSpPr>
          <p:cNvPr id="5" name="AutoShape 4"/>
          <p:cNvCxnSpPr>
            <a:cxnSpLocks noChangeShapeType="1"/>
            <a:stCxn id="3" idx="3"/>
            <a:endCxn id="4" idx="1"/>
          </p:cNvCxnSpPr>
          <p:nvPr/>
        </p:nvCxnSpPr>
        <p:spPr bwMode="auto">
          <a:xfrm>
            <a:off x="3227388" y="1416272"/>
            <a:ext cx="11906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AutoShape 5"/>
          <p:cNvCxnSpPr>
            <a:cxnSpLocks noChangeShapeType="1"/>
            <a:stCxn id="4" idx="2"/>
          </p:cNvCxnSpPr>
          <p:nvPr/>
        </p:nvCxnSpPr>
        <p:spPr bwMode="auto">
          <a:xfrm>
            <a:off x="5183188" y="1644872"/>
            <a:ext cx="3175" cy="434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4213" y="2800572"/>
            <a:ext cx="44640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2563" indent="-182563"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000" b="1" i="1" dirty="0"/>
              <a:t>Comportement mal adapté</a:t>
            </a: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Focalisation croissante sur recherche et consommation</a:t>
            </a: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000" dirty="0">
                <a:sym typeface="Wingdings 3" charset="0"/>
              </a:rPr>
              <a:t>Négligence c</a:t>
            </a:r>
            <a:r>
              <a:rPr lang="fr-CH" sz="2000" dirty="0"/>
              <a:t>omportements alternatifs</a:t>
            </a: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Perte de contrôle (automatisation</a:t>
            </a:r>
            <a:r>
              <a:rPr lang="en-US" sz="2000" dirty="0"/>
              <a:t>)</a:t>
            </a:r>
            <a:endParaRPr lang="fr-CH" sz="20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584672"/>
            <a:ext cx="736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024535"/>
            <a:ext cx="6842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475" y="4024535"/>
            <a:ext cx="8874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3303810"/>
            <a:ext cx="11080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088" y="2584672"/>
            <a:ext cx="8683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3303810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438" y="2584672"/>
            <a:ext cx="9588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113" y="4024535"/>
            <a:ext cx="795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625" y="3303810"/>
            <a:ext cx="7651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02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Résultat de recherche d'images pour &quot;train electriq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293" y="1275027"/>
            <a:ext cx="6247417" cy="3482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129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92333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5400" b="1" dirty="0">
                <a:solidFill>
                  <a:srgbClr val="7F7F7F"/>
                </a:solidFill>
              </a:rPr>
              <a:t>Addiction</a:t>
            </a:r>
          </a:p>
        </p:txBody>
      </p:sp>
      <p:sp>
        <p:nvSpPr>
          <p:cNvPr id="6" name="Rechteck 5"/>
          <p:cNvSpPr/>
          <p:nvPr/>
        </p:nvSpPr>
        <p:spPr>
          <a:xfrm>
            <a:off x="1291747" y="2594511"/>
            <a:ext cx="2333830" cy="944434"/>
          </a:xfrm>
          <a:prstGeom prst="rect">
            <a:avLst/>
          </a:prstGeom>
          <a:solidFill>
            <a:srgbClr val="C0504D"/>
          </a:solidFill>
          <a:ln w="25400" cap="flat">
            <a:solidFill>
              <a:srgbClr val="8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Comportement A</a:t>
            </a:r>
          </a:p>
        </p:txBody>
      </p:sp>
      <p:sp>
        <p:nvSpPr>
          <p:cNvPr id="7" name="Rechteck 6"/>
          <p:cNvSpPr/>
          <p:nvPr/>
        </p:nvSpPr>
        <p:spPr>
          <a:xfrm>
            <a:off x="5395376" y="2594511"/>
            <a:ext cx="2333830" cy="944434"/>
          </a:xfrm>
          <a:prstGeom prst="rect">
            <a:avLst/>
          </a:prstGeom>
          <a:solidFill>
            <a:srgbClr val="1A8937"/>
          </a:solidFill>
          <a:ln w="25400" cap="flat">
            <a:solidFill>
              <a:srgbClr val="10330E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Comportement B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2458663" y="1508682"/>
            <a:ext cx="4103629" cy="1085829"/>
            <a:chOff x="2458663" y="1508682"/>
            <a:chExt cx="4103629" cy="1085829"/>
          </a:xfrm>
        </p:grpSpPr>
        <p:sp>
          <p:nvSpPr>
            <p:cNvPr id="8" name="Textfeld 7"/>
            <p:cNvSpPr txBox="1"/>
            <p:nvPr/>
          </p:nvSpPr>
          <p:spPr>
            <a:xfrm>
              <a:off x="3424945" y="1508682"/>
              <a:ext cx="217106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préférence/sélection</a:t>
              </a:r>
            </a:p>
          </p:txBody>
        </p:sp>
        <p:cxnSp>
          <p:nvCxnSpPr>
            <p:cNvPr id="10" name="Gekrümmte Verbindung 9"/>
            <p:cNvCxnSpPr>
              <a:stCxn id="8" idx="2"/>
              <a:endCxn id="6" idx="0"/>
            </p:cNvCxnSpPr>
            <p:nvPr/>
          </p:nvCxnSpPr>
          <p:spPr>
            <a:xfrm rot="5400000">
              <a:off x="3126321" y="1210354"/>
              <a:ext cx="716499" cy="2051815"/>
            </a:xfrm>
            <a:prstGeom prst="curvedConnector3">
              <a:avLst/>
            </a:prstGeom>
            <a:noFill/>
            <a:ln w="57150" cap="flat" cmpd="sng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Gekrümmte Verbindung 11"/>
            <p:cNvCxnSpPr>
              <a:stCxn id="8" idx="2"/>
              <a:endCxn id="7" idx="0"/>
            </p:cNvCxnSpPr>
            <p:nvPr/>
          </p:nvCxnSpPr>
          <p:spPr>
            <a:xfrm rot="16200000" flipH="1">
              <a:off x="5178135" y="1210354"/>
              <a:ext cx="716499" cy="2051814"/>
            </a:xfrm>
            <a:prstGeom prst="curved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3" name="Rechteck 12"/>
          <p:cNvSpPr/>
          <p:nvPr/>
        </p:nvSpPr>
        <p:spPr>
          <a:xfrm>
            <a:off x="1291747" y="3538945"/>
            <a:ext cx="2333830" cy="944434"/>
          </a:xfrm>
          <a:prstGeom prst="rect">
            <a:avLst/>
          </a:prstGeom>
          <a:noFill/>
          <a:ln w="25400" cap="flat">
            <a:solidFill>
              <a:srgbClr val="8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Réseau neuronal A</a:t>
            </a:r>
          </a:p>
        </p:txBody>
      </p:sp>
      <p:sp>
        <p:nvSpPr>
          <p:cNvPr id="15" name="Rechteck 14"/>
          <p:cNvSpPr/>
          <p:nvPr/>
        </p:nvSpPr>
        <p:spPr>
          <a:xfrm>
            <a:off x="5395805" y="3538945"/>
            <a:ext cx="2333830" cy="944434"/>
          </a:xfrm>
          <a:prstGeom prst="rect">
            <a:avLst/>
          </a:prstGeom>
          <a:noFill/>
          <a:ln w="25400" cap="flat">
            <a:solidFill>
              <a:srgbClr val="10330E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10330E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Réseau neuronal B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1687596" y="4301900"/>
            <a:ext cx="1542134" cy="1201869"/>
            <a:chOff x="1687596" y="4301900"/>
            <a:chExt cx="1542134" cy="1201869"/>
          </a:xfrm>
        </p:grpSpPr>
        <p:sp>
          <p:nvSpPr>
            <p:cNvPr id="16" name="Textfeld 15"/>
            <p:cNvSpPr txBox="1"/>
            <p:nvPr/>
          </p:nvSpPr>
          <p:spPr>
            <a:xfrm>
              <a:off x="1687596" y="5134439"/>
              <a:ext cx="154213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Renforcement</a:t>
              </a:r>
            </a:p>
          </p:txBody>
        </p:sp>
        <p:pic>
          <p:nvPicPr>
            <p:cNvPr id="18" name="Bild 17" descr="arrow-310634__340 Kopie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042393" y="4451661"/>
              <a:ext cx="832539" cy="533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4885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dirty="0">
                <a:solidFill>
                  <a:srgbClr val="7F7F7F"/>
                </a:solidFill>
              </a:rPr>
              <a:t>Prémisses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8106"/>
            <a:ext cx="4515053" cy="360528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7F7F7F"/>
            </a:solidFill>
          </a:ln>
        </p:spPr>
      </p:pic>
      <p:sp>
        <p:nvSpPr>
          <p:cNvPr id="6" name="Inhaltsplatzhalter 4"/>
          <p:cNvSpPr txBox="1">
            <a:spLocks/>
          </p:cNvSpPr>
          <p:nvPr/>
        </p:nvSpPr>
        <p:spPr>
          <a:xfrm>
            <a:off x="3646071" y="2150364"/>
            <a:ext cx="5262711" cy="26842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>
            <a:lvl1pPr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8288" indent="-2682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dirty="0"/>
              <a:t>Cerveau humain : résultat de l’évolution</a:t>
            </a:r>
          </a:p>
          <a:p>
            <a:pPr marL="620713" indent="-268288">
              <a:lnSpc>
                <a:spcPts val="2600"/>
              </a:lnSpc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i="1" dirty="0"/>
              <a:t>Organe d’apprentissage</a:t>
            </a:r>
          </a:p>
          <a:p>
            <a:pPr marL="620713" indent="-2682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Renforcement comportements « utiles » à la pérennité des gènes</a:t>
            </a:r>
          </a:p>
        </p:txBody>
      </p:sp>
    </p:spTree>
    <p:extLst>
      <p:ext uri="{BB962C8B-B14F-4D97-AF65-F5344CB8AC3E}">
        <p14:creationId xmlns:p14="http://schemas.microsoft.com/office/powerpoint/2010/main" val="90683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7F7F7F"/>
                </a:solidFill>
              </a:rPr>
              <a:t>Divergence des évolutions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C132A7-7500-DB4F-88AD-6AC32E7E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0" r="15753"/>
          <a:stretch/>
        </p:blipFill>
        <p:spPr>
          <a:xfrm>
            <a:off x="0" y="1600200"/>
            <a:ext cx="4051300" cy="3657600"/>
          </a:xfrm>
          <a:prstGeom prst="rect">
            <a:avLst/>
          </a:prstGeom>
        </p:spPr>
      </p:pic>
      <p:sp>
        <p:nvSpPr>
          <p:cNvPr id="6" name="Inhaltsplatzhalter 4"/>
          <p:cNvSpPr txBox="1">
            <a:spLocks/>
          </p:cNvSpPr>
          <p:nvPr/>
        </p:nvSpPr>
        <p:spPr>
          <a:xfrm>
            <a:off x="3424089" y="2148332"/>
            <a:ext cx="5262711" cy="256133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>
            <a:lvl1pPr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8288" indent="-2682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Evolution naturelle (gènes) plus lente que l'évolution culturelle (</a:t>
            </a:r>
            <a:r>
              <a:rPr lang="fr-FR" sz="2000" dirty="0" err="1"/>
              <a:t>mèmes</a:t>
            </a:r>
            <a:r>
              <a:rPr lang="fr-FR" sz="2000" dirty="0"/>
              <a:t>)</a:t>
            </a:r>
          </a:p>
          <a:p>
            <a:pPr marL="268288" indent="-2682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Adaptation biologique dépassée par l'environnement</a:t>
            </a:r>
          </a:p>
          <a:p>
            <a:pPr marL="268288" indent="-2682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Processus physiologiques / inoffensifs peuvent devenir pathologiques</a:t>
            </a:r>
          </a:p>
          <a:p>
            <a:pPr marL="268288" indent="-2682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89119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1|24.9|16.1|25.4|22.7|7.3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Macintosh PowerPoint</Application>
  <PresentationFormat>Bildschirmpräsentation (4:3)</PresentationFormat>
  <Paragraphs>144</Paragraphs>
  <Slides>30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2" baseType="lpstr">
      <vt:lpstr>ＭＳ Ｐゴシック</vt:lpstr>
      <vt:lpstr>Adobe Garamond Pro</vt:lpstr>
      <vt:lpstr>Arial</vt:lpstr>
      <vt:lpstr>Calibri</vt:lpstr>
      <vt:lpstr>Ghoulish Fright AOE</vt:lpstr>
      <vt:lpstr>Helvetica</vt:lpstr>
      <vt:lpstr>Helvetica Neue</vt:lpstr>
      <vt:lpstr>Marker Felt</vt:lpstr>
      <vt:lpstr>Univers</vt:lpstr>
      <vt:lpstr>Wingdings</vt:lpstr>
      <vt:lpstr>Wingdings 3</vt:lpstr>
      <vt:lpstr>Default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Addiction</vt:lpstr>
      <vt:lpstr>Prémisses</vt:lpstr>
      <vt:lpstr>Divergence des évolutions</vt:lpstr>
      <vt:lpstr>PowerPoint-Präsentation</vt:lpstr>
      <vt:lpstr>Noyau accumbens</vt:lpstr>
      <vt:lpstr>PowerPoint-Präsentation</vt:lpstr>
      <vt:lpstr>PowerPoint-Präsentation</vt:lpstr>
      <vt:lpstr>PowerPoint-Präsentation</vt:lpstr>
      <vt:lpstr>Libération dopamine N.accumbens</vt:lpstr>
      <vt:lpstr>PowerPoint-Präsentation</vt:lpstr>
      <vt:lpstr>PowerPoint-Präsentation</vt:lpstr>
      <vt:lpstr>Libération dopamine N.accumbens</vt:lpstr>
      <vt:lpstr>Libération dopamine N.accumbens</vt:lpstr>
      <vt:lpstr>Libération dopamine N.accumbens</vt:lpstr>
      <vt:lpstr>Activation noyau accumbens</vt:lpstr>
      <vt:lpstr>Activation noyau accumbens</vt:lpstr>
      <vt:lpstr>Activation noyau accumbens</vt:lpstr>
      <vt:lpstr>Activation noyau accumbens</vt:lpstr>
      <vt:lpstr>Activation noyau accumbens</vt:lpstr>
      <vt:lpstr>Activation noyau accumbens</vt:lpstr>
      <vt:lpstr>Activation noyau accumbens</vt:lpstr>
      <vt:lpstr>Conclusions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Microsoft Office User</cp:lastModifiedBy>
  <cp:revision>918</cp:revision>
  <dcterms:modified xsi:type="dcterms:W3CDTF">2022-07-25T19:39:30Z</dcterms:modified>
  <cp:category/>
</cp:coreProperties>
</file>