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tif" ContentType="image/tif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515" r:id="rId2"/>
    <p:sldId id="730" r:id="rId3"/>
    <p:sldId id="688" r:id="rId4"/>
    <p:sldId id="703" r:id="rId5"/>
    <p:sldId id="705" r:id="rId6"/>
    <p:sldId id="690" r:id="rId7"/>
    <p:sldId id="715" r:id="rId8"/>
    <p:sldId id="716" r:id="rId9"/>
    <p:sldId id="691" r:id="rId10"/>
    <p:sldId id="694" r:id="rId11"/>
    <p:sldId id="728" r:id="rId12"/>
    <p:sldId id="722" r:id="rId13"/>
    <p:sldId id="738" r:id="rId14"/>
    <p:sldId id="729" r:id="rId15"/>
    <p:sldId id="739" r:id="rId16"/>
    <p:sldId id="726" r:id="rId17"/>
    <p:sldId id="697" r:id="rId18"/>
    <p:sldId id="734" r:id="rId19"/>
    <p:sldId id="740" r:id="rId20"/>
  </p:sldIdLst>
  <p:sldSz cx="9144000" cy="6858000" type="screen4x3"/>
  <p:notesSz cx="6858000" cy="9144000"/>
  <p:defaultTextStyle>
    <a:lvl1pPr defTabSz="457200">
      <a:defRPr sz="2400">
        <a:latin typeface="Arial"/>
        <a:ea typeface="Arial"/>
        <a:cs typeface="Arial"/>
        <a:sym typeface="Arial"/>
      </a:defRPr>
    </a:lvl1pPr>
    <a:lvl2pPr indent="457200" defTabSz="457200">
      <a:defRPr sz="2400">
        <a:latin typeface="Arial"/>
        <a:ea typeface="Arial"/>
        <a:cs typeface="Arial"/>
        <a:sym typeface="Arial"/>
      </a:defRPr>
    </a:lvl2pPr>
    <a:lvl3pPr indent="914400" defTabSz="457200">
      <a:defRPr sz="2400">
        <a:latin typeface="Arial"/>
        <a:ea typeface="Arial"/>
        <a:cs typeface="Arial"/>
        <a:sym typeface="Arial"/>
      </a:defRPr>
    </a:lvl3pPr>
    <a:lvl4pPr indent="1371600" defTabSz="457200">
      <a:defRPr sz="2400">
        <a:latin typeface="Arial"/>
        <a:ea typeface="Arial"/>
        <a:cs typeface="Arial"/>
        <a:sym typeface="Arial"/>
      </a:defRPr>
    </a:lvl4pPr>
    <a:lvl5pPr indent="1828800" defTabSz="457200">
      <a:defRPr sz="2400">
        <a:latin typeface="Arial"/>
        <a:ea typeface="Arial"/>
        <a:cs typeface="Arial"/>
        <a:sym typeface="Arial"/>
      </a:defRPr>
    </a:lvl5pPr>
    <a:lvl6pPr defTabSz="457200">
      <a:defRPr sz="2400">
        <a:latin typeface="Arial"/>
        <a:ea typeface="Arial"/>
        <a:cs typeface="Arial"/>
        <a:sym typeface="Arial"/>
      </a:defRPr>
    </a:lvl6pPr>
    <a:lvl7pPr defTabSz="457200">
      <a:defRPr sz="2400">
        <a:latin typeface="Arial"/>
        <a:ea typeface="Arial"/>
        <a:cs typeface="Arial"/>
        <a:sym typeface="Arial"/>
      </a:defRPr>
    </a:lvl7pPr>
    <a:lvl8pPr defTabSz="457200">
      <a:defRPr sz="2400">
        <a:latin typeface="Arial"/>
        <a:ea typeface="Arial"/>
        <a:cs typeface="Arial"/>
        <a:sym typeface="Arial"/>
      </a:defRPr>
    </a:lvl8pPr>
    <a:lvl9pPr defTabSz="457200">
      <a:defRPr sz="2400"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tandardabschnitt" id="{1B275908-C829-4448-8F9D-E2B0C19C988D}">
          <p14:sldIdLst>
            <p14:sldId id="515"/>
            <p14:sldId id="730"/>
            <p14:sldId id="688"/>
            <p14:sldId id="703"/>
            <p14:sldId id="705"/>
            <p14:sldId id="690"/>
            <p14:sldId id="715"/>
            <p14:sldId id="716"/>
            <p14:sldId id="691"/>
            <p14:sldId id="694"/>
            <p14:sldId id="728"/>
            <p14:sldId id="722"/>
            <p14:sldId id="738"/>
            <p14:sldId id="729"/>
            <p14:sldId id="739"/>
            <p14:sldId id="726"/>
            <p14:sldId id="697"/>
            <p14:sldId id="734"/>
            <p14:sldId id="74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81E9"/>
    <a:srgbClr val="EDFDB2"/>
    <a:srgbClr val="FF6FCF"/>
    <a:srgbClr val="469347"/>
    <a:srgbClr val="B9AA2D"/>
    <a:srgbClr val="4EA955"/>
    <a:srgbClr val="71B876"/>
    <a:srgbClr val="80FF58"/>
    <a:srgbClr val="8BE48F"/>
    <a:srgbClr val="54FF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3CECE"/>
          </a:solidFill>
        </a:fill>
      </a:tcStyle>
    </a:wholeTbl>
    <a:band2H>
      <a:tcTxStyle/>
      <a:tcStyle>
        <a:tcBdr/>
        <a:fill>
          <a:solidFill>
            <a:srgbClr val="F1E8E8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06" autoAdjust="0"/>
    <p:restoredTop sz="94609" autoAdjust="0"/>
  </p:normalViewPr>
  <p:slideViewPr>
    <p:cSldViewPr snapToGrid="0" snapToObjects="1">
      <p:cViewPr varScale="1">
        <p:scale>
          <a:sx n="90" d="100"/>
          <a:sy n="90" d="100"/>
        </p:scale>
        <p:origin x="-14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8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06583031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LOGO_HUG_H_QUADRI.png" descr="LOGO_HUG_H_QUADRI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" y="6186487"/>
            <a:ext cx="1993900" cy="457201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hape 17"/>
          <p:cNvSpPr/>
          <p:nvPr/>
        </p:nvSpPr>
        <p:spPr>
          <a:xfrm>
            <a:off x="-1" y="5962650"/>
            <a:ext cx="9144002" cy="895350"/>
          </a:xfrm>
          <a:prstGeom prst="rect">
            <a:avLst/>
          </a:prstGeom>
          <a:ln>
            <a:solidFill>
              <a:srgbClr val="4A7EBB"/>
            </a:solidFill>
            <a:round/>
          </a:ln>
          <a:effectLst>
            <a:outerShdw blurRad="12700" dist="23000" dir="5400000" rotWithShape="0">
              <a:srgbClr val="808080">
                <a:alpha val="34997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-1" y="-1"/>
            <a:ext cx="9144002" cy="5951539"/>
          </a:xfrm>
          <a:prstGeom prst="rect">
            <a:avLst/>
          </a:prstGeom>
          <a:solidFill>
            <a:srgbClr val="FF6AD8"/>
          </a:solidFill>
          <a:ln>
            <a:solidFill>
              <a:srgbClr val="46AAC5"/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1620837" y="1870075"/>
            <a:ext cx="7023101" cy="0"/>
          </a:xfrm>
          <a:prstGeom prst="line">
            <a:avLst/>
          </a:prstGeom>
          <a:ln w="25400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xfrm>
            <a:off x="6546850" y="5562235"/>
            <a:ext cx="2133600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LOGO_HUG_H_QUADRI.png" descr="LOGO_HUG_H_QUADRI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" y="6186487"/>
            <a:ext cx="1993900" cy="457201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Shape 24"/>
          <p:cNvSpPr/>
          <p:nvPr/>
        </p:nvSpPr>
        <p:spPr>
          <a:xfrm>
            <a:off x="-1" y="5962650"/>
            <a:ext cx="9144002" cy="895350"/>
          </a:xfrm>
          <a:prstGeom prst="rect">
            <a:avLst/>
          </a:prstGeom>
          <a:ln>
            <a:solidFill>
              <a:srgbClr val="4A7EBB"/>
            </a:solidFill>
            <a:round/>
          </a:ln>
          <a:effectLst>
            <a:outerShdw blurRad="12700" dist="23000" dir="5400000" rotWithShape="0">
              <a:srgbClr val="808080">
                <a:alpha val="34997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5" name="Shape 25"/>
          <p:cNvSpPr/>
          <p:nvPr/>
        </p:nvSpPr>
        <p:spPr>
          <a:xfrm>
            <a:off x="-1" y="-1"/>
            <a:ext cx="9144002" cy="5951539"/>
          </a:xfrm>
          <a:prstGeom prst="rect">
            <a:avLst/>
          </a:prstGeom>
          <a:solidFill>
            <a:srgbClr val="40C1EE"/>
          </a:solidFill>
          <a:ln>
            <a:solidFill>
              <a:srgbClr val="46AAC5"/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1620837" y="1870075"/>
            <a:ext cx="7023101" cy="0"/>
          </a:xfrm>
          <a:prstGeom prst="line">
            <a:avLst/>
          </a:prstGeom>
          <a:ln w="25400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xfrm>
            <a:off x="6546850" y="5562235"/>
            <a:ext cx="2133600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397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98613"/>
            <a:ext cx="8229600" cy="52593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2946529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-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7938"/>
            <a:ext cx="677863" cy="1362076"/>
          </a:xfrm>
          <a:prstGeom prst="rect">
            <a:avLst/>
          </a:prstGeom>
          <a:solidFill>
            <a:srgbClr val="1864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n>
                <a:solidFill>
                  <a:srgbClr val="1864B5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7863" y="-12700"/>
            <a:ext cx="706437" cy="1366838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0" y="-7938"/>
            <a:ext cx="677863" cy="1362076"/>
          </a:xfrm>
          <a:prstGeom prst="rect">
            <a:avLst/>
          </a:prstGeom>
          <a:solidFill>
            <a:srgbClr val="1864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n>
                <a:solidFill>
                  <a:srgbClr val="1864B5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8249" y="2081399"/>
            <a:ext cx="6674599" cy="4155912"/>
          </a:xfrm>
          <a:prstGeom prst="rect">
            <a:avLst/>
          </a:prstGeom>
        </p:spPr>
        <p:txBody>
          <a:bodyPr/>
          <a:lstStyle>
            <a:lvl1pPr marL="216000" indent="-216000">
              <a:buClr>
                <a:schemeClr val="accent2"/>
              </a:buClr>
              <a:defRPr sz="1800" b="0" i="0" baseline="0">
                <a:solidFill>
                  <a:schemeClr val="tx1"/>
                </a:solidFill>
                <a:latin typeface="Univers Medium"/>
                <a:cs typeface="Univers Medium"/>
              </a:defRPr>
            </a:lvl1pPr>
            <a:lvl2pPr marL="432000" indent="-216000">
              <a:buClr>
                <a:schemeClr val="accent2"/>
              </a:buClr>
              <a:defRPr sz="1800" b="0" i="0">
                <a:solidFill>
                  <a:schemeClr val="tx1"/>
                </a:solidFill>
                <a:latin typeface="Univers Medium"/>
                <a:cs typeface="Univers Medium"/>
              </a:defRPr>
            </a:lvl2pPr>
            <a:lvl3pPr marL="648000" indent="-216000">
              <a:buClr>
                <a:schemeClr val="accent2"/>
              </a:buClr>
              <a:defRPr sz="1800" b="0" i="0">
                <a:solidFill>
                  <a:schemeClr val="tx1"/>
                </a:solidFill>
                <a:latin typeface="Univers Medium"/>
                <a:cs typeface="Univers Medium"/>
              </a:defRPr>
            </a:lvl3pPr>
            <a:lvl4pPr marL="864000" indent="-216000">
              <a:buClr>
                <a:schemeClr val="accent2"/>
              </a:buClr>
              <a:defRPr sz="1800" b="0" i="0">
                <a:solidFill>
                  <a:schemeClr val="tx1"/>
                </a:solidFill>
                <a:latin typeface="Univers Medium"/>
                <a:cs typeface="Univers Medium"/>
              </a:defRPr>
            </a:lvl4pPr>
            <a:lvl5pPr marL="1080000" indent="-216000">
              <a:buClr>
                <a:schemeClr val="accent2"/>
              </a:buClr>
              <a:defRPr sz="1800" b="0" i="0">
                <a:solidFill>
                  <a:schemeClr val="tx1"/>
                </a:solidFill>
                <a:latin typeface="Univers Medium"/>
                <a:cs typeface="Univers Medium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Mastertextformat bearbeiten</a:t>
            </a:r>
          </a:p>
          <a:p>
            <a:pPr lvl="1"/>
            <a:r>
              <a:rPr lang="fr-CH" smtClean="0"/>
              <a:t>Zweite Ebene</a:t>
            </a:r>
          </a:p>
          <a:p>
            <a:pPr lvl="2"/>
            <a:r>
              <a:rPr lang="fr-CH" smtClean="0"/>
              <a:t>Dritte Ebene</a:t>
            </a:r>
          </a:p>
          <a:p>
            <a:pPr lvl="3"/>
            <a:r>
              <a:rPr lang="fr-CH" smtClean="0"/>
              <a:t>Vierte Ebene</a:t>
            </a:r>
          </a:p>
          <a:p>
            <a:pPr lvl="4"/>
            <a:r>
              <a:rPr lang="fr-CH" smtClean="0"/>
              <a:t>Fünfte Ebene</a:t>
            </a:r>
            <a:endParaRPr lang="en-US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457325" y="630238"/>
            <a:ext cx="6715125" cy="1143000"/>
          </a:xfrm>
          <a:prstGeom prst="rect">
            <a:avLst/>
          </a:prstGeom>
        </p:spPr>
        <p:txBody>
          <a:bodyPr/>
          <a:lstStyle/>
          <a:p>
            <a:r>
              <a:rPr lang="fr-CH" smtClean="0"/>
              <a:t>Mastertitelformat bearbeiten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61338909"/>
      </p:ext>
    </p:extLst>
  </p:cSld>
  <p:clrMapOvr>
    <a:masterClrMapping/>
  </p:clrMapOvr>
  <p:transition xmlns:p14="http://schemas.microsoft.com/office/powerpoint/2010/main" spd="slow" advClick="0" advTm="16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CH" smtClean="0"/>
              <a:t>Mastertitelformat bearbeiten</a:t>
            </a:r>
            <a:endParaRPr lang="fr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Master-Untertitelformat bearbeiten</a:t>
            </a:r>
            <a:endParaRPr lang="fr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0ECF1F-1A55-2640-B42B-F2FC85CCE4C1}" type="datetimeFigureOut">
              <a:rPr lang="de-DE" smtClean="0"/>
              <a:t>28.04.17</a:t>
            </a:fld>
            <a:endParaRPr lang="fr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8E4397-0A46-884D-881A-D6952181EA43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16618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14F5A-82E1-2446-B151-FBF80EC5688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607977"/>
      </p:ext>
    </p:extLst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GO_HUG_H_QUADRI.png" descr="LOGO_HUG_H_QUADRI.png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" y="6186487"/>
            <a:ext cx="1993900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Bild 3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412543" y="6030894"/>
            <a:ext cx="1484334" cy="708650"/>
          </a:xfrm>
          <a:prstGeom prst="rect">
            <a:avLst/>
          </a:prstGeom>
        </p:spPr>
      </p:pic>
      <p:cxnSp>
        <p:nvCxnSpPr>
          <p:cNvPr id="6" name="Gerade Verbindung 5"/>
          <p:cNvCxnSpPr/>
          <p:nvPr userDrawn="1"/>
        </p:nvCxnSpPr>
        <p:spPr>
          <a:xfrm>
            <a:off x="396849" y="5935038"/>
            <a:ext cx="8350302" cy="0"/>
          </a:xfrm>
          <a:prstGeom prst="line">
            <a:avLst/>
          </a:prstGeom>
          <a:noFill/>
          <a:ln w="25400" cap="flat" cmpd="thinThick">
            <a:solidFill>
              <a:srgbClr val="FF6FCF"/>
            </a:solidFill>
            <a:prstDash val="solid"/>
            <a:bevel/>
            <a:tailEnd type="non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5" r:id="rId3"/>
    <p:sldLayoutId id="2147483656" r:id="rId4"/>
    <p:sldLayoutId id="2147483657" r:id="rId5"/>
    <p:sldLayoutId id="2147483658" r:id="rId6"/>
  </p:sldLayoutIdLst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1pPr>
      <a:lvl2pPr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2pPr>
      <a:lvl3pPr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3pPr>
      <a:lvl4pPr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4pPr>
      <a:lvl5pPr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5pPr>
      <a:lvl6pPr indent="457200"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6pPr>
      <a:lvl7pPr indent="914400"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7pPr>
      <a:lvl8pPr indent="1371600"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8pPr>
      <a:lvl9pPr indent="1828800"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9pPr>
    </p:titleStyle>
    <p:bodyStyle>
      <a:lvl1pPr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1pPr>
      <a:lvl2pPr indent="4572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2pPr>
      <a:lvl3pPr indent="9144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3pPr>
      <a:lvl4pPr indent="13716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4pPr>
      <a:lvl5pPr indent="18288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5pPr>
      <a:lvl6pPr indent="22860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6pPr>
      <a:lvl7pPr indent="27432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7pPr>
      <a:lvl8pPr indent="32004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8pPr>
      <a:lvl9pPr indent="36576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9pPr>
    </p:bodyStyle>
    <p:otherStyle>
      <a:lvl1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tif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98445" y="384694"/>
            <a:ext cx="8498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fr-CH" sz="3600" b="1" dirty="0" smtClean="0">
                <a:solidFill>
                  <a:schemeClr val="bg1"/>
                </a:solidFill>
              </a:rPr>
              <a:t>Le futur est dans le cannibalisme</a:t>
            </a:r>
            <a:endParaRPr lang="fr-CH" sz="3600" b="1" dirty="0">
              <a:solidFill>
                <a:schemeClr val="bg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091716" y="2167026"/>
            <a:ext cx="1110263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CH" sz="1200" b="0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Daniele Zullino</a:t>
            </a:r>
          </a:p>
        </p:txBody>
      </p:sp>
      <p:pic>
        <p:nvPicPr>
          <p:cNvPr id="4" name="Picture 6" descr="WH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520" y="6185078"/>
            <a:ext cx="419100" cy="333375"/>
          </a:xfrm>
          <a:prstGeom prst="rect">
            <a:avLst/>
          </a:prstGeom>
          <a:noFill/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936491" y="6504447"/>
            <a:ext cx="1405159" cy="1628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3703638"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fr-CH" sz="500" dirty="0" smtClean="0"/>
              <a:t>WHO collaborating center</a:t>
            </a:r>
            <a:endParaRPr lang="fr-CH" sz="500" dirty="0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2543" y="6030894"/>
            <a:ext cx="1484334" cy="708650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5626" y="2789056"/>
            <a:ext cx="4091716" cy="244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506376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noProof="0" smtClean="0">
                <a:solidFill>
                  <a:srgbClr val="7F7F7F"/>
                </a:solidFill>
              </a:rPr>
              <a:t>Qu’est un déviant ?</a:t>
            </a:r>
            <a:endParaRPr lang="fr-FR" b="1" noProof="0">
              <a:solidFill>
                <a:srgbClr val="7F7F7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316526" y="1605679"/>
            <a:ext cx="6370273" cy="3598721"/>
          </a:xfrm>
        </p:spPr>
        <p:txBody>
          <a:bodyPr/>
          <a:lstStyle/>
          <a:p>
            <a:pPr>
              <a:lnSpc>
                <a:spcPct val="130000"/>
              </a:lnSpc>
              <a:spcAft>
                <a:spcPts val="600"/>
              </a:spcAft>
              <a:buClr>
                <a:srgbClr val="FF6FCF"/>
              </a:buClr>
            </a:pPr>
            <a:r>
              <a:rPr lang="fr-FR" sz="2400" noProof="0" dirty="0" smtClean="0"/>
              <a:t>Michel Foucault: </a:t>
            </a:r>
          </a:p>
          <a:p>
            <a:pPr marL="365125" indent="-365125">
              <a:lnSpc>
                <a:spcPct val="130000"/>
              </a:lnSpc>
              <a:spcAft>
                <a:spcPts val="600"/>
              </a:spcAft>
              <a:buClr>
                <a:srgbClr val="FF6FCF"/>
              </a:buClr>
              <a:buFont typeface="Arial"/>
              <a:buChar char="•"/>
            </a:pPr>
            <a:r>
              <a:rPr lang="fr-FR" sz="2400" noProof="0" dirty="0" smtClean="0"/>
              <a:t>l’homme économiquement improductif </a:t>
            </a:r>
          </a:p>
          <a:p>
            <a:pPr marL="365125" indent="-365125">
              <a:lnSpc>
                <a:spcPct val="130000"/>
              </a:lnSpc>
              <a:spcAft>
                <a:spcPts val="600"/>
              </a:spcAft>
              <a:buClr>
                <a:srgbClr val="FF6FCF"/>
              </a:buClr>
              <a:buFont typeface="Arial"/>
              <a:buChar char="•"/>
            </a:pPr>
            <a:r>
              <a:rPr lang="fr-FR" sz="2400" noProof="0" dirty="0" smtClean="0"/>
              <a:t>ennemi de la société (capitaliste) disciplinaire</a:t>
            </a:r>
          </a:p>
          <a:p>
            <a:pPr marL="365125" indent="-365125">
              <a:lnSpc>
                <a:spcPct val="130000"/>
              </a:lnSpc>
              <a:spcAft>
                <a:spcPts val="600"/>
              </a:spcAft>
              <a:buClr>
                <a:srgbClr val="FF6FCF"/>
              </a:buClr>
              <a:buFont typeface="Arial"/>
              <a:buChar char="•"/>
            </a:pPr>
            <a:r>
              <a:rPr lang="fr-FR" sz="2400" noProof="0" dirty="0" smtClean="0"/>
              <a:t>➛ institutions disciplinaires (école, fabriques, hôpital ...) machines à discipliner l’homme improductif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15403"/>
            <a:ext cx="1902102" cy="1927691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774564083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noProof="0" smtClean="0">
                <a:solidFill>
                  <a:srgbClr val="7F7F7F"/>
                </a:solidFill>
              </a:rPr>
              <a:t>Comment traiter les déviants</a:t>
            </a:r>
            <a:endParaRPr lang="fr-FR" b="1" noProof="0">
              <a:solidFill>
                <a:srgbClr val="7F7F7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167780" y="1305521"/>
            <a:ext cx="5519019" cy="3919905"/>
          </a:xfrm>
        </p:spPr>
        <p:txBody>
          <a:bodyPr/>
          <a:lstStyle/>
          <a:p>
            <a:pPr marL="457200" indent="-457200">
              <a:lnSpc>
                <a:spcPct val="110000"/>
              </a:lnSpc>
              <a:spcAft>
                <a:spcPts val="3000"/>
              </a:spcAft>
              <a:buClr>
                <a:srgbClr val="FF6FCF"/>
              </a:buClr>
              <a:buFont typeface="Arial"/>
              <a:buChar char="•"/>
            </a:pPr>
            <a:r>
              <a:rPr lang="fr-FR" sz="2400" noProof="0" dirty="0" smtClean="0"/>
              <a:t>La machine pour traiter ces personnages déviants devrait donc corriger cet écart et (de nouveau) les rendre économiquement productifs</a:t>
            </a:r>
          </a:p>
          <a:p>
            <a:pPr marL="457200" indent="-457200">
              <a:lnSpc>
                <a:spcPct val="110000"/>
              </a:lnSpc>
              <a:spcAft>
                <a:spcPts val="3000"/>
              </a:spcAft>
              <a:buClr>
                <a:srgbClr val="FF6FCF"/>
              </a:buClr>
              <a:buFont typeface="Arial"/>
              <a:buChar char="•"/>
            </a:pPr>
            <a:r>
              <a:rPr lang="fr-FR" sz="2400" noProof="0" dirty="0" smtClean="0"/>
              <a:t>Si reprise </a:t>
            </a:r>
            <a:r>
              <a:rPr lang="fr-FR" sz="2400" noProof="0" dirty="0"/>
              <a:t>productivité économique </a:t>
            </a:r>
            <a:r>
              <a:rPr lang="fr-FR" sz="2400" noProof="0" dirty="0" smtClean="0"/>
              <a:t>non possible : </a:t>
            </a:r>
            <a:r>
              <a:rPr lang="fr-FR" sz="2400" noProof="0" dirty="0"/>
              <a:t>les empêcher d'interférer avec la productivité économique</a:t>
            </a:r>
            <a:endParaRPr lang="fr-FR" sz="2400" noProof="0" dirty="0" smtClean="0"/>
          </a:p>
          <a:p>
            <a:pPr marL="457200" indent="-457200">
              <a:lnSpc>
                <a:spcPct val="110000"/>
              </a:lnSpc>
              <a:spcAft>
                <a:spcPts val="3000"/>
              </a:spcAft>
              <a:buClr>
                <a:srgbClr val="FF6FCF"/>
              </a:buClr>
              <a:buFont typeface="Arial"/>
              <a:buChar char="•"/>
            </a:pPr>
            <a:endParaRPr lang="fr-FR" sz="2400" noProof="0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8727"/>
            <a:ext cx="2901455" cy="2813045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73426875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6000" b="1" noProof="0" smtClean="0">
                <a:solidFill>
                  <a:srgbClr val="7F7F7F"/>
                </a:solidFill>
              </a:rPr>
              <a:t>Le déviant</a:t>
            </a:r>
            <a:endParaRPr lang="fr-FR" sz="6000" b="1" noProof="0">
              <a:solidFill>
                <a:srgbClr val="7F7F7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67223"/>
            <a:ext cx="8229600" cy="4109696"/>
          </a:xfrm>
        </p:spPr>
        <p:txBody>
          <a:bodyPr/>
          <a:lstStyle/>
          <a:p>
            <a:pPr marL="457200" indent="-457200">
              <a:lnSpc>
                <a:spcPct val="110000"/>
              </a:lnSpc>
              <a:buClr>
                <a:srgbClr val="FF6FCF"/>
              </a:buClr>
              <a:buChar char="•"/>
            </a:pPr>
            <a:r>
              <a:rPr lang="fr-FR" sz="1800" noProof="0" smtClean="0"/>
              <a:t>Pas de comportement déviant sans coutumes existantes</a:t>
            </a:r>
          </a:p>
          <a:p>
            <a:pPr marL="457200" indent="-457200">
              <a:lnSpc>
                <a:spcPct val="110000"/>
              </a:lnSpc>
              <a:buClr>
                <a:srgbClr val="FF6FCF"/>
              </a:buClr>
              <a:buChar char="•"/>
            </a:pPr>
            <a:r>
              <a:rPr lang="fr-FR" sz="1800" noProof="0" smtClean="0"/>
              <a:t>Mais aussi: pas de développement, pas de progrès, pas d’évolution!</a:t>
            </a:r>
          </a:p>
          <a:p>
            <a:pPr marL="534988" indent="-174625">
              <a:lnSpc>
                <a:spcPct val="110000"/>
              </a:lnSpc>
              <a:buClr>
                <a:srgbClr val="FF6FCF"/>
              </a:buClr>
              <a:buFont typeface="Arial"/>
              <a:buChar char="•"/>
            </a:pPr>
            <a:r>
              <a:rPr lang="fr-FR" sz="1800" noProof="0" smtClean="0"/>
              <a:t>Un déviant est toujours aussi quelqu’un qui émane</a:t>
            </a:r>
          </a:p>
          <a:p>
            <a:pPr marL="534988" indent="-174625">
              <a:lnSpc>
                <a:spcPct val="110000"/>
              </a:lnSpc>
              <a:buClr>
                <a:srgbClr val="FF6FCF"/>
              </a:buClr>
              <a:buChar char="•"/>
            </a:pPr>
            <a:r>
              <a:rPr lang="fr-FR" sz="1800" noProof="0" smtClean="0"/>
              <a:t>Le déviant est à l’origine de tout développement</a:t>
            </a:r>
          </a:p>
          <a:p>
            <a:pPr marL="534988" indent="-174625">
              <a:lnSpc>
                <a:spcPct val="110000"/>
              </a:lnSpc>
              <a:buClr>
                <a:srgbClr val="FF6FCF"/>
              </a:buClr>
              <a:buChar char="•"/>
            </a:pPr>
            <a:r>
              <a:rPr lang="fr-FR" sz="1800" noProof="0" smtClean="0"/>
              <a:t>La capacité de profiter des déviances est probablement la seule façon pour évoluer</a:t>
            </a:r>
          </a:p>
          <a:p>
            <a:pPr marL="457200" indent="-457200">
              <a:lnSpc>
                <a:spcPct val="110000"/>
              </a:lnSpc>
              <a:buClr>
                <a:srgbClr val="FF6FCF"/>
              </a:buClr>
              <a:buChar char="•"/>
            </a:pPr>
            <a:r>
              <a:rPr lang="fr-FR" sz="1800" noProof="0" smtClean="0"/>
              <a:t>Déviance ➛ opportunité de développement</a:t>
            </a:r>
          </a:p>
          <a:p>
            <a:pPr marL="457200" indent="-457200">
              <a:lnSpc>
                <a:spcPct val="110000"/>
              </a:lnSpc>
              <a:buClr>
                <a:srgbClr val="FF6FCF"/>
              </a:buClr>
              <a:buChar char="•"/>
            </a:pPr>
            <a:endParaRPr lang="fr-FR" sz="1800" noProof="0" smtClean="0"/>
          </a:p>
          <a:p>
            <a:pPr marL="457200" indent="-457200">
              <a:lnSpc>
                <a:spcPct val="110000"/>
              </a:lnSpc>
              <a:buClr>
                <a:srgbClr val="FF6FCF"/>
              </a:buClr>
              <a:buChar char="•"/>
            </a:pPr>
            <a:r>
              <a:rPr lang="fr-FR" sz="1800" noProof="0" smtClean="0"/>
              <a:t>MAIS: déviance dévient disruptive quand elle dépasse l’adaptabilité du système</a:t>
            </a:r>
          </a:p>
          <a:p>
            <a:pPr marL="715963" indent="-350838">
              <a:lnSpc>
                <a:spcPct val="110000"/>
              </a:lnSpc>
              <a:buClr>
                <a:srgbClr val="FF6FCF"/>
              </a:buClr>
              <a:buChar char="•"/>
            </a:pPr>
            <a:r>
              <a:rPr lang="fr-FR" sz="1800" noProof="0"/>
              <a:t>Danger d'épuisement, </a:t>
            </a:r>
            <a:r>
              <a:rPr lang="fr-FR" sz="1800" noProof="0" smtClean="0"/>
              <a:t>de </a:t>
            </a:r>
            <a:r>
              <a:rPr lang="fr-FR" sz="1800" noProof="0"/>
              <a:t>désintégration entre autres</a:t>
            </a:r>
            <a:endParaRPr lang="fr-FR" sz="1800" noProof="0" smtClean="0"/>
          </a:p>
        </p:txBody>
      </p:sp>
    </p:spTree>
    <p:extLst>
      <p:ext uri="{BB962C8B-B14F-4D97-AF65-F5344CB8AC3E}">
        <p14:creationId xmlns:p14="http://schemas.microsoft.com/office/powerpoint/2010/main" val="835351741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H" b="1" dirty="0">
                <a:solidFill>
                  <a:srgbClr val="7F7F7F"/>
                </a:solidFill>
              </a:rPr>
              <a:t>Définition alternative du déviant</a:t>
            </a:r>
          </a:p>
        </p:txBody>
      </p:sp>
      <p:sp>
        <p:nvSpPr>
          <p:cNvPr id="5" name="Rechteck 4"/>
          <p:cNvSpPr/>
          <p:nvPr/>
        </p:nvSpPr>
        <p:spPr>
          <a:xfrm>
            <a:off x="457994" y="1123442"/>
            <a:ext cx="79010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2400"/>
              </a:spcAft>
              <a:buClr>
                <a:srgbClr val="FF6FCF"/>
              </a:buClr>
              <a:buFont typeface="Arial"/>
              <a:buChar char="•"/>
            </a:pPr>
            <a:r>
              <a:rPr lang="en-US" dirty="0" err="1"/>
              <a:t>Personne</a:t>
            </a:r>
            <a:r>
              <a:rPr lang="en-US" dirty="0"/>
              <a:t> qui ne </a:t>
            </a:r>
            <a:r>
              <a:rPr lang="en-US" dirty="0" err="1"/>
              <a:t>participe</a:t>
            </a:r>
            <a:r>
              <a:rPr lang="en-US" dirty="0"/>
              <a:t> pas </a:t>
            </a:r>
            <a:r>
              <a:rPr lang="en-US" dirty="0" err="1"/>
              <a:t>à</a:t>
            </a:r>
            <a:r>
              <a:rPr lang="en-US" dirty="0"/>
              <a:t> la vie </a:t>
            </a:r>
            <a:r>
              <a:rPr lang="en-US" dirty="0" err="1"/>
              <a:t>citoyenne</a:t>
            </a:r>
            <a:endParaRPr lang="en-US" dirty="0"/>
          </a:p>
        </p:txBody>
      </p:sp>
      <p:grpSp>
        <p:nvGrpSpPr>
          <p:cNvPr id="10" name="Gruppierung 9"/>
          <p:cNvGrpSpPr/>
          <p:nvPr/>
        </p:nvGrpSpPr>
        <p:grpSpPr>
          <a:xfrm>
            <a:off x="457201" y="1780597"/>
            <a:ext cx="7315722" cy="1077848"/>
            <a:chOff x="457201" y="1780597"/>
            <a:chExt cx="7315722" cy="1077848"/>
          </a:xfrm>
        </p:grpSpPr>
        <p:pic>
          <p:nvPicPr>
            <p:cNvPr id="4" name="Bild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1" y="1780597"/>
              <a:ext cx="1077848" cy="1077848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6" name="Rechteck 5"/>
            <p:cNvSpPr/>
            <p:nvPr/>
          </p:nvSpPr>
          <p:spPr>
            <a:xfrm>
              <a:off x="1765477" y="1996356"/>
              <a:ext cx="600744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2400"/>
                </a:spcAft>
                <a:buClr>
                  <a:srgbClr val="FF6FCF"/>
                </a:buClr>
              </a:pPr>
              <a:r>
                <a:rPr lang="en-US" sz="1800" dirty="0"/>
                <a:t>Participation </a:t>
              </a:r>
              <a:r>
                <a:rPr lang="en-US" sz="1800" dirty="0" err="1"/>
                <a:t>politique</a:t>
              </a:r>
              <a:r>
                <a:rPr lang="en-US" sz="1800" dirty="0"/>
                <a:t> (voter, </a:t>
              </a:r>
              <a:r>
                <a:rPr lang="en-US" sz="1800" dirty="0" err="1"/>
                <a:t>élire</a:t>
              </a:r>
              <a:r>
                <a:rPr lang="en-US" sz="1800" dirty="0"/>
                <a:t>, </a:t>
              </a:r>
              <a:r>
                <a:rPr lang="en-US" sz="1800" dirty="0" err="1"/>
                <a:t>être</a:t>
              </a:r>
              <a:r>
                <a:rPr lang="en-US" sz="1800" dirty="0"/>
                <a:t> </a:t>
              </a:r>
              <a:r>
                <a:rPr lang="en-US" sz="1800" dirty="0" err="1"/>
                <a:t>élu</a:t>
              </a:r>
              <a:r>
                <a:rPr lang="en-US" sz="1800" dirty="0"/>
                <a:t>, </a:t>
              </a:r>
              <a:r>
                <a:rPr lang="en-US" sz="1800" dirty="0" err="1"/>
                <a:t>prendre</a:t>
              </a:r>
              <a:r>
                <a:rPr lang="en-US" sz="1800" dirty="0"/>
                <a:t> </a:t>
              </a:r>
              <a:r>
                <a:rPr lang="en-US" sz="1800" dirty="0" err="1"/>
                <a:t>partie</a:t>
              </a:r>
              <a:r>
                <a:rPr lang="en-US" sz="1800" dirty="0"/>
                <a:t>, se former </a:t>
              </a:r>
              <a:r>
                <a:rPr lang="en-US" sz="1800" dirty="0" err="1"/>
                <a:t>une</a:t>
              </a:r>
              <a:r>
                <a:rPr lang="en-US" sz="1800" dirty="0"/>
                <a:t> opinion etc.)</a:t>
              </a:r>
            </a:p>
          </p:txBody>
        </p:sp>
      </p:grpSp>
      <p:grpSp>
        <p:nvGrpSpPr>
          <p:cNvPr id="11" name="Gruppierung 10"/>
          <p:cNvGrpSpPr/>
          <p:nvPr/>
        </p:nvGrpSpPr>
        <p:grpSpPr>
          <a:xfrm>
            <a:off x="457201" y="2970273"/>
            <a:ext cx="7534813" cy="1077848"/>
            <a:chOff x="457201" y="2970273"/>
            <a:chExt cx="7534813" cy="1077848"/>
          </a:xfrm>
        </p:grpSpPr>
        <p:pic>
          <p:nvPicPr>
            <p:cNvPr id="7" name="Bild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1" y="2970273"/>
              <a:ext cx="1077848" cy="1077848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8" name="Rechteck 7"/>
            <p:cNvSpPr/>
            <p:nvPr/>
          </p:nvSpPr>
          <p:spPr>
            <a:xfrm>
              <a:off x="1765477" y="3186032"/>
              <a:ext cx="622653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2400"/>
                </a:spcAft>
                <a:buClr>
                  <a:srgbClr val="FF6FCF"/>
                </a:buClr>
              </a:pPr>
              <a:r>
                <a:rPr lang="fr-FR" sz="1800" dirty="0"/>
                <a:t>Participation culturelle (s'inspirer, inspirer les autres, chercher du sens, transmettre du sens)</a:t>
              </a:r>
              <a:endParaRPr lang="en-US" sz="1800" dirty="0"/>
            </a:p>
          </p:txBody>
        </p:sp>
      </p:grpSp>
      <p:grpSp>
        <p:nvGrpSpPr>
          <p:cNvPr id="15" name="Gruppierung 14"/>
          <p:cNvGrpSpPr/>
          <p:nvPr/>
        </p:nvGrpSpPr>
        <p:grpSpPr>
          <a:xfrm>
            <a:off x="457201" y="4159949"/>
            <a:ext cx="7413407" cy="1077848"/>
            <a:chOff x="457201" y="4159949"/>
            <a:chExt cx="7413407" cy="1077848"/>
          </a:xfrm>
        </p:grpSpPr>
        <p:pic>
          <p:nvPicPr>
            <p:cNvPr id="9" name="Bild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1" y="4159949"/>
              <a:ext cx="1077848" cy="1077848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13" name="Rechteck 12"/>
            <p:cNvSpPr/>
            <p:nvPr/>
          </p:nvSpPr>
          <p:spPr>
            <a:xfrm>
              <a:off x="1765476" y="4375708"/>
              <a:ext cx="610513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2400"/>
                </a:spcAft>
                <a:buClr>
                  <a:srgbClr val="FF6FCF"/>
                </a:buClr>
              </a:pPr>
              <a:r>
                <a:rPr lang="fr-FR" sz="1800" dirty="0"/>
                <a:t>Participation civile (aide, entraide, convivialité, accueillir etc.</a:t>
              </a:r>
              <a:r>
                <a:rPr lang="fr-FR" sz="1800" dirty="0" smtClean="0"/>
                <a:t>)</a:t>
              </a:r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52179464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noProof="0" smtClean="0">
                <a:solidFill>
                  <a:srgbClr val="7F7F7F"/>
                </a:solidFill>
              </a:rPr>
              <a:t>Définition alternative du déviant</a:t>
            </a:r>
            <a:endParaRPr lang="fr-FR" b="1" noProof="0">
              <a:solidFill>
                <a:srgbClr val="7F7F7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42316"/>
            <a:ext cx="8229600" cy="4197291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buClr>
                <a:srgbClr val="FF6FCF"/>
              </a:buClr>
              <a:buFont typeface="Arial"/>
              <a:buChar char="•"/>
            </a:pPr>
            <a:r>
              <a:rPr lang="fr-FR" sz="2000" noProof="0" dirty="0" smtClean="0"/>
              <a:t>Société </a:t>
            </a:r>
            <a:r>
              <a:rPr lang="fr-FR" sz="2000" i="1" noProof="0" dirty="0" smtClean="0"/>
              <a:t>encapsulante</a:t>
            </a:r>
            <a:r>
              <a:rPr lang="fr-FR" sz="2000" noProof="0" dirty="0" smtClean="0"/>
              <a:t> : </a:t>
            </a:r>
            <a:r>
              <a:rPr lang="fr-FR" sz="2000" noProof="0" dirty="0"/>
              <a:t>ne permet pas la participation</a:t>
            </a:r>
            <a:endParaRPr lang="fr-FR" sz="2000" noProof="0" dirty="0" smtClean="0"/>
          </a:p>
          <a:p>
            <a:pPr marL="285750" indent="-285750">
              <a:spcAft>
                <a:spcPts val="600"/>
              </a:spcAft>
              <a:buClr>
                <a:srgbClr val="FF6FCF"/>
              </a:buClr>
              <a:buFont typeface="Arial"/>
              <a:buChar char="•"/>
            </a:pPr>
            <a:r>
              <a:rPr lang="fr-FR" sz="2000" noProof="0" dirty="0" smtClean="0"/>
              <a:t>Société </a:t>
            </a:r>
            <a:r>
              <a:rPr lang="fr-FR" sz="2000" i="1" noProof="0" dirty="0" smtClean="0"/>
              <a:t>assimilante</a:t>
            </a:r>
            <a:r>
              <a:rPr lang="fr-FR" sz="2000" noProof="0" dirty="0" smtClean="0"/>
              <a:t> </a:t>
            </a:r>
            <a:r>
              <a:rPr lang="fr-FR" sz="2000" noProof="0" dirty="0"/>
              <a:t>: permet (ou même exige) une participation dans la vie sociale, </a:t>
            </a:r>
            <a:r>
              <a:rPr lang="fr-FR" sz="2000" noProof="0" dirty="0" smtClean="0"/>
              <a:t>politique, </a:t>
            </a:r>
            <a:r>
              <a:rPr lang="fr-FR" sz="2000" noProof="0" dirty="0"/>
              <a:t>civile</a:t>
            </a:r>
            <a:endParaRPr lang="fr-FR" sz="2000" noProof="0" dirty="0" smtClean="0"/>
          </a:p>
          <a:p>
            <a:pPr marL="715963" indent="-350838">
              <a:spcAft>
                <a:spcPts val="600"/>
              </a:spcAft>
              <a:buClr>
                <a:srgbClr val="FF6FCF"/>
              </a:buClr>
              <a:buFont typeface="Arial"/>
              <a:buChar char="•"/>
            </a:pPr>
            <a:r>
              <a:rPr lang="fr-FR" sz="2000" noProof="0" dirty="0"/>
              <a:t>➛ pour tirer parti de la tension produite par le déviant</a:t>
            </a:r>
            <a:endParaRPr lang="fr-FR" sz="2000" noProof="0" dirty="0" smtClean="0"/>
          </a:p>
          <a:p>
            <a:pPr marL="285750" indent="-285750">
              <a:spcAft>
                <a:spcPts val="600"/>
              </a:spcAft>
              <a:buClr>
                <a:srgbClr val="FF6FCF"/>
              </a:buClr>
              <a:buFont typeface="Arial"/>
              <a:buChar char="•"/>
            </a:pPr>
            <a:endParaRPr lang="fr-FR" sz="2000" noProof="0" dirty="0" smtClean="0"/>
          </a:p>
          <a:p>
            <a:pPr marL="285750" indent="-285750">
              <a:spcAft>
                <a:spcPts val="600"/>
              </a:spcAft>
              <a:buClr>
                <a:srgbClr val="FF6FCF"/>
              </a:buClr>
              <a:buFont typeface="Arial"/>
              <a:buChar char="•"/>
            </a:pPr>
            <a:r>
              <a:rPr lang="fr-FR" sz="2000" noProof="0" dirty="0"/>
              <a:t>Que faire avec ces forces? Comment les utiliser?</a:t>
            </a:r>
            <a:endParaRPr lang="fr-FR" sz="2000" noProof="0" dirty="0" smtClean="0"/>
          </a:p>
          <a:p>
            <a:pPr marL="715963" indent="-350838">
              <a:spcAft>
                <a:spcPts val="600"/>
              </a:spcAft>
              <a:buClr>
                <a:srgbClr val="FF6FCF"/>
              </a:buClr>
              <a:buFont typeface="Arial"/>
              <a:buChar char="•"/>
            </a:pPr>
            <a:r>
              <a:rPr lang="fr-FR" sz="2000" noProof="0" dirty="0"/>
              <a:t>Comment </a:t>
            </a:r>
            <a:r>
              <a:rPr lang="fr-FR" sz="2000" noProof="0" dirty="0" smtClean="0"/>
              <a:t>peut, ce </a:t>
            </a:r>
            <a:r>
              <a:rPr lang="fr-FR" sz="2000" noProof="0" dirty="0"/>
              <a:t>qui a motivé </a:t>
            </a:r>
            <a:r>
              <a:rPr lang="fr-FR" sz="2000" noProof="0" dirty="0" smtClean="0"/>
              <a:t>d’abord l’exclusion, </a:t>
            </a:r>
            <a:r>
              <a:rPr lang="fr-FR" sz="2000" noProof="0" dirty="0"/>
              <a:t>désormais être </a:t>
            </a:r>
            <a:r>
              <a:rPr lang="fr-FR" sz="2000" noProof="0" dirty="0" smtClean="0"/>
              <a:t>(</a:t>
            </a:r>
            <a:r>
              <a:rPr lang="fr-FR" sz="2000" noProof="0" dirty="0"/>
              <a:t>au moins en partie) un atout?</a:t>
            </a:r>
            <a:endParaRPr lang="fr-FR" sz="2000" noProof="0" dirty="0" smtClean="0"/>
          </a:p>
          <a:p>
            <a:pPr marL="715963" indent="-350838">
              <a:spcAft>
                <a:spcPts val="600"/>
              </a:spcAft>
              <a:buClr>
                <a:srgbClr val="FF6FCF"/>
              </a:buClr>
              <a:buFont typeface="Arial"/>
              <a:buChar char="•"/>
            </a:pPr>
            <a:r>
              <a:rPr lang="fr-FR" sz="2000" noProof="0" dirty="0"/>
              <a:t>Qu'est-ce que la folie a à offrir?</a:t>
            </a:r>
          </a:p>
        </p:txBody>
      </p:sp>
    </p:spTree>
    <p:extLst>
      <p:ext uri="{BB962C8B-B14F-4D97-AF65-F5344CB8AC3E}">
        <p14:creationId xmlns:p14="http://schemas.microsoft.com/office/powerpoint/2010/main" val="554386235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ung 7"/>
          <p:cNvGrpSpPr/>
          <p:nvPr/>
        </p:nvGrpSpPr>
        <p:grpSpPr>
          <a:xfrm>
            <a:off x="461209" y="1851598"/>
            <a:ext cx="2869562" cy="2996045"/>
            <a:chOff x="461209" y="1851598"/>
            <a:chExt cx="2869562" cy="2996045"/>
          </a:xfrm>
        </p:grpSpPr>
        <p:sp>
          <p:nvSpPr>
            <p:cNvPr id="2" name="Rechtwinkliges Dreieck 1"/>
            <p:cNvSpPr/>
            <p:nvPr/>
          </p:nvSpPr>
          <p:spPr>
            <a:xfrm>
              <a:off x="2418680" y="1851598"/>
              <a:ext cx="912091" cy="2996045"/>
            </a:xfrm>
            <a:prstGeom prst="rtTriangle">
              <a:avLst/>
            </a:prstGeom>
            <a:gradFill flip="none" rotWithShape="1">
              <a:gsLst>
                <a:gs pos="0">
                  <a:srgbClr val="7B8AC0"/>
                </a:gs>
                <a:gs pos="100000">
                  <a:srgbClr val="FFFFFF"/>
                </a:gs>
              </a:gsLst>
              <a:lin ang="10800000" scaled="0"/>
              <a:tileRect/>
            </a:gradFill>
            <a:ln w="25400" cap="flat">
              <a:solidFill>
                <a:srgbClr val="FFFFFF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160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Rechteck 28"/>
            <p:cNvSpPr/>
            <p:nvPr/>
          </p:nvSpPr>
          <p:spPr>
            <a:xfrm>
              <a:off x="461209" y="2782609"/>
              <a:ext cx="1309134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200" i="1" dirty="0" smtClean="0"/>
                <a:t>stupide, sot, </a:t>
              </a:r>
            </a:p>
            <a:p>
              <a:r>
                <a:rPr lang="fr-FR" sz="1200" i="1" dirty="0" smtClean="0"/>
                <a:t>vide de sens, </a:t>
              </a:r>
            </a:p>
            <a:p>
              <a:r>
                <a:rPr lang="fr-FR" sz="1200" i="1" dirty="0" smtClean="0"/>
                <a:t>inepte, abruti….</a:t>
              </a:r>
            </a:p>
            <a:p>
              <a:endParaRPr lang="fr-FR" sz="1200" i="1" dirty="0" smtClean="0"/>
            </a:p>
            <a:p>
              <a:r>
                <a:rPr lang="fr-FR" sz="1200" i="1" dirty="0" smtClean="0"/>
                <a:t>négligeable</a:t>
              </a:r>
            </a:p>
            <a:p>
              <a:r>
                <a:rPr lang="fr-FR" sz="1200" i="1" dirty="0" smtClean="0"/>
                <a:t>sans valeur</a:t>
              </a:r>
              <a:endParaRPr lang="fr-FR" sz="1600" dirty="0"/>
            </a:p>
          </p:txBody>
        </p:sp>
      </p:grpSp>
      <p:grpSp>
        <p:nvGrpSpPr>
          <p:cNvPr id="11" name="Gruppierung 10"/>
          <p:cNvGrpSpPr/>
          <p:nvPr/>
        </p:nvGrpSpPr>
        <p:grpSpPr>
          <a:xfrm>
            <a:off x="4054241" y="346758"/>
            <a:ext cx="922261" cy="4412495"/>
            <a:chOff x="4110870" y="346758"/>
            <a:chExt cx="922261" cy="4900982"/>
          </a:xfrm>
        </p:grpSpPr>
        <p:cxnSp>
          <p:nvCxnSpPr>
            <p:cNvPr id="6" name="Gerade Verbindung 5"/>
            <p:cNvCxnSpPr/>
            <p:nvPr/>
          </p:nvCxnSpPr>
          <p:spPr>
            <a:xfrm flipV="1">
              <a:off x="4572000" y="1521287"/>
              <a:ext cx="0" cy="3726453"/>
            </a:xfrm>
            <a:prstGeom prst="line">
              <a:avLst/>
            </a:prstGeom>
            <a:noFill/>
            <a:ln w="76200" cap="flat" cmpd="sng">
              <a:solidFill>
                <a:schemeClr val="tx1">
                  <a:lumMod val="95000"/>
                  <a:lumOff val="5000"/>
                </a:schemeClr>
              </a:solidFill>
              <a:prstDash val="solid"/>
              <a:bevel/>
              <a:tailEnd type="stealth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7" name="Textfeld 6"/>
            <p:cNvSpPr txBox="1"/>
            <p:nvPr/>
          </p:nvSpPr>
          <p:spPr>
            <a:xfrm>
              <a:off x="4110870" y="346758"/>
              <a:ext cx="922261" cy="9229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/>
                </a:rPr>
                <a:t>convention</a:t>
              </a: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r-FR" sz="1200" dirty="0" smtClean="0">
                  <a:solidFill>
                    <a:srgbClr val="000000"/>
                  </a:solidFill>
                </a:rPr>
                <a:t>standard</a:t>
              </a: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/>
                </a:rPr>
                <a:t>coutume</a:t>
              </a: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r-FR" sz="1200" dirty="0" smtClean="0">
                  <a:solidFill>
                    <a:srgbClr val="000000"/>
                  </a:solidFill>
                </a:rPr>
                <a:t>convenance</a:t>
              </a:r>
              <a:endParaRPr kumimoji="0" lang="fr-FR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endParaRPr>
            </a:p>
          </p:txBody>
        </p:sp>
      </p:grpSp>
      <p:cxnSp>
        <p:nvCxnSpPr>
          <p:cNvPr id="9" name="Gerade Verbindung 8"/>
          <p:cNvCxnSpPr/>
          <p:nvPr/>
        </p:nvCxnSpPr>
        <p:spPr>
          <a:xfrm flipV="1">
            <a:off x="5231349" y="1403206"/>
            <a:ext cx="0" cy="3355033"/>
          </a:xfrm>
          <a:prstGeom prst="line">
            <a:avLst/>
          </a:prstGeom>
          <a:noFill/>
          <a:ln w="9525" cap="flat" cmpd="sng">
            <a:solidFill>
              <a:schemeClr val="tx1">
                <a:lumMod val="95000"/>
                <a:lumOff val="5000"/>
              </a:schemeClr>
            </a:solidFill>
            <a:prstDash val="dashDot"/>
            <a:bevel/>
            <a:tailEnd type="stealth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Gerade Verbindung 9"/>
          <p:cNvCxnSpPr/>
          <p:nvPr/>
        </p:nvCxnSpPr>
        <p:spPr>
          <a:xfrm flipV="1">
            <a:off x="3799395" y="1404220"/>
            <a:ext cx="0" cy="3355033"/>
          </a:xfrm>
          <a:prstGeom prst="line">
            <a:avLst/>
          </a:prstGeom>
          <a:noFill/>
          <a:ln w="9525" cap="flat" cmpd="sng">
            <a:solidFill>
              <a:schemeClr val="tx1">
                <a:lumMod val="95000"/>
                <a:lumOff val="5000"/>
              </a:schemeClr>
            </a:solidFill>
            <a:prstDash val="dashDot"/>
            <a:bevel/>
            <a:tailEnd type="stealth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6" name="Gruppierung 15"/>
          <p:cNvGrpSpPr/>
          <p:nvPr/>
        </p:nvGrpSpPr>
        <p:grpSpPr>
          <a:xfrm>
            <a:off x="3689197" y="5024426"/>
            <a:ext cx="1652358" cy="461305"/>
            <a:chOff x="3689197" y="5024426"/>
            <a:chExt cx="1652358" cy="461305"/>
          </a:xfrm>
        </p:grpSpPr>
        <p:cxnSp>
          <p:nvCxnSpPr>
            <p:cNvPr id="13" name="Gerade Verbindung mit Pfeil 12"/>
            <p:cNvCxnSpPr/>
            <p:nvPr/>
          </p:nvCxnSpPr>
          <p:spPr>
            <a:xfrm>
              <a:off x="3799395" y="5024426"/>
              <a:ext cx="1431954" cy="0"/>
            </a:xfrm>
            <a:prstGeom prst="straightConnector1">
              <a:avLst/>
            </a:prstGeom>
            <a:noFill/>
            <a:ln w="25400" cap="flat">
              <a:solidFill>
                <a:schemeClr val="bg1">
                  <a:lumMod val="50000"/>
                </a:schemeClr>
              </a:solidFill>
              <a:prstDash val="solid"/>
              <a:bevel/>
              <a:headEnd type="arrow"/>
              <a:tailEnd type="arrow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4" name="Textfeld 13"/>
            <p:cNvSpPr txBox="1"/>
            <p:nvPr/>
          </p:nvSpPr>
          <p:spPr>
            <a:xfrm>
              <a:off x="3689197" y="5177956"/>
              <a:ext cx="1652358" cy="307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1" i="1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/>
                </a:rPr>
                <a:t>zone de tolérance</a:t>
              </a:r>
              <a:endParaRPr kumimoji="0" lang="fr-FR" sz="1400" b="1" i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endParaRPr>
            </a:p>
          </p:txBody>
        </p:sp>
      </p:grpSp>
      <p:sp>
        <p:nvSpPr>
          <p:cNvPr id="18" name="Textfeld 17"/>
          <p:cNvSpPr txBox="1"/>
          <p:nvPr/>
        </p:nvSpPr>
        <p:spPr>
          <a:xfrm>
            <a:off x="3015295" y="725597"/>
            <a:ext cx="75933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Artiste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5231349" y="777860"/>
            <a:ext cx="70829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Génie</a:t>
            </a:r>
          </a:p>
        </p:txBody>
      </p:sp>
      <p:pic>
        <p:nvPicPr>
          <p:cNvPr id="23" name="Bild 22" descr="Artist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743" y="2349500"/>
            <a:ext cx="792995" cy="1000121"/>
          </a:xfrm>
          <a:prstGeom prst="rect">
            <a:avLst/>
          </a:prstGeom>
        </p:spPr>
      </p:pic>
      <p:pic>
        <p:nvPicPr>
          <p:cNvPr id="24" name="Bild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706340" y="2456389"/>
            <a:ext cx="550828" cy="893232"/>
          </a:xfrm>
          <a:prstGeom prst="rect">
            <a:avLst/>
          </a:prstGeom>
        </p:spPr>
      </p:pic>
      <p:cxnSp>
        <p:nvCxnSpPr>
          <p:cNvPr id="22" name="Gerade Verbindung 21"/>
          <p:cNvCxnSpPr/>
          <p:nvPr/>
        </p:nvCxnSpPr>
        <p:spPr>
          <a:xfrm flipV="1">
            <a:off x="5257168" y="1403206"/>
            <a:ext cx="924670" cy="3354020"/>
          </a:xfrm>
          <a:prstGeom prst="line">
            <a:avLst/>
          </a:prstGeom>
          <a:noFill/>
          <a:ln w="9525" cap="flat" cmpd="sng">
            <a:solidFill>
              <a:schemeClr val="tx1">
                <a:lumMod val="95000"/>
                <a:lumOff val="5000"/>
              </a:schemeClr>
            </a:solidFill>
            <a:prstDash val="dashDot"/>
            <a:bevel/>
            <a:tailEnd type="stealth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27" name="Gruppierung 26"/>
          <p:cNvGrpSpPr/>
          <p:nvPr/>
        </p:nvGrpSpPr>
        <p:grpSpPr>
          <a:xfrm>
            <a:off x="2874726" y="1404220"/>
            <a:ext cx="1016708" cy="3354020"/>
            <a:chOff x="2874726" y="1404220"/>
            <a:chExt cx="1016708" cy="3354020"/>
          </a:xfrm>
        </p:grpSpPr>
        <p:cxnSp>
          <p:nvCxnSpPr>
            <p:cNvPr id="15" name="Gerade Verbindung 14"/>
            <p:cNvCxnSpPr/>
            <p:nvPr/>
          </p:nvCxnSpPr>
          <p:spPr>
            <a:xfrm flipH="1" flipV="1">
              <a:off x="2874726" y="1404220"/>
              <a:ext cx="924670" cy="3354020"/>
            </a:xfrm>
            <a:prstGeom prst="line">
              <a:avLst/>
            </a:prstGeom>
            <a:noFill/>
            <a:ln w="9525" cap="flat" cmpd="sng">
              <a:solidFill>
                <a:schemeClr val="tx1">
                  <a:lumMod val="95000"/>
                  <a:lumOff val="5000"/>
                </a:schemeClr>
              </a:solidFill>
              <a:prstDash val="dashDot"/>
              <a:bevel/>
              <a:tailEnd type="stealth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pic>
          <p:nvPicPr>
            <p:cNvPr id="25" name="Bild 24" descr="Artist.t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98439" y="2349500"/>
              <a:ext cx="792995" cy="1000121"/>
            </a:xfrm>
            <a:prstGeom prst="rect">
              <a:avLst/>
            </a:prstGeom>
          </p:spPr>
        </p:pic>
      </p:grpSp>
      <p:pic>
        <p:nvPicPr>
          <p:cNvPr id="26" name="Bild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73704" y="2456389"/>
            <a:ext cx="550828" cy="893232"/>
          </a:xfrm>
          <a:prstGeom prst="rect">
            <a:avLst/>
          </a:prstGeom>
        </p:spPr>
      </p:pic>
      <p:grpSp>
        <p:nvGrpSpPr>
          <p:cNvPr id="5" name="Gruppierung 4"/>
          <p:cNvGrpSpPr/>
          <p:nvPr/>
        </p:nvGrpSpPr>
        <p:grpSpPr>
          <a:xfrm>
            <a:off x="5714247" y="1851598"/>
            <a:ext cx="2992527" cy="2996045"/>
            <a:chOff x="5714247" y="1851598"/>
            <a:chExt cx="2992527" cy="2996045"/>
          </a:xfrm>
        </p:grpSpPr>
        <p:sp>
          <p:nvSpPr>
            <p:cNvPr id="21" name="Rechtwinkliges Dreieck 20"/>
            <p:cNvSpPr/>
            <p:nvPr/>
          </p:nvSpPr>
          <p:spPr>
            <a:xfrm flipH="1">
              <a:off x="5714247" y="1851598"/>
              <a:ext cx="912091" cy="2996045"/>
            </a:xfrm>
            <a:prstGeom prst="rtTriangle">
              <a:avLst/>
            </a:prstGeom>
            <a:gradFill flip="none" rotWithShape="1">
              <a:gsLst>
                <a:gs pos="0">
                  <a:srgbClr val="7B8AC0"/>
                </a:gs>
                <a:gs pos="100000">
                  <a:srgbClr val="FFFFFF"/>
                </a:gs>
              </a:gsLst>
              <a:lin ang="10800000" scaled="0"/>
              <a:tileRect/>
            </a:gradFill>
            <a:ln w="25400" cap="flat">
              <a:solidFill>
                <a:srgbClr val="FFFFFF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160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Rechteck 27"/>
            <p:cNvSpPr/>
            <p:nvPr/>
          </p:nvSpPr>
          <p:spPr>
            <a:xfrm>
              <a:off x="6790427" y="2782609"/>
              <a:ext cx="19163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200" i="1" dirty="0" smtClean="0"/>
                <a:t>cinglé, </a:t>
              </a:r>
              <a:r>
                <a:rPr lang="fr-FR" sz="1200" i="1" dirty="0"/>
                <a:t>erratique, bizarre,</a:t>
              </a:r>
              <a:endParaRPr lang="fr-FR" sz="1200" i="1" dirty="0" smtClean="0"/>
            </a:p>
            <a:p>
              <a:r>
                <a:rPr lang="fr-FR" sz="1200" i="1" dirty="0"/>
                <a:t>vide de sens, </a:t>
              </a:r>
            </a:p>
            <a:p>
              <a:r>
                <a:rPr lang="fr-FR" sz="1200" i="1" dirty="0"/>
                <a:t>inepte, abruti….</a:t>
              </a:r>
            </a:p>
            <a:p>
              <a:endParaRPr lang="fr-FR" sz="1200" i="1" dirty="0"/>
            </a:p>
            <a:p>
              <a:r>
                <a:rPr lang="fr-FR" sz="1200" i="1" dirty="0"/>
                <a:t>négligeable</a:t>
              </a:r>
            </a:p>
            <a:p>
              <a:r>
                <a:rPr lang="fr-FR" sz="1200" i="1" dirty="0"/>
                <a:t>sans valeur</a:t>
              </a:r>
              <a:endParaRPr lang="fr-FR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0691789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2833648" y="1598613"/>
            <a:ext cx="32472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FF6FCF"/>
              </a:buClr>
            </a:pPr>
            <a:r>
              <a:rPr lang="fr-FR" smtClean="0"/>
              <a:t>Changement de vision</a:t>
            </a:r>
            <a:endParaRPr lang="fr-FR"/>
          </a:p>
        </p:txBody>
      </p:sp>
      <p:sp>
        <p:nvSpPr>
          <p:cNvPr id="5" name="Textfeld 4"/>
          <p:cNvSpPr txBox="1"/>
          <p:nvPr/>
        </p:nvSpPr>
        <p:spPr>
          <a:xfrm>
            <a:off x="821728" y="3275358"/>
            <a:ext cx="3032219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isolation d’une déviance</a:t>
            </a:r>
            <a:r>
              <a:rPr lang="fr-FR" sz="1800" dirty="0" smtClean="0">
                <a:solidFill>
                  <a:srgbClr val="000000"/>
                </a:solidFill>
              </a:rPr>
              <a:t>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800" dirty="0" smtClean="0">
                <a:solidFill>
                  <a:srgbClr val="000000"/>
                </a:solidFill>
              </a:rPr>
              <a:t>garder </a:t>
            </a:r>
            <a:r>
              <a:rPr lang="fr-FR" sz="1800" dirty="0">
                <a:solidFill>
                  <a:srgbClr val="000000"/>
                </a:solidFill>
              </a:rPr>
              <a:t>la déviance et</a:t>
            </a:r>
          </a:p>
          <a:p>
            <a:pPr algn="ctr" rtl="0" latinLnBrk="1" hangingPunct="0"/>
            <a:r>
              <a:rPr lang="fr-FR" sz="1800" dirty="0">
                <a:solidFill>
                  <a:srgbClr val="000000"/>
                </a:solidFill>
              </a:rPr>
              <a:t>normalité séparés</a:t>
            </a:r>
            <a:endParaRPr kumimoji="0" lang="fr-FR" sz="18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" name="Gruppierung 2"/>
          <p:cNvGrpSpPr/>
          <p:nvPr/>
        </p:nvGrpSpPr>
        <p:grpSpPr>
          <a:xfrm>
            <a:off x="3853947" y="3275358"/>
            <a:ext cx="4415099" cy="923328"/>
            <a:chOff x="3853947" y="3275358"/>
            <a:chExt cx="4415099" cy="923328"/>
          </a:xfrm>
        </p:grpSpPr>
        <p:sp>
          <p:nvSpPr>
            <p:cNvPr id="6" name="Textfeld 5"/>
            <p:cNvSpPr txBox="1"/>
            <p:nvPr/>
          </p:nvSpPr>
          <p:spPr>
            <a:xfrm>
              <a:off x="5236827" y="3275358"/>
              <a:ext cx="3032219" cy="923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1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promotion interactions</a:t>
              </a:r>
            </a:p>
            <a:p>
              <a:pPr algn="ctr" rtl="0" latinLnBrk="1" hangingPunct="0"/>
              <a:r>
                <a:rPr lang="fr-FR" sz="1800" dirty="0">
                  <a:solidFill>
                    <a:srgbClr val="000000"/>
                  </a:solidFill>
                </a:rPr>
                <a:t>entre altérité et</a:t>
              </a:r>
            </a:p>
            <a:p>
              <a:pPr algn="ctr" rtl="0" latinLnBrk="1" hangingPunct="0"/>
              <a:r>
                <a:rPr lang="fr-FR" sz="1800" dirty="0">
                  <a:solidFill>
                    <a:srgbClr val="000000"/>
                  </a:solidFill>
                </a:rPr>
                <a:t>normalité</a:t>
              </a:r>
              <a:endParaRPr kumimoji="0" lang="fr-FR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" name="Gerade Verbindung 9"/>
            <p:cNvCxnSpPr>
              <a:stCxn id="5" idx="3"/>
              <a:endCxn id="6" idx="1"/>
            </p:cNvCxnSpPr>
            <p:nvPr/>
          </p:nvCxnSpPr>
          <p:spPr>
            <a:xfrm>
              <a:off x="3853947" y="3737022"/>
              <a:ext cx="1382880" cy="0"/>
            </a:xfrm>
            <a:prstGeom prst="line">
              <a:avLst/>
            </a:prstGeom>
            <a:noFill/>
            <a:ln w="25400" cap="flat">
              <a:solidFill>
                <a:schemeClr val="bg1">
                  <a:lumMod val="50000"/>
                </a:schemeClr>
              </a:solidFill>
              <a:prstDash val="solid"/>
              <a:bevel/>
              <a:tailEnd type="stealth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9" name="Titel 1"/>
          <p:cNvSpPr txBox="1">
            <a:spLocks/>
          </p:cNvSpPr>
          <p:nvPr/>
        </p:nvSpPr>
        <p:spPr>
          <a:xfrm>
            <a:off x="265145" y="274638"/>
            <a:ext cx="8508815" cy="1323975"/>
          </a:xfrm>
          <a:prstGeom prst="rect">
            <a:avLst/>
          </a:prstGeom>
        </p:spPr>
        <p:txBody>
          <a:bodyPr/>
          <a:lstStyle>
            <a:lvl1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572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144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3716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8288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fr-FR" b="1" smtClean="0">
                <a:solidFill>
                  <a:srgbClr val="7F7F7F"/>
                </a:solidFill>
              </a:rPr>
              <a:t>Transition vers un système assimilatif</a:t>
            </a:r>
            <a:endParaRPr lang="fr-FR" b="1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921577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noProof="0" smtClean="0">
                <a:solidFill>
                  <a:srgbClr val="7F7F7F"/>
                </a:solidFill>
              </a:rPr>
              <a:t>La psychiatrie anthropophage assimilante doit être artistique</a:t>
            </a:r>
            <a:endParaRPr lang="fr-FR" b="1" noProof="0">
              <a:solidFill>
                <a:srgbClr val="7F7F7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27104"/>
            <a:ext cx="8229600" cy="3489222"/>
          </a:xfrm>
        </p:spPr>
        <p:txBody>
          <a:bodyPr/>
          <a:lstStyle/>
          <a:p>
            <a:pPr marL="457200" indent="-457200">
              <a:spcAft>
                <a:spcPts val="1200"/>
              </a:spcAft>
              <a:buClr>
                <a:srgbClr val="FF6FCF"/>
              </a:buClr>
              <a:buFont typeface="Arial"/>
              <a:buChar char="•"/>
            </a:pPr>
            <a:r>
              <a:rPr lang="fr-FR" noProof="0" smtClean="0"/>
              <a:t>Artiste = personne qui se base sur des conventions pour les détourner, les déployer …, … aller au delà</a:t>
            </a:r>
          </a:p>
          <a:p>
            <a:pPr marL="457200" indent="-457200">
              <a:spcAft>
                <a:spcPts val="1200"/>
              </a:spcAft>
              <a:buClr>
                <a:srgbClr val="FF6FCF"/>
              </a:buClr>
              <a:buFont typeface="Arial"/>
              <a:buChar char="•"/>
            </a:pPr>
            <a:r>
              <a:rPr lang="fr-FR" noProof="0" smtClean="0"/>
              <a:t>La psychiatrie anthropophage assimilante devrait se baser sur des conventions (les accepter comme données) … pour aller au delà</a:t>
            </a:r>
          </a:p>
          <a:p>
            <a:pPr marL="457200" indent="-457200">
              <a:spcAft>
                <a:spcPts val="1200"/>
              </a:spcAft>
              <a:buClr>
                <a:srgbClr val="FF6FCF"/>
              </a:buClr>
              <a:buFont typeface="Arial"/>
              <a:buChar char="•"/>
            </a:pPr>
            <a:endParaRPr lang="fr-FR" noProof="0" smtClean="0"/>
          </a:p>
        </p:txBody>
      </p:sp>
    </p:spTree>
    <p:extLst>
      <p:ext uri="{BB962C8B-B14F-4D97-AF65-F5344CB8AC3E}">
        <p14:creationId xmlns:p14="http://schemas.microsoft.com/office/powerpoint/2010/main" val="3649010785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706083" y="1073897"/>
            <a:ext cx="2082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b="1" dirty="0" smtClean="0"/>
              <a:t>Anthropémie</a:t>
            </a:r>
            <a:endParaRPr lang="fr-CH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3335630" y="889231"/>
            <a:ext cx="23708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dirty="0" smtClean="0"/>
              <a:t>Anthropophagie</a:t>
            </a:r>
            <a:endParaRPr lang="fr-CH" b="1" dirty="0" smtClean="0"/>
          </a:p>
          <a:p>
            <a:pPr algn="ctr"/>
            <a:r>
              <a:rPr lang="fr-CH" b="1" dirty="0" smtClean="0"/>
              <a:t>encapsulante</a:t>
            </a:r>
            <a:endParaRPr lang="fr-CH" i="1" dirty="0"/>
          </a:p>
        </p:txBody>
      </p:sp>
      <p:sp>
        <p:nvSpPr>
          <p:cNvPr id="6" name="Textfeld 5"/>
          <p:cNvSpPr txBox="1"/>
          <p:nvPr/>
        </p:nvSpPr>
        <p:spPr>
          <a:xfrm>
            <a:off x="6304596" y="889231"/>
            <a:ext cx="237086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dirty="0" smtClean="0"/>
              <a:t>Anthropophagie</a:t>
            </a:r>
          </a:p>
          <a:p>
            <a:pPr algn="ctr"/>
            <a:r>
              <a:rPr lang="fr-CH" b="1" dirty="0" smtClean="0"/>
              <a:t>assimilante </a:t>
            </a:r>
          </a:p>
          <a:p>
            <a:pPr algn="ctr"/>
            <a:endParaRPr lang="fr-CH" b="1" i="1" dirty="0"/>
          </a:p>
        </p:txBody>
      </p:sp>
      <p:sp>
        <p:nvSpPr>
          <p:cNvPr id="7" name="Oval 6"/>
          <p:cNvSpPr/>
          <p:nvPr/>
        </p:nvSpPr>
        <p:spPr>
          <a:xfrm rot="18900000">
            <a:off x="811275" y="3106242"/>
            <a:ext cx="1872336" cy="1793882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grpSp>
        <p:nvGrpSpPr>
          <p:cNvPr id="12" name="Gruppierung 11"/>
          <p:cNvGrpSpPr/>
          <p:nvPr/>
        </p:nvGrpSpPr>
        <p:grpSpPr>
          <a:xfrm>
            <a:off x="830888" y="3086628"/>
            <a:ext cx="1833110" cy="1833110"/>
            <a:chOff x="830888" y="3086628"/>
            <a:chExt cx="1833110" cy="1833110"/>
          </a:xfrm>
        </p:grpSpPr>
        <p:cxnSp>
          <p:nvCxnSpPr>
            <p:cNvPr id="9" name="Gerade Verbindung 8"/>
            <p:cNvCxnSpPr>
              <a:stCxn id="7" idx="0"/>
            </p:cNvCxnSpPr>
            <p:nvPr/>
          </p:nvCxnSpPr>
          <p:spPr>
            <a:xfrm rot="18900000" flipH="1">
              <a:off x="1274715" y="3302053"/>
              <a:ext cx="6040" cy="471386"/>
            </a:xfrm>
            <a:prstGeom prst="line">
              <a:avLst/>
            </a:prstGeom>
            <a:ln>
              <a:solidFill>
                <a:srgbClr val="7F7F7F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>
              <a:stCxn id="7" idx="6"/>
            </p:cNvCxnSpPr>
            <p:nvPr/>
          </p:nvCxnSpPr>
          <p:spPr>
            <a:xfrm rot="18900000" flipH="1">
              <a:off x="2018693" y="3503054"/>
              <a:ext cx="457758" cy="0"/>
            </a:xfrm>
            <a:prstGeom prst="line">
              <a:avLst/>
            </a:prstGeom>
            <a:ln>
              <a:solidFill>
                <a:srgbClr val="7F7F7F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>
              <a:stCxn id="7" idx="4"/>
            </p:cNvCxnSpPr>
            <p:nvPr/>
          </p:nvCxnSpPr>
          <p:spPr>
            <a:xfrm rot="18900000" flipV="1">
              <a:off x="2219646" y="4246241"/>
              <a:ext cx="0" cy="458290"/>
            </a:xfrm>
            <a:prstGeom prst="line">
              <a:avLst/>
            </a:prstGeom>
            <a:ln>
              <a:solidFill>
                <a:srgbClr val="7F7F7F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>
              <a:stCxn id="7" idx="2"/>
            </p:cNvCxnSpPr>
            <p:nvPr/>
          </p:nvCxnSpPr>
          <p:spPr>
            <a:xfrm rot="18900000">
              <a:off x="1018287" y="4502954"/>
              <a:ext cx="458770" cy="0"/>
            </a:xfrm>
            <a:prstGeom prst="line">
              <a:avLst/>
            </a:prstGeom>
            <a:ln>
              <a:solidFill>
                <a:srgbClr val="7F7F7F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>
              <a:stCxn id="7" idx="7"/>
            </p:cNvCxnSpPr>
            <p:nvPr/>
          </p:nvCxnSpPr>
          <p:spPr>
            <a:xfrm>
              <a:off x="1767057" y="3086628"/>
              <a:ext cx="532" cy="477906"/>
            </a:xfrm>
            <a:prstGeom prst="line">
              <a:avLst/>
            </a:prstGeom>
            <a:ln>
              <a:solidFill>
                <a:srgbClr val="7F7F7F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>
              <a:stCxn id="7" idx="3"/>
            </p:cNvCxnSpPr>
            <p:nvPr/>
          </p:nvCxnSpPr>
          <p:spPr>
            <a:xfrm flipV="1">
              <a:off x="1727829" y="4465756"/>
              <a:ext cx="0" cy="453982"/>
            </a:xfrm>
            <a:prstGeom prst="line">
              <a:avLst/>
            </a:prstGeom>
            <a:ln>
              <a:solidFill>
                <a:srgbClr val="7F7F7F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>
              <a:stCxn id="7" idx="1"/>
            </p:cNvCxnSpPr>
            <p:nvPr/>
          </p:nvCxnSpPr>
          <p:spPr>
            <a:xfrm>
              <a:off x="830888" y="4022797"/>
              <a:ext cx="465344" cy="0"/>
            </a:xfrm>
            <a:prstGeom prst="line">
              <a:avLst/>
            </a:prstGeom>
            <a:ln>
              <a:solidFill>
                <a:srgbClr val="7F7F7F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>
              <a:stCxn id="7" idx="5"/>
            </p:cNvCxnSpPr>
            <p:nvPr/>
          </p:nvCxnSpPr>
          <p:spPr>
            <a:xfrm flipH="1">
              <a:off x="2225853" y="3983569"/>
              <a:ext cx="438145" cy="0"/>
            </a:xfrm>
            <a:prstGeom prst="line">
              <a:avLst/>
            </a:prstGeom>
            <a:ln>
              <a:solidFill>
                <a:srgbClr val="7F7F7F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uppierung 14"/>
          <p:cNvGrpSpPr/>
          <p:nvPr/>
        </p:nvGrpSpPr>
        <p:grpSpPr>
          <a:xfrm>
            <a:off x="1349328" y="2040570"/>
            <a:ext cx="1147024" cy="1772220"/>
            <a:chOff x="1349328" y="2040570"/>
            <a:chExt cx="1147024" cy="1772220"/>
          </a:xfrm>
        </p:grpSpPr>
        <p:pic>
          <p:nvPicPr>
            <p:cNvPr id="2" name="Bild 1"/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5446386" flipV="1">
              <a:off x="1082910" y="2626879"/>
              <a:ext cx="1452329" cy="919494"/>
            </a:xfrm>
            <a:prstGeom prst="rect">
              <a:avLst/>
            </a:prstGeom>
          </p:spPr>
        </p:pic>
        <p:sp>
          <p:nvSpPr>
            <p:cNvPr id="3" name="Oval 2"/>
            <p:cNvSpPr/>
            <p:nvPr/>
          </p:nvSpPr>
          <p:spPr>
            <a:xfrm>
              <a:off x="2225853" y="2040570"/>
              <a:ext cx="270499" cy="237290"/>
            </a:xfrm>
            <a:prstGeom prst="ellipse">
              <a:avLst/>
            </a:prstGeom>
            <a:solidFill>
              <a:srgbClr val="EA81E9"/>
            </a:solidFill>
            <a:ln>
              <a:solidFill>
                <a:srgbClr val="EA81E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sp>
        <p:nvSpPr>
          <p:cNvPr id="19" name="Oval 18"/>
          <p:cNvSpPr/>
          <p:nvPr/>
        </p:nvSpPr>
        <p:spPr>
          <a:xfrm rot="18900000">
            <a:off x="3584891" y="2998451"/>
            <a:ext cx="1872336" cy="1793882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3" name="Oval 32"/>
          <p:cNvSpPr/>
          <p:nvPr/>
        </p:nvSpPr>
        <p:spPr>
          <a:xfrm>
            <a:off x="4442979" y="3375429"/>
            <a:ext cx="227079" cy="223322"/>
          </a:xfrm>
          <a:prstGeom prst="ellipse">
            <a:avLst/>
          </a:prstGeom>
          <a:solidFill>
            <a:srgbClr val="EA81E9"/>
          </a:solidFill>
          <a:ln w="174625" cmpd="tri">
            <a:solidFill>
              <a:srgbClr val="EA81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grpSp>
        <p:nvGrpSpPr>
          <p:cNvPr id="16" name="Gruppierung 15"/>
          <p:cNvGrpSpPr/>
          <p:nvPr/>
        </p:nvGrpSpPr>
        <p:grpSpPr>
          <a:xfrm>
            <a:off x="3604504" y="2988396"/>
            <a:ext cx="1826537" cy="1823551"/>
            <a:chOff x="3604504" y="2988396"/>
            <a:chExt cx="1826537" cy="1823551"/>
          </a:xfrm>
        </p:grpSpPr>
        <p:cxnSp>
          <p:nvCxnSpPr>
            <p:cNvPr id="20" name="Gerade Verbindung 19"/>
            <p:cNvCxnSpPr>
              <a:stCxn id="19" idx="0"/>
            </p:cNvCxnSpPr>
            <p:nvPr/>
          </p:nvCxnSpPr>
          <p:spPr>
            <a:xfrm>
              <a:off x="3886826" y="3261159"/>
              <a:ext cx="329050" cy="337592"/>
            </a:xfrm>
            <a:prstGeom prst="line">
              <a:avLst/>
            </a:prstGeom>
            <a:ln>
              <a:solidFill>
                <a:srgbClr val="7F7F7F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>
              <a:stCxn id="19" idx="4"/>
            </p:cNvCxnSpPr>
            <p:nvPr/>
          </p:nvCxnSpPr>
          <p:spPr>
            <a:xfrm flipH="1" flipV="1">
              <a:off x="4831232" y="4205565"/>
              <a:ext cx="324060" cy="324060"/>
            </a:xfrm>
            <a:prstGeom prst="line">
              <a:avLst/>
            </a:prstGeom>
            <a:ln>
              <a:solidFill>
                <a:srgbClr val="7F7F7F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>
              <a:stCxn id="19" idx="2"/>
            </p:cNvCxnSpPr>
            <p:nvPr/>
          </p:nvCxnSpPr>
          <p:spPr>
            <a:xfrm flipV="1">
              <a:off x="3859088" y="4232963"/>
              <a:ext cx="324400" cy="324400"/>
            </a:xfrm>
            <a:prstGeom prst="line">
              <a:avLst/>
            </a:prstGeom>
            <a:ln>
              <a:solidFill>
                <a:srgbClr val="7F7F7F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>
              <a:stCxn id="19" idx="3"/>
            </p:cNvCxnSpPr>
            <p:nvPr/>
          </p:nvCxnSpPr>
          <p:spPr>
            <a:xfrm flipV="1">
              <a:off x="4501445" y="4357965"/>
              <a:ext cx="0" cy="453982"/>
            </a:xfrm>
            <a:prstGeom prst="line">
              <a:avLst/>
            </a:prstGeom>
            <a:ln>
              <a:solidFill>
                <a:srgbClr val="7F7F7F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>
              <a:stCxn id="19" idx="1"/>
            </p:cNvCxnSpPr>
            <p:nvPr/>
          </p:nvCxnSpPr>
          <p:spPr>
            <a:xfrm>
              <a:off x="3604504" y="3915006"/>
              <a:ext cx="465344" cy="0"/>
            </a:xfrm>
            <a:prstGeom prst="line">
              <a:avLst/>
            </a:prstGeom>
            <a:ln>
              <a:solidFill>
                <a:srgbClr val="7F7F7F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reihandform 13"/>
            <p:cNvSpPr/>
            <p:nvPr/>
          </p:nvSpPr>
          <p:spPr>
            <a:xfrm>
              <a:off x="4254495" y="2988396"/>
              <a:ext cx="157931" cy="772548"/>
            </a:xfrm>
            <a:custGeom>
              <a:avLst/>
              <a:gdLst>
                <a:gd name="connsiteX0" fmla="*/ 157931 w 157931"/>
                <a:gd name="connsiteY0" fmla="*/ 0 h 772548"/>
                <a:gd name="connsiteX1" fmla="*/ 812 w 157931"/>
                <a:gd name="connsiteY1" fmla="*/ 392821 h 772548"/>
                <a:gd name="connsiteX2" fmla="*/ 92465 w 157931"/>
                <a:gd name="connsiteY2" fmla="*/ 772548 h 772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7931" h="772548">
                  <a:moveTo>
                    <a:pt x="157931" y="0"/>
                  </a:moveTo>
                  <a:cubicBezTo>
                    <a:pt x="84827" y="132031"/>
                    <a:pt x="11723" y="264063"/>
                    <a:pt x="812" y="392821"/>
                  </a:cubicBezTo>
                  <a:cubicBezTo>
                    <a:pt x="-10099" y="521579"/>
                    <a:pt x="92465" y="772548"/>
                    <a:pt x="92465" y="772548"/>
                  </a:cubicBezTo>
                </a:path>
              </a:pathLst>
            </a:custGeom>
            <a:ln>
              <a:solidFill>
                <a:srgbClr val="7F7F7F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cxnSp>
          <p:nvCxnSpPr>
            <p:cNvPr id="34" name="Gerade Verbindung 33"/>
            <p:cNvCxnSpPr/>
            <p:nvPr/>
          </p:nvCxnSpPr>
          <p:spPr>
            <a:xfrm flipH="1">
              <a:off x="4992896" y="3915006"/>
              <a:ext cx="438145" cy="0"/>
            </a:xfrm>
            <a:prstGeom prst="line">
              <a:avLst/>
            </a:prstGeom>
            <a:ln>
              <a:solidFill>
                <a:srgbClr val="7F7F7F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reihandform 7"/>
            <p:cNvSpPr/>
            <p:nvPr/>
          </p:nvSpPr>
          <p:spPr>
            <a:xfrm>
              <a:off x="4616543" y="3328841"/>
              <a:ext cx="645512" cy="526670"/>
            </a:xfrm>
            <a:custGeom>
              <a:avLst/>
              <a:gdLst>
                <a:gd name="connsiteX0" fmla="*/ 641569 w 645512"/>
                <a:gd name="connsiteY0" fmla="*/ 0 h 526670"/>
                <a:gd name="connsiteX1" fmla="*/ 549916 w 645512"/>
                <a:gd name="connsiteY1" fmla="*/ 248787 h 526670"/>
                <a:gd name="connsiteX2" fmla="*/ 0 w 645512"/>
                <a:gd name="connsiteY2" fmla="*/ 523762 h 52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5512" h="526670">
                  <a:moveTo>
                    <a:pt x="641569" y="0"/>
                  </a:moveTo>
                  <a:cubicBezTo>
                    <a:pt x="649206" y="80746"/>
                    <a:pt x="656844" y="161493"/>
                    <a:pt x="549916" y="248787"/>
                  </a:cubicBezTo>
                  <a:cubicBezTo>
                    <a:pt x="442988" y="336081"/>
                    <a:pt x="6547" y="554315"/>
                    <a:pt x="0" y="523762"/>
                  </a:cubicBezTo>
                </a:path>
              </a:pathLst>
            </a:custGeom>
            <a:ln>
              <a:solidFill>
                <a:srgbClr val="7F7F7F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sp>
        <p:nvSpPr>
          <p:cNvPr id="54" name="Oval 53"/>
          <p:cNvSpPr/>
          <p:nvPr/>
        </p:nvSpPr>
        <p:spPr>
          <a:xfrm>
            <a:off x="7434217" y="3060386"/>
            <a:ext cx="357573" cy="353592"/>
          </a:xfrm>
          <a:prstGeom prst="ellipse">
            <a:avLst/>
          </a:prstGeom>
          <a:solidFill>
            <a:srgbClr val="EA81E9"/>
          </a:solidFill>
          <a:ln w="3175" cmpd="sng">
            <a:solidFill>
              <a:srgbClr val="EA81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grpSp>
        <p:nvGrpSpPr>
          <p:cNvPr id="17" name="Gruppierung 16"/>
          <p:cNvGrpSpPr/>
          <p:nvPr/>
        </p:nvGrpSpPr>
        <p:grpSpPr>
          <a:xfrm>
            <a:off x="6271466" y="2754705"/>
            <a:ext cx="2437118" cy="1987117"/>
            <a:chOff x="6271466" y="2754705"/>
            <a:chExt cx="2437118" cy="1987117"/>
          </a:xfrm>
        </p:grpSpPr>
        <p:sp>
          <p:nvSpPr>
            <p:cNvPr id="45" name="Oval 44"/>
            <p:cNvSpPr/>
            <p:nvPr/>
          </p:nvSpPr>
          <p:spPr>
            <a:xfrm rot="18900000">
              <a:off x="6271466" y="2754705"/>
              <a:ext cx="2437118" cy="1800739"/>
            </a:xfrm>
            <a:custGeom>
              <a:avLst/>
              <a:gdLst>
                <a:gd name="connsiteX0" fmla="*/ 0 w 1872336"/>
                <a:gd name="connsiteY0" fmla="*/ 896941 h 1793882"/>
                <a:gd name="connsiteX1" fmla="*/ 936168 w 1872336"/>
                <a:gd name="connsiteY1" fmla="*/ 0 h 1793882"/>
                <a:gd name="connsiteX2" fmla="*/ 1872336 w 1872336"/>
                <a:gd name="connsiteY2" fmla="*/ 896941 h 1793882"/>
                <a:gd name="connsiteX3" fmla="*/ 936168 w 1872336"/>
                <a:gd name="connsiteY3" fmla="*/ 1793882 h 1793882"/>
                <a:gd name="connsiteX4" fmla="*/ 0 w 1872336"/>
                <a:gd name="connsiteY4" fmla="*/ 896941 h 1793882"/>
                <a:gd name="connsiteX0" fmla="*/ 0 w 2724135"/>
                <a:gd name="connsiteY0" fmla="*/ 902996 h 1802845"/>
                <a:gd name="connsiteX1" fmla="*/ 936168 w 2724135"/>
                <a:gd name="connsiteY1" fmla="*/ 6055 h 1802845"/>
                <a:gd name="connsiteX2" fmla="*/ 2724135 w 2724135"/>
                <a:gd name="connsiteY2" fmla="*/ 643729 h 1802845"/>
                <a:gd name="connsiteX3" fmla="*/ 936168 w 2724135"/>
                <a:gd name="connsiteY3" fmla="*/ 1799937 h 1802845"/>
                <a:gd name="connsiteX4" fmla="*/ 0 w 2724135"/>
                <a:gd name="connsiteY4" fmla="*/ 902996 h 1802845"/>
                <a:gd name="connsiteX0" fmla="*/ 0 w 2437118"/>
                <a:gd name="connsiteY0" fmla="*/ 901438 h 1800739"/>
                <a:gd name="connsiteX1" fmla="*/ 936168 w 2437118"/>
                <a:gd name="connsiteY1" fmla="*/ 4497 h 1800739"/>
                <a:gd name="connsiteX2" fmla="*/ 2437118 w 2437118"/>
                <a:gd name="connsiteY2" fmla="*/ 669954 h 1800739"/>
                <a:gd name="connsiteX3" fmla="*/ 936168 w 2437118"/>
                <a:gd name="connsiteY3" fmla="*/ 1798379 h 1800739"/>
                <a:gd name="connsiteX4" fmla="*/ 0 w 2437118"/>
                <a:gd name="connsiteY4" fmla="*/ 901438 h 1800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7118" h="1800739">
                  <a:moveTo>
                    <a:pt x="0" y="901438"/>
                  </a:moveTo>
                  <a:cubicBezTo>
                    <a:pt x="0" y="406071"/>
                    <a:pt x="529982" y="43078"/>
                    <a:pt x="936168" y="4497"/>
                  </a:cubicBezTo>
                  <a:cubicBezTo>
                    <a:pt x="1342354" y="-34084"/>
                    <a:pt x="2437118" y="174587"/>
                    <a:pt x="2437118" y="669954"/>
                  </a:cubicBezTo>
                  <a:cubicBezTo>
                    <a:pt x="2437118" y="1165321"/>
                    <a:pt x="1342354" y="1759798"/>
                    <a:pt x="936168" y="1798379"/>
                  </a:cubicBezTo>
                  <a:cubicBezTo>
                    <a:pt x="529982" y="1836960"/>
                    <a:pt x="0" y="1396805"/>
                    <a:pt x="0" y="901438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cxnSp>
          <p:nvCxnSpPr>
            <p:cNvPr id="55" name="Gerade Verbindung 54"/>
            <p:cNvCxnSpPr/>
            <p:nvPr/>
          </p:nvCxnSpPr>
          <p:spPr>
            <a:xfrm rot="18900000" flipH="1">
              <a:off x="6830103" y="3150325"/>
              <a:ext cx="6040" cy="471386"/>
            </a:xfrm>
            <a:prstGeom prst="line">
              <a:avLst/>
            </a:prstGeom>
            <a:ln>
              <a:solidFill>
                <a:srgbClr val="7F7F7F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55"/>
            <p:cNvCxnSpPr>
              <a:stCxn id="45" idx="3"/>
            </p:cNvCxnSpPr>
            <p:nvPr/>
          </p:nvCxnSpPr>
          <p:spPr>
            <a:xfrm flipH="1" flipV="1">
              <a:off x="7613004" y="4161628"/>
              <a:ext cx="312329" cy="328116"/>
            </a:xfrm>
            <a:prstGeom prst="line">
              <a:avLst/>
            </a:prstGeom>
            <a:ln>
              <a:solidFill>
                <a:srgbClr val="7F7F7F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/>
          </p:nvCxnSpPr>
          <p:spPr>
            <a:xfrm rot="18900000">
              <a:off x="6573675" y="4351226"/>
              <a:ext cx="458770" cy="0"/>
            </a:xfrm>
            <a:prstGeom prst="line">
              <a:avLst/>
            </a:prstGeom>
            <a:ln>
              <a:solidFill>
                <a:srgbClr val="7F7F7F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/>
          </p:nvCxnSpPr>
          <p:spPr>
            <a:xfrm flipV="1">
              <a:off x="7283217" y="4287840"/>
              <a:ext cx="0" cy="453982"/>
            </a:xfrm>
            <a:prstGeom prst="line">
              <a:avLst/>
            </a:prstGeom>
            <a:ln>
              <a:solidFill>
                <a:srgbClr val="7F7F7F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/>
          </p:nvCxnSpPr>
          <p:spPr>
            <a:xfrm>
              <a:off x="6412462" y="3855511"/>
              <a:ext cx="465344" cy="15558"/>
            </a:xfrm>
            <a:prstGeom prst="line">
              <a:avLst/>
            </a:prstGeom>
            <a:ln>
              <a:solidFill>
                <a:srgbClr val="7F7F7F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2" name="Gerade Verbindung 61"/>
          <p:cNvCxnSpPr>
            <a:stCxn id="54" idx="0"/>
          </p:cNvCxnSpPr>
          <p:nvPr/>
        </p:nvCxnSpPr>
        <p:spPr>
          <a:xfrm flipV="1">
            <a:off x="7613004" y="2706979"/>
            <a:ext cx="324060" cy="353407"/>
          </a:xfrm>
          <a:prstGeom prst="line">
            <a:avLst/>
          </a:prstGeom>
          <a:ln>
            <a:solidFill>
              <a:srgbClr val="7F7F7F"/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64"/>
          <p:cNvCxnSpPr>
            <a:stCxn id="45" idx="2"/>
          </p:cNvCxnSpPr>
          <p:nvPr/>
        </p:nvCxnSpPr>
        <p:spPr>
          <a:xfrm flipH="1">
            <a:off x="7791790" y="2630495"/>
            <a:ext cx="396958" cy="456133"/>
          </a:xfrm>
          <a:prstGeom prst="line">
            <a:avLst/>
          </a:prstGeom>
          <a:ln>
            <a:solidFill>
              <a:srgbClr val="7F7F7F"/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0327628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19" grpId="0" animBg="1"/>
      <p:bldP spid="33" grpId="0" animBg="1"/>
      <p:bldP spid="5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ung 2"/>
          <p:cNvGrpSpPr/>
          <p:nvPr/>
        </p:nvGrpSpPr>
        <p:grpSpPr>
          <a:xfrm>
            <a:off x="624963" y="429411"/>
            <a:ext cx="4665366" cy="720000"/>
            <a:chOff x="639762" y="493153"/>
            <a:chExt cx="4665366" cy="720000"/>
          </a:xfrm>
        </p:grpSpPr>
        <p:sp>
          <p:nvSpPr>
            <p:cNvPr id="4" name="Rechteck 3"/>
            <p:cNvSpPr/>
            <p:nvPr/>
          </p:nvSpPr>
          <p:spPr>
            <a:xfrm>
              <a:off x="1568208" y="591543"/>
              <a:ext cx="373692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FF6AD8"/>
                </a:buClr>
              </a:pPr>
              <a:r>
                <a:rPr lang="de-DE" sz="2800" b="1" dirty="0">
                  <a:solidFill>
                    <a:schemeClr val="bg1">
                      <a:lumMod val="50000"/>
                    </a:schemeClr>
                  </a:solidFill>
                </a:rPr>
                <a:t>http://</a:t>
              </a:r>
              <a:r>
                <a:rPr lang="de-DE" sz="2800" b="1" dirty="0" err="1">
                  <a:solidFill>
                    <a:schemeClr val="bg1">
                      <a:lumMod val="50000"/>
                    </a:schemeClr>
                  </a:solidFill>
                </a:rPr>
                <a:t>addictohug.ch</a:t>
              </a:r>
              <a:r>
                <a:rPr lang="de-DE" sz="2800" b="1" dirty="0">
                  <a:solidFill>
                    <a:schemeClr val="bg1">
                      <a:lumMod val="50000"/>
                    </a:schemeClr>
                  </a:solidFill>
                </a:rPr>
                <a:t>/</a:t>
              </a:r>
            </a:p>
          </p:txBody>
        </p:sp>
        <p:pic>
          <p:nvPicPr>
            <p:cNvPr id="5" name="Bild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9762" y="493153"/>
              <a:ext cx="720000" cy="720000"/>
            </a:xfrm>
            <a:prstGeom prst="rect">
              <a:avLst/>
            </a:prstGeom>
          </p:spPr>
        </p:pic>
      </p:grpSp>
      <p:grpSp>
        <p:nvGrpSpPr>
          <p:cNvPr id="6" name="Gruppierung 5"/>
          <p:cNvGrpSpPr/>
          <p:nvPr/>
        </p:nvGrpSpPr>
        <p:grpSpPr>
          <a:xfrm>
            <a:off x="617132" y="1278708"/>
            <a:ext cx="7049264" cy="720000"/>
            <a:chOff x="631931" y="1342450"/>
            <a:chExt cx="7049264" cy="720000"/>
          </a:xfrm>
        </p:grpSpPr>
        <p:pic>
          <p:nvPicPr>
            <p:cNvPr id="7" name="Bild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1931" y="1342450"/>
              <a:ext cx="727831" cy="720000"/>
            </a:xfrm>
            <a:prstGeom prst="rect">
              <a:avLst/>
            </a:prstGeom>
          </p:spPr>
        </p:pic>
        <p:sp>
          <p:nvSpPr>
            <p:cNvPr id="8" name="Rechteck 7"/>
            <p:cNvSpPr/>
            <p:nvPr/>
          </p:nvSpPr>
          <p:spPr>
            <a:xfrm>
              <a:off x="1568208" y="1533173"/>
              <a:ext cx="611298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FF6AD8"/>
                </a:buClr>
              </a:pPr>
              <a:r>
                <a:rPr lang="de-DE" sz="1600" dirty="0">
                  <a:solidFill>
                    <a:schemeClr val="bg1">
                      <a:lumMod val="50000"/>
                    </a:schemeClr>
                  </a:solidFill>
                </a:rPr>
                <a:t>https://</a:t>
              </a:r>
              <a:r>
                <a:rPr lang="de-DE" sz="1600" dirty="0" err="1">
                  <a:solidFill>
                    <a:schemeClr val="bg1">
                      <a:lumMod val="50000"/>
                    </a:schemeClr>
                  </a:solidFill>
                </a:rPr>
                <a:t>www.facebook.com</a:t>
              </a:r>
              <a:r>
                <a:rPr lang="de-DE" sz="1600" dirty="0">
                  <a:solidFill>
                    <a:schemeClr val="bg1">
                      <a:lumMod val="50000"/>
                    </a:schemeClr>
                  </a:solidFill>
                </a:rPr>
                <a:t>/</a:t>
              </a:r>
              <a:r>
                <a:rPr lang="de-DE" sz="1600" dirty="0" err="1">
                  <a:solidFill>
                    <a:schemeClr val="bg1">
                      <a:lumMod val="50000"/>
                    </a:schemeClr>
                  </a:solidFill>
                </a:rPr>
                <a:t>addictologieHUG</a:t>
              </a:r>
              <a:r>
                <a:rPr lang="de-DE" sz="1600" dirty="0">
                  <a:solidFill>
                    <a:schemeClr val="bg1">
                      <a:lumMod val="50000"/>
                    </a:schemeClr>
                  </a:solidFill>
                </a:rPr>
                <a:t>/</a:t>
              </a:r>
            </a:p>
          </p:txBody>
        </p:sp>
      </p:grpSp>
      <p:grpSp>
        <p:nvGrpSpPr>
          <p:cNvPr id="9" name="Gruppierung 8"/>
          <p:cNvGrpSpPr/>
          <p:nvPr/>
        </p:nvGrpSpPr>
        <p:grpSpPr>
          <a:xfrm>
            <a:off x="623302" y="2130481"/>
            <a:ext cx="7028663" cy="720000"/>
            <a:chOff x="638101" y="2194223"/>
            <a:chExt cx="7028663" cy="720000"/>
          </a:xfrm>
        </p:grpSpPr>
        <p:pic>
          <p:nvPicPr>
            <p:cNvPr id="10" name="Bild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8101" y="2194223"/>
              <a:ext cx="721661" cy="720000"/>
            </a:xfrm>
            <a:prstGeom prst="rect">
              <a:avLst/>
            </a:prstGeom>
          </p:spPr>
        </p:pic>
        <p:sp>
          <p:nvSpPr>
            <p:cNvPr id="11" name="Rechteck 10"/>
            <p:cNvSpPr/>
            <p:nvPr/>
          </p:nvSpPr>
          <p:spPr>
            <a:xfrm>
              <a:off x="1568208" y="2384946"/>
              <a:ext cx="609855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FF6AD8"/>
                </a:buClr>
              </a:pPr>
              <a:r>
                <a:rPr lang="de-DE" sz="1600" dirty="0">
                  <a:solidFill>
                    <a:schemeClr val="bg1">
                      <a:lumMod val="50000"/>
                    </a:schemeClr>
                  </a:solidFill>
                </a:rPr>
                <a:t>https://</a:t>
              </a:r>
              <a:r>
                <a:rPr lang="de-DE" sz="1600" dirty="0" err="1">
                  <a:solidFill>
                    <a:schemeClr val="bg1">
                      <a:lumMod val="50000"/>
                    </a:schemeClr>
                  </a:solidFill>
                </a:rPr>
                <a:t>twitter.com</a:t>
              </a:r>
              <a:r>
                <a:rPr lang="de-DE" sz="1600" dirty="0">
                  <a:solidFill>
                    <a:schemeClr val="bg1">
                      <a:lumMod val="50000"/>
                    </a:schemeClr>
                  </a:solidFill>
                </a:rPr>
                <a:t>/</a:t>
              </a:r>
              <a:r>
                <a:rPr lang="de-DE" sz="1600" dirty="0" err="1">
                  <a:solidFill>
                    <a:schemeClr val="bg1">
                      <a:lumMod val="50000"/>
                    </a:schemeClr>
                  </a:solidFill>
                </a:rPr>
                <a:t>addictologiehug</a:t>
              </a:r>
              <a:endParaRPr lang="fr-FR" sz="1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2" name="Gruppierung 11"/>
          <p:cNvGrpSpPr/>
          <p:nvPr/>
        </p:nvGrpSpPr>
        <p:grpSpPr>
          <a:xfrm>
            <a:off x="634421" y="2977302"/>
            <a:ext cx="7320600" cy="720000"/>
            <a:chOff x="649220" y="3041044"/>
            <a:chExt cx="7320600" cy="720000"/>
          </a:xfrm>
        </p:grpSpPr>
        <p:pic>
          <p:nvPicPr>
            <p:cNvPr id="13" name="Bild 1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9220" y="3041044"/>
              <a:ext cx="710542" cy="720000"/>
            </a:xfrm>
            <a:prstGeom prst="rect">
              <a:avLst/>
            </a:prstGeom>
          </p:spPr>
        </p:pic>
        <p:sp>
          <p:nvSpPr>
            <p:cNvPr id="14" name="Rechteck 13"/>
            <p:cNvSpPr/>
            <p:nvPr/>
          </p:nvSpPr>
          <p:spPr>
            <a:xfrm>
              <a:off x="1568208" y="3231767"/>
              <a:ext cx="640161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FF6AD8"/>
                </a:buClr>
              </a:pPr>
              <a:r>
                <a:rPr lang="de-DE" sz="1600" dirty="0">
                  <a:solidFill>
                    <a:schemeClr val="bg1">
                      <a:lumMod val="50000"/>
                    </a:schemeClr>
                  </a:solidFill>
                </a:rPr>
                <a:t>https://</a:t>
              </a:r>
              <a:r>
                <a:rPr lang="de-DE" sz="1600" dirty="0" err="1">
                  <a:solidFill>
                    <a:schemeClr val="bg1">
                      <a:lumMod val="50000"/>
                    </a:schemeClr>
                  </a:solidFill>
                </a:rPr>
                <a:t>www.linkedin.com</a:t>
              </a:r>
              <a:r>
                <a:rPr lang="de-DE" sz="1600" dirty="0">
                  <a:solidFill>
                    <a:schemeClr val="bg1">
                      <a:lumMod val="50000"/>
                    </a:schemeClr>
                  </a:solidFill>
                </a:rPr>
                <a:t>/</a:t>
              </a:r>
              <a:r>
                <a:rPr lang="de-DE" sz="1600" dirty="0" err="1">
                  <a:solidFill>
                    <a:schemeClr val="bg1">
                      <a:lumMod val="50000"/>
                    </a:schemeClr>
                  </a:solidFill>
                </a:rPr>
                <a:t>company</a:t>
              </a:r>
              <a:r>
                <a:rPr lang="de-DE" sz="1600" dirty="0">
                  <a:solidFill>
                    <a:schemeClr val="bg1">
                      <a:lumMod val="50000"/>
                    </a:schemeClr>
                  </a:solidFill>
                </a:rPr>
                <a:t>/service-</a:t>
              </a:r>
              <a:r>
                <a:rPr lang="de-DE" sz="1600" dirty="0" err="1">
                  <a:solidFill>
                    <a:schemeClr val="bg1">
                      <a:lumMod val="50000"/>
                    </a:schemeClr>
                  </a:solidFill>
                </a:rPr>
                <a:t>d'addictologie</a:t>
              </a:r>
              <a:endParaRPr lang="de-DE" sz="1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5" name="Gruppierung 14"/>
          <p:cNvGrpSpPr/>
          <p:nvPr/>
        </p:nvGrpSpPr>
        <p:grpSpPr>
          <a:xfrm>
            <a:off x="598155" y="3826599"/>
            <a:ext cx="8121721" cy="720000"/>
            <a:chOff x="612954" y="3890341"/>
            <a:chExt cx="8121721" cy="720000"/>
          </a:xfrm>
        </p:grpSpPr>
        <p:pic>
          <p:nvPicPr>
            <p:cNvPr id="16" name="Bild 1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2954" y="3890341"/>
              <a:ext cx="746808" cy="720000"/>
            </a:xfrm>
            <a:prstGeom prst="rect">
              <a:avLst/>
            </a:prstGeom>
          </p:spPr>
        </p:pic>
        <p:sp>
          <p:nvSpPr>
            <p:cNvPr id="17" name="Rechteck 16"/>
            <p:cNvSpPr/>
            <p:nvPr/>
          </p:nvSpPr>
          <p:spPr>
            <a:xfrm>
              <a:off x="1568208" y="4081064"/>
              <a:ext cx="716646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FF6AD8"/>
                </a:buClr>
              </a:pPr>
              <a:r>
                <a:rPr lang="de-DE" sz="1600" dirty="0">
                  <a:solidFill>
                    <a:schemeClr val="bg1">
                      <a:lumMod val="50000"/>
                    </a:schemeClr>
                  </a:solidFill>
                </a:rPr>
                <a:t>https://</a:t>
              </a:r>
              <a:r>
                <a:rPr lang="de-DE" sz="1600" dirty="0" err="1">
                  <a:solidFill>
                    <a:schemeClr val="bg1">
                      <a:lumMod val="50000"/>
                    </a:schemeClr>
                  </a:solidFill>
                </a:rPr>
                <a:t>www.youtube.com</a:t>
              </a:r>
              <a:r>
                <a:rPr lang="de-DE" sz="1600" dirty="0">
                  <a:solidFill>
                    <a:schemeClr val="bg1">
                      <a:lumMod val="50000"/>
                    </a:schemeClr>
                  </a:solidFill>
                </a:rPr>
                <a:t>/</a:t>
              </a:r>
              <a:r>
                <a:rPr lang="de-DE" sz="1600" dirty="0" err="1">
                  <a:solidFill>
                    <a:schemeClr val="bg1">
                      <a:lumMod val="50000"/>
                    </a:schemeClr>
                  </a:solidFill>
                </a:rPr>
                <a:t>channel</a:t>
              </a:r>
              <a:r>
                <a:rPr lang="de-DE" sz="1600" dirty="0">
                  <a:solidFill>
                    <a:schemeClr val="bg1">
                      <a:lumMod val="50000"/>
                    </a:schemeClr>
                  </a:solidFill>
                </a:rPr>
                <a:t>/UCVhK2ZmXqSqWqR3rtgGHvpA/</a:t>
              </a:r>
              <a:r>
                <a:rPr lang="de-DE" sz="1600" dirty="0" err="1">
                  <a:solidFill>
                    <a:schemeClr val="bg1">
                      <a:lumMod val="50000"/>
                    </a:schemeClr>
                  </a:solidFill>
                </a:rPr>
                <a:t>videos</a:t>
              </a:r>
              <a:endParaRPr lang="de-DE" sz="1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8" name="Gruppierung 17"/>
          <p:cNvGrpSpPr/>
          <p:nvPr/>
        </p:nvGrpSpPr>
        <p:grpSpPr>
          <a:xfrm>
            <a:off x="588031" y="4675896"/>
            <a:ext cx="5537378" cy="759395"/>
            <a:chOff x="602830" y="4739638"/>
            <a:chExt cx="5537378" cy="759395"/>
          </a:xfrm>
        </p:grpSpPr>
        <p:sp>
          <p:nvSpPr>
            <p:cNvPr id="19" name="Rechteck 18"/>
            <p:cNvSpPr/>
            <p:nvPr/>
          </p:nvSpPr>
          <p:spPr>
            <a:xfrm>
              <a:off x="1568208" y="4950058"/>
              <a:ext cx="45720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FF6AD8"/>
                </a:buClr>
              </a:pPr>
              <a:r>
                <a:rPr lang="de-DE" sz="1600" dirty="0">
                  <a:solidFill>
                    <a:schemeClr val="bg1">
                      <a:lumMod val="50000"/>
                    </a:schemeClr>
                  </a:solidFill>
                </a:rPr>
                <a:t>http://</a:t>
              </a:r>
              <a:r>
                <a:rPr lang="de-DE" sz="1600" dirty="0" err="1">
                  <a:solidFill>
                    <a:schemeClr val="bg1">
                      <a:lumMod val="50000"/>
                    </a:schemeClr>
                  </a:solidFill>
                </a:rPr>
                <a:t>www.hug-ge.ch</a:t>
              </a:r>
              <a:r>
                <a:rPr lang="de-DE" sz="1600" dirty="0">
                  <a:solidFill>
                    <a:schemeClr val="bg1">
                      <a:lumMod val="50000"/>
                    </a:schemeClr>
                  </a:solidFill>
                </a:rPr>
                <a:t>/</a:t>
              </a:r>
              <a:r>
                <a:rPr lang="de-DE" sz="1600" dirty="0" err="1">
                  <a:solidFill>
                    <a:schemeClr val="bg1">
                      <a:lumMod val="50000"/>
                    </a:schemeClr>
                  </a:solidFill>
                </a:rPr>
                <a:t>addictologie</a:t>
              </a:r>
              <a:endParaRPr lang="de-DE" sz="1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20" name="Bild 1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2830" y="4739638"/>
              <a:ext cx="756932" cy="7593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663849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54375" y="274638"/>
            <a:ext cx="7035249" cy="923330"/>
          </a:xfrm>
          <a:noFill/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5400" b="1" noProof="0" smtClean="0">
                <a:solidFill>
                  <a:srgbClr val="7F7F7F"/>
                </a:solidFill>
              </a:rPr>
              <a:t>Claude Levy-Strauss</a:t>
            </a:r>
            <a:endParaRPr lang="fr-FR" sz="5400" b="1" noProof="0">
              <a:solidFill>
                <a:srgbClr val="7F7F7F"/>
              </a:solidFill>
            </a:endParaRP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 rotWithShape="1">
          <a:blip r:embed="rId2"/>
          <a:srcRect l="12376" r="12141"/>
          <a:stretch/>
        </p:blipFill>
        <p:spPr>
          <a:xfrm>
            <a:off x="1346341" y="1735368"/>
            <a:ext cx="2980902" cy="3417520"/>
          </a:xfrm>
          <a:prstGeom prst="rect">
            <a:avLst/>
          </a:prstGeom>
          <a:ln>
            <a:solidFill>
              <a:srgbClr val="7F7F7F"/>
            </a:solidFill>
          </a:ln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6328" y="1735368"/>
            <a:ext cx="2319464" cy="3417520"/>
          </a:xfrm>
          <a:prstGeom prst="rect">
            <a:avLst/>
          </a:prstGeom>
          <a:ln>
            <a:solidFill>
              <a:srgbClr val="7F7F7F"/>
            </a:solidFill>
          </a:ln>
        </p:spPr>
      </p:pic>
    </p:spTree>
    <p:extLst>
      <p:ext uri="{BB962C8B-B14F-4D97-AF65-F5344CB8AC3E}">
        <p14:creationId xmlns:p14="http://schemas.microsoft.com/office/powerpoint/2010/main" val="4181968171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5226" y="274638"/>
            <a:ext cx="7333558" cy="830997"/>
          </a:xfrm>
          <a:noFill/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4800" b="1" noProof="0" smtClean="0">
                <a:solidFill>
                  <a:srgbClr val="7F7F7F"/>
                </a:solidFill>
              </a:rPr>
              <a:t>Société anthropémiques</a:t>
            </a:r>
            <a:endParaRPr lang="fr-FR" sz="4800" b="1" noProof="0">
              <a:solidFill>
                <a:srgbClr val="7F7F7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53137" y="5896888"/>
            <a:ext cx="8229600" cy="5259387"/>
          </a:xfrm>
        </p:spPr>
        <p:txBody>
          <a:bodyPr/>
          <a:lstStyle/>
          <a:p>
            <a:r>
              <a:rPr lang="fr-FR" noProof="0" smtClean="0"/>
              <a:t> </a:t>
            </a:r>
            <a:endParaRPr lang="fr-FR" noProof="0"/>
          </a:p>
        </p:txBody>
      </p:sp>
      <p:sp>
        <p:nvSpPr>
          <p:cNvPr id="5" name="Rechteck 4"/>
          <p:cNvSpPr/>
          <p:nvPr/>
        </p:nvSpPr>
        <p:spPr>
          <a:xfrm>
            <a:off x="2595626" y="2071025"/>
            <a:ext cx="5980465" cy="3413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Aft>
                <a:spcPts val="1800"/>
              </a:spcAft>
              <a:buClr>
                <a:srgbClr val="FF6FCF"/>
              </a:buClr>
              <a:buFont typeface="Arial"/>
              <a:buChar char="•"/>
            </a:pPr>
            <a:r>
              <a:rPr lang="fr-CH" dirty="0" smtClean="0"/>
              <a:t>Anthropémie</a:t>
            </a:r>
            <a:r>
              <a:rPr lang="fr-CH" dirty="0"/>
              <a:t>: du grec émein, vomir </a:t>
            </a:r>
            <a:endParaRPr lang="fr-CH" dirty="0" smtClean="0"/>
          </a:p>
          <a:p>
            <a:pPr marL="342900" indent="-342900">
              <a:lnSpc>
                <a:spcPct val="120000"/>
              </a:lnSpc>
              <a:spcAft>
                <a:spcPts val="1800"/>
              </a:spcAft>
              <a:buClr>
                <a:srgbClr val="FF6FCF"/>
              </a:buClr>
              <a:buFont typeface="Arial"/>
              <a:buChar char="•"/>
            </a:pPr>
            <a:r>
              <a:rPr lang="fr-CH" dirty="0" smtClean="0"/>
              <a:t>« … </a:t>
            </a:r>
            <a:r>
              <a:rPr lang="fr-CH" dirty="0"/>
              <a:t>expulser ces êtres redoutables hors du corps social, en les tenant temporairement ou définitivement isolés, sans contact avec l'humanité, dans des établissements destinés à cet </a:t>
            </a:r>
            <a:r>
              <a:rPr lang="fr-CH" dirty="0" smtClean="0"/>
              <a:t>usage. »</a:t>
            </a: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2176262"/>
            <a:ext cx="2470031" cy="274125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71636858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6880" y="274638"/>
            <a:ext cx="8290251" cy="830997"/>
          </a:xfrm>
          <a:noFill/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4800" b="1" noProof="0" smtClean="0">
                <a:solidFill>
                  <a:srgbClr val="7F7F7F"/>
                </a:solidFill>
              </a:rPr>
              <a:t>Société anthropophagiques</a:t>
            </a:r>
            <a:endParaRPr lang="fr-FR" sz="4800" b="1" noProof="0">
              <a:solidFill>
                <a:srgbClr val="7F7F7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902636" y="2276815"/>
            <a:ext cx="6027352" cy="2468368"/>
          </a:xfr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Aft>
                <a:spcPts val="1800"/>
              </a:spcAft>
              <a:buClr>
                <a:srgbClr val="FF6FCF"/>
              </a:buClr>
              <a:buChar char="•"/>
            </a:pPr>
            <a:r>
              <a:rPr lang="fr-FR" sz="2400" noProof="0" dirty="0" smtClean="0"/>
              <a:t>Absorption individus détenteurs de forces redoutables …</a:t>
            </a:r>
          </a:p>
          <a:p>
            <a:pPr marL="457200" indent="-457200">
              <a:lnSpc>
                <a:spcPct val="120000"/>
              </a:lnSpc>
              <a:spcAft>
                <a:spcPts val="1800"/>
              </a:spcAft>
              <a:buClr>
                <a:srgbClr val="FF6FCF"/>
              </a:buClr>
              <a:buFont typeface="+mj-lt"/>
              <a:buAutoNum type="arabicPeriod"/>
            </a:pPr>
            <a:r>
              <a:rPr lang="fr-FR" sz="2400" noProof="0" dirty="0" smtClean="0"/>
              <a:t>Pour neutraliser celles-ci</a:t>
            </a:r>
          </a:p>
          <a:p>
            <a:pPr marL="457200" indent="-457200">
              <a:lnSpc>
                <a:spcPct val="120000"/>
              </a:lnSpc>
              <a:spcAft>
                <a:spcPts val="1800"/>
              </a:spcAft>
              <a:buClr>
                <a:srgbClr val="FF6FCF"/>
              </a:buClr>
              <a:buFont typeface="+mj-lt"/>
              <a:buAutoNum type="arabicPeriod"/>
            </a:pPr>
            <a:r>
              <a:rPr lang="fr-FR" sz="2400" noProof="0" dirty="0" smtClean="0"/>
              <a:t>Pour les mettre à profit</a:t>
            </a:r>
            <a:endParaRPr lang="fr-FR" sz="2400" noProof="0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340942"/>
            <a:ext cx="2442121" cy="2385803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621027706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107" y="274638"/>
            <a:ext cx="5487801" cy="830997"/>
          </a:xfrm>
          <a:noFill/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4800" b="1" noProof="0" smtClean="0">
                <a:solidFill>
                  <a:srgbClr val="7F7F7F"/>
                </a:solidFill>
              </a:rPr>
              <a:t>3 types de société</a:t>
            </a:r>
            <a:endParaRPr lang="fr-FR" sz="4800" b="1" noProof="0">
              <a:solidFill>
                <a:srgbClr val="7F7F7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90491" y="1647294"/>
            <a:ext cx="8229600" cy="3345652"/>
          </a:xfrm>
        </p:spPr>
        <p:txBody>
          <a:bodyPr/>
          <a:lstStyle/>
          <a:p>
            <a:pPr marL="514350" indent="-514350">
              <a:spcAft>
                <a:spcPts val="1800"/>
              </a:spcAft>
              <a:buClr>
                <a:srgbClr val="FF6FCF"/>
              </a:buClr>
              <a:buFont typeface="+mj-lt"/>
              <a:buAutoNum type="arabicPeriod"/>
            </a:pPr>
            <a:r>
              <a:rPr lang="fr-FR" noProof="0" smtClean="0"/>
              <a:t>anthropémiques </a:t>
            </a:r>
          </a:p>
          <a:p>
            <a:pPr marL="514350" indent="-514350">
              <a:spcAft>
                <a:spcPts val="1800"/>
              </a:spcAft>
              <a:buClr>
                <a:srgbClr val="FF6FCF"/>
              </a:buClr>
              <a:buFont typeface="+mj-lt"/>
              <a:buAutoNum type="arabicPeriod"/>
            </a:pPr>
            <a:r>
              <a:rPr lang="fr-FR" noProof="0" smtClean="0"/>
              <a:t>anthropophagiques </a:t>
            </a:r>
            <a:r>
              <a:rPr lang="fr-FR" i="1" noProof="0" smtClean="0"/>
              <a:t>encapsulantes</a:t>
            </a:r>
            <a:endParaRPr lang="fr-FR" noProof="0" smtClean="0"/>
          </a:p>
          <a:p>
            <a:pPr marL="715963" lvl="1" indent="-350838">
              <a:spcAft>
                <a:spcPts val="1800"/>
              </a:spcAft>
              <a:buClr>
                <a:srgbClr val="FF6FCF"/>
              </a:buClr>
              <a:buFont typeface="Arial"/>
              <a:buChar char="•"/>
            </a:pPr>
            <a:r>
              <a:rPr lang="fr-FR" sz="2000" noProof="0" smtClean="0"/>
              <a:t>pour neutraliser</a:t>
            </a:r>
          </a:p>
          <a:p>
            <a:pPr marL="514350" indent="-514350">
              <a:spcAft>
                <a:spcPts val="1800"/>
              </a:spcAft>
              <a:buClr>
                <a:srgbClr val="FF6FCF"/>
              </a:buClr>
              <a:buFont typeface="+mj-lt"/>
              <a:buAutoNum type="arabicPeriod"/>
            </a:pPr>
            <a:r>
              <a:rPr lang="fr-FR" noProof="0" smtClean="0"/>
              <a:t>anthropophagiques </a:t>
            </a:r>
            <a:r>
              <a:rPr lang="fr-FR" i="1" noProof="0" smtClean="0"/>
              <a:t>assimilantes</a:t>
            </a:r>
            <a:endParaRPr lang="fr-FR" noProof="0" smtClean="0"/>
          </a:p>
          <a:p>
            <a:pPr marL="715963" lvl="1" indent="-350838">
              <a:spcAft>
                <a:spcPts val="1800"/>
              </a:spcAft>
              <a:buClr>
                <a:srgbClr val="FF6FCF"/>
              </a:buClr>
              <a:buFont typeface="Arial"/>
              <a:buChar char="•"/>
            </a:pPr>
            <a:r>
              <a:rPr lang="fr-FR" sz="2000" noProof="0" smtClean="0"/>
              <a:t>pour profiter</a:t>
            </a:r>
            <a:endParaRPr lang="fr-FR" noProof="0" smtClean="0"/>
          </a:p>
          <a:p>
            <a:pPr>
              <a:spcAft>
                <a:spcPts val="1800"/>
              </a:spcAft>
            </a:pPr>
            <a:endParaRPr lang="fr-FR" noProof="0" smtClean="0"/>
          </a:p>
          <a:p>
            <a:pPr>
              <a:spcAft>
                <a:spcPts val="1800"/>
              </a:spcAft>
            </a:pPr>
            <a:endParaRPr lang="fr-FR" noProof="0" smtClean="0"/>
          </a:p>
        </p:txBody>
      </p:sp>
    </p:spTree>
    <p:extLst>
      <p:ext uri="{BB962C8B-B14F-4D97-AF65-F5344CB8AC3E}">
        <p14:creationId xmlns:p14="http://schemas.microsoft.com/office/powerpoint/2010/main" val="453905853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465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4400" b="1" noProof="0" smtClean="0">
                <a:solidFill>
                  <a:srgbClr val="7F7F7F"/>
                </a:solidFill>
              </a:rPr>
              <a:t>De l’anthropémie à  l’anthropophagie</a:t>
            </a:r>
            <a:endParaRPr lang="fr-FR" sz="4400" b="1" noProof="0">
              <a:solidFill>
                <a:srgbClr val="7F7F7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07266" y="2194417"/>
            <a:ext cx="5979534" cy="2758574"/>
          </a:xfrm>
        </p:spPr>
        <p:txBody>
          <a:bodyPr/>
          <a:lstStyle/>
          <a:p>
            <a:pPr marL="457200" indent="-457200">
              <a:lnSpc>
                <a:spcPct val="130000"/>
              </a:lnSpc>
              <a:spcAft>
                <a:spcPts val="600"/>
              </a:spcAft>
              <a:buClr>
                <a:srgbClr val="FF6FCF"/>
              </a:buClr>
              <a:buFont typeface="Arial"/>
              <a:buChar char="•"/>
            </a:pPr>
            <a:r>
              <a:rPr lang="fr-FR" sz="2400" noProof="0" dirty="0" smtClean="0"/>
              <a:t>Mouvements contestataires et antipsychiatriques, psychiatrie communautaire ➛ Application systématique modèle anthropémique inacceptable </a:t>
            </a:r>
          </a:p>
          <a:p>
            <a:pPr marL="457200" indent="-457200">
              <a:lnSpc>
                <a:spcPct val="130000"/>
              </a:lnSpc>
              <a:spcAft>
                <a:spcPts val="600"/>
              </a:spcAft>
              <a:buClr>
                <a:srgbClr val="FF6FCF"/>
              </a:buClr>
              <a:buFont typeface="Arial"/>
              <a:buChar char="•"/>
            </a:pPr>
            <a:r>
              <a:rPr lang="fr-FR" sz="2400" noProof="0" dirty="0" smtClean="0"/>
              <a:t>➛ Approche anthropophagique</a:t>
            </a:r>
          </a:p>
          <a:p>
            <a:pPr marL="457200" indent="-457200">
              <a:lnSpc>
                <a:spcPct val="130000"/>
              </a:lnSpc>
              <a:spcAft>
                <a:spcPts val="600"/>
              </a:spcAft>
              <a:buClr>
                <a:srgbClr val="FF6FCF"/>
              </a:buClr>
              <a:buFont typeface="Arial"/>
              <a:buChar char="•"/>
            </a:pPr>
            <a:endParaRPr lang="fr-FR" sz="2400" noProof="0" dirty="0" smtClean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24670"/>
            <a:ext cx="2456076" cy="227187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928345597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3439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4000" b="1" noProof="0" smtClean="0">
                <a:solidFill>
                  <a:srgbClr val="7F7F7F"/>
                </a:solidFill>
              </a:rPr>
              <a:t>Psychiatrie anthropophagique encapsulante</a:t>
            </a:r>
            <a:endParaRPr lang="fr-FR" sz="4000" b="1" noProof="0">
              <a:solidFill>
                <a:srgbClr val="7F7F7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99110"/>
            <a:ext cx="8229600" cy="3872668"/>
          </a:xfrm>
        </p:spPr>
        <p:txBody>
          <a:bodyPr/>
          <a:lstStyle/>
          <a:p>
            <a:pPr marL="514350" indent="-514350">
              <a:spcAft>
                <a:spcPts val="1200"/>
              </a:spcAft>
              <a:buClr>
                <a:srgbClr val="FF6FCF"/>
              </a:buClr>
              <a:buFont typeface="+mj-lt"/>
              <a:buAutoNum type="arabicPeriod"/>
            </a:pPr>
            <a:r>
              <a:rPr lang="fr-FR" noProof="0" dirty="0" smtClean="0"/>
              <a:t>Incorpore le </a:t>
            </a:r>
            <a:r>
              <a:rPr lang="fr-FR" i="1" noProof="0" dirty="0" smtClean="0"/>
              <a:t>déviant </a:t>
            </a:r>
          </a:p>
          <a:p>
            <a:pPr marL="514350" indent="-514350">
              <a:spcAft>
                <a:spcPts val="1200"/>
              </a:spcAft>
              <a:buClr>
                <a:srgbClr val="FF6FCF"/>
              </a:buClr>
              <a:buFont typeface="+mj-lt"/>
              <a:buAutoNum type="arabicPeriod"/>
            </a:pPr>
            <a:r>
              <a:rPr lang="fr-FR" noProof="0" dirty="0" smtClean="0"/>
              <a:t>Claustre, restreint, cache dans endroits à l’intérieur de la société</a:t>
            </a:r>
          </a:p>
          <a:p>
            <a:pPr marL="815975" lvl="2" indent="-280988">
              <a:spcAft>
                <a:spcPts val="1200"/>
              </a:spcAft>
              <a:buClr>
                <a:srgbClr val="FF6FCF"/>
              </a:buClr>
              <a:buFont typeface="Arial"/>
              <a:buChar char="•"/>
            </a:pPr>
            <a:r>
              <a:rPr lang="fr-FR" noProof="0" dirty="0" smtClean="0"/>
              <a:t>Décollement de la société</a:t>
            </a:r>
          </a:p>
          <a:p>
            <a:pPr marL="815975" lvl="2" indent="-280988">
              <a:spcAft>
                <a:spcPts val="1200"/>
              </a:spcAft>
              <a:buClr>
                <a:srgbClr val="FF6FCF"/>
              </a:buClr>
              <a:buFont typeface="Arial"/>
              <a:buChar char="•"/>
            </a:pPr>
            <a:r>
              <a:rPr lang="fr-FR" noProof="0" dirty="0" smtClean="0"/>
              <a:t>➛ Neutralisation les forces redoutables qui basculent la normalité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41979143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465" y="1494253"/>
            <a:ext cx="5837070" cy="3821892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099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4800" b="1" noProof="0" smtClean="0">
                <a:solidFill>
                  <a:srgbClr val="7F7F7F"/>
                </a:solidFill>
              </a:rPr>
              <a:t>Granulome corps etranger</a:t>
            </a:r>
            <a:endParaRPr lang="fr-FR" sz="4800" b="1" noProof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259839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4000" b="1" noProof="0" smtClean="0">
                <a:solidFill>
                  <a:srgbClr val="7F7F7F"/>
                </a:solidFill>
              </a:rPr>
              <a:t>Psychiatrie anthropophagique encapsulante</a:t>
            </a:r>
            <a:endParaRPr lang="fr-FR" sz="4000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12500"/>
            <a:ext cx="8229600" cy="3795808"/>
          </a:xfrm>
        </p:spPr>
        <p:txBody>
          <a:bodyPr/>
          <a:lstStyle/>
          <a:p>
            <a:pPr marL="457200" indent="-457200">
              <a:spcAft>
                <a:spcPts val="1200"/>
              </a:spcAft>
              <a:buClr>
                <a:srgbClr val="FF6FCF"/>
              </a:buClr>
              <a:buFont typeface="Arial"/>
              <a:buChar char="•"/>
            </a:pPr>
            <a:r>
              <a:rPr lang="fr-FR" sz="2400" noProof="0" dirty="0" smtClean="0"/>
              <a:t>Agent perturbateur ne peut être expulsé ou il est trop dispendieux de l’expulser</a:t>
            </a:r>
          </a:p>
          <a:p>
            <a:pPr marL="457200" indent="-457200">
              <a:spcAft>
                <a:spcPts val="1200"/>
              </a:spcAft>
              <a:buClr>
                <a:srgbClr val="FF6FCF"/>
              </a:buClr>
              <a:buFont typeface="Arial"/>
              <a:buChar char="•"/>
            </a:pPr>
            <a:r>
              <a:rPr lang="fr-FR" sz="2400" noProof="0" dirty="0" smtClean="0"/>
              <a:t>Homéostasie maintenue en encapsulant le corps étranger</a:t>
            </a:r>
          </a:p>
          <a:p>
            <a:pPr marL="722313" indent="-361950">
              <a:spcAft>
                <a:spcPts val="1200"/>
              </a:spcAft>
              <a:buClr>
                <a:srgbClr val="FF6FCF"/>
              </a:buClr>
              <a:buFont typeface="Arial"/>
              <a:buChar char="•"/>
            </a:pPr>
            <a:r>
              <a:rPr lang="fr-FR" sz="2400" noProof="0" dirty="0" smtClean="0"/>
              <a:t>Rapport cout/efficacité favorable</a:t>
            </a:r>
          </a:p>
          <a:p>
            <a:pPr marL="722313" indent="-361950">
              <a:spcAft>
                <a:spcPts val="1200"/>
              </a:spcAft>
              <a:buClr>
                <a:srgbClr val="FF6FCF"/>
              </a:buClr>
              <a:buFont typeface="Arial"/>
              <a:buChar char="•"/>
            </a:pPr>
            <a:r>
              <a:rPr lang="fr-FR" sz="2400" noProof="0" dirty="0" smtClean="0"/>
              <a:t>System doit fonctionner autour du </a:t>
            </a:r>
            <a:r>
              <a:rPr lang="fr-FR" sz="2400" i="1" noProof="0" dirty="0" smtClean="0"/>
              <a:t>granulome</a:t>
            </a:r>
          </a:p>
          <a:p>
            <a:pPr marL="457200" indent="-457200">
              <a:spcAft>
                <a:spcPts val="1200"/>
              </a:spcAft>
              <a:buClr>
                <a:srgbClr val="FF6FCF"/>
              </a:buClr>
              <a:buFont typeface="Arial"/>
              <a:buChar char="•"/>
            </a:pPr>
            <a:endParaRPr lang="fr-FR" sz="2400" noProof="0" dirty="0"/>
          </a:p>
        </p:txBody>
      </p:sp>
    </p:spTree>
    <p:extLst>
      <p:ext uri="{BB962C8B-B14F-4D97-AF65-F5344CB8AC3E}">
        <p14:creationId xmlns:p14="http://schemas.microsoft.com/office/powerpoint/2010/main" val="1055910428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8F8F8F"/>
      </a:accent3>
      <a:accent4>
        <a:srgbClr val="70707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0504D"/>
        </a:solidFill>
        <a:ln w="25400" cap="flat">
          <a:solidFill>
            <a:srgbClr val="FFFFFF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no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 dirty="0" smtClean="0">
            <a:ln>
              <a:noFill/>
            </a:ln>
            <a:solidFill>
              <a:schemeClr val="bg1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bg1">
              <a:lumMod val="50000"/>
            </a:schemeClr>
          </a:solidFill>
          <a:prstDash val="solid"/>
          <a:bevel/>
          <a:tailEnd type="stealth"/>
        </a:ln>
        <a:effectLst/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non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 dirty="0" smtClean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8F8F8F"/>
      </a:accent3>
      <a:accent4>
        <a:srgbClr val="70707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613</Words>
  <Application>Microsoft Macintosh PowerPoint</Application>
  <PresentationFormat>Bildschirmpräsentation (4:3)</PresentationFormat>
  <Paragraphs>104</Paragraphs>
  <Slides>19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0" baseType="lpstr">
      <vt:lpstr>Default</vt:lpstr>
      <vt:lpstr>PowerPoint-Präsentation</vt:lpstr>
      <vt:lpstr>Claude Levy-Strauss</vt:lpstr>
      <vt:lpstr>Société anthropémiques</vt:lpstr>
      <vt:lpstr>Société anthropophagiques</vt:lpstr>
      <vt:lpstr>3 types de société</vt:lpstr>
      <vt:lpstr>De l’anthropémie à  l’anthropophagie</vt:lpstr>
      <vt:lpstr>Psychiatrie anthropophagique encapsulante</vt:lpstr>
      <vt:lpstr>Granulome corps etranger</vt:lpstr>
      <vt:lpstr>Psychiatrie anthropophagique encapsulante</vt:lpstr>
      <vt:lpstr>Qu’est un déviant ?</vt:lpstr>
      <vt:lpstr>Comment traiter les déviants</vt:lpstr>
      <vt:lpstr>Le déviant</vt:lpstr>
      <vt:lpstr>Définition alternative du déviant</vt:lpstr>
      <vt:lpstr>Définition alternative du déviant</vt:lpstr>
      <vt:lpstr>PowerPoint-Präsentation</vt:lpstr>
      <vt:lpstr>PowerPoint-Präsentation</vt:lpstr>
      <vt:lpstr>La psychiatrie anthropophage assimilante doit être artistique</vt:lpstr>
      <vt:lpstr>PowerPoint-Präsentation</vt:lpstr>
      <vt:lpstr>PowerPoint-Präsentation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OBJETS FLOTTANTS                #POSTGRADE #SYSTÉMIQUE #7 MAI 2015                                                                                                         GERARD CALZADA</dc:title>
  <dc:subject/>
  <dc:creator/>
  <cp:keywords/>
  <dc:description/>
  <cp:lastModifiedBy>Daniele Zullino</cp:lastModifiedBy>
  <cp:revision>1014</cp:revision>
  <dcterms:modified xsi:type="dcterms:W3CDTF">2017-04-27T22:31:51Z</dcterms:modified>
  <cp:category/>
</cp:coreProperties>
</file>