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55" r:id="rId2"/>
    <p:sldId id="769" r:id="rId3"/>
    <p:sldId id="1299" r:id="rId4"/>
    <p:sldId id="361" r:id="rId5"/>
    <p:sldId id="658" r:id="rId6"/>
    <p:sldId id="663" r:id="rId7"/>
    <p:sldId id="662" r:id="rId8"/>
    <p:sldId id="667" r:id="rId9"/>
    <p:sldId id="696" r:id="rId10"/>
    <p:sldId id="674" r:id="rId11"/>
    <p:sldId id="1386" r:id="rId12"/>
    <p:sldId id="1294" r:id="rId13"/>
    <p:sldId id="1393" r:id="rId14"/>
    <p:sldId id="1295" r:id="rId15"/>
    <p:sldId id="1387" r:id="rId16"/>
    <p:sldId id="1402" r:id="rId17"/>
    <p:sldId id="1401" r:id="rId18"/>
    <p:sldId id="1236" r:id="rId19"/>
    <p:sldId id="1231" r:id="rId20"/>
    <p:sldId id="1391" r:id="rId21"/>
    <p:sldId id="1388" r:id="rId22"/>
    <p:sldId id="1389" r:id="rId23"/>
    <p:sldId id="1403" r:id="rId24"/>
    <p:sldId id="1396" r:id="rId25"/>
    <p:sldId id="1399" r:id="rId26"/>
    <p:sldId id="1242" r:id="rId27"/>
    <p:sldId id="1244" r:id="rId28"/>
    <p:sldId id="768" r:id="rId29"/>
    <p:sldId id="1172" r:id="rId30"/>
  </p:sldIdLst>
  <p:sldSz cx="9144000" cy="5143500" type="screen16x9"/>
  <p:notesSz cx="6858000" cy="9144000"/>
  <p:defaultTextStyle>
    <a:lvl1pPr defTabSz="457086">
      <a:defRPr sz="2399">
        <a:latin typeface="Arial"/>
        <a:ea typeface="Arial"/>
        <a:cs typeface="Arial"/>
        <a:sym typeface="Arial"/>
      </a:defRPr>
    </a:lvl1pPr>
    <a:lvl2pPr indent="457086" defTabSz="457086">
      <a:defRPr sz="2399">
        <a:latin typeface="Arial"/>
        <a:ea typeface="Arial"/>
        <a:cs typeface="Arial"/>
        <a:sym typeface="Arial"/>
      </a:defRPr>
    </a:lvl2pPr>
    <a:lvl3pPr indent="914171" defTabSz="457086">
      <a:defRPr sz="2399">
        <a:latin typeface="Arial"/>
        <a:ea typeface="Arial"/>
        <a:cs typeface="Arial"/>
        <a:sym typeface="Arial"/>
      </a:defRPr>
    </a:lvl3pPr>
    <a:lvl4pPr indent="1371257" defTabSz="457086">
      <a:defRPr sz="2399">
        <a:latin typeface="Arial"/>
        <a:ea typeface="Arial"/>
        <a:cs typeface="Arial"/>
        <a:sym typeface="Arial"/>
      </a:defRPr>
    </a:lvl4pPr>
    <a:lvl5pPr indent="1828343" defTabSz="457086">
      <a:defRPr sz="2399">
        <a:latin typeface="Arial"/>
        <a:ea typeface="Arial"/>
        <a:cs typeface="Arial"/>
        <a:sym typeface="Arial"/>
      </a:defRPr>
    </a:lvl5pPr>
    <a:lvl6pPr defTabSz="457086">
      <a:defRPr sz="2399">
        <a:latin typeface="Arial"/>
        <a:ea typeface="Arial"/>
        <a:cs typeface="Arial"/>
        <a:sym typeface="Arial"/>
      </a:defRPr>
    </a:lvl6pPr>
    <a:lvl7pPr defTabSz="457086">
      <a:defRPr sz="2399">
        <a:latin typeface="Arial"/>
        <a:ea typeface="Arial"/>
        <a:cs typeface="Arial"/>
        <a:sym typeface="Arial"/>
      </a:defRPr>
    </a:lvl7pPr>
    <a:lvl8pPr defTabSz="457086">
      <a:defRPr sz="2399">
        <a:latin typeface="Arial"/>
        <a:ea typeface="Arial"/>
        <a:cs typeface="Arial"/>
        <a:sym typeface="Arial"/>
      </a:defRPr>
    </a:lvl8pPr>
    <a:lvl9pPr defTabSz="457086">
      <a:defRPr sz="2399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59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1C5A"/>
    <a:srgbClr val="B16E3D"/>
    <a:srgbClr val="525674"/>
    <a:srgbClr val="951F51"/>
    <a:srgbClr val="5D955B"/>
    <a:srgbClr val="6B3E2D"/>
    <a:srgbClr val="496B5A"/>
    <a:srgbClr val="4B2A18"/>
    <a:srgbClr val="58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8" autoAdjust="0"/>
    <p:restoredTop sz="86430" autoAdjust="0"/>
  </p:normalViewPr>
  <p:slideViewPr>
    <p:cSldViewPr snapToGrid="0" snapToObjects="1">
      <p:cViewPr varScale="1">
        <p:scale>
          <a:sx n="170" d="100"/>
          <a:sy n="170" d="100"/>
        </p:scale>
        <p:origin x="184" y="224"/>
      </p:cViewPr>
      <p:guideLst>
        <p:guide orient="horz" pos="1620"/>
        <p:guide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1pPr>
    <a:lvl2pPr indent="2285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2pPr>
    <a:lvl3pPr indent="457086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3pPr>
    <a:lvl4pPr indent="685628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4pPr>
    <a:lvl5pPr indent="914171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5pPr>
    <a:lvl6pPr indent="1142714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6pPr>
    <a:lvl7pPr indent="1371257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7pPr>
    <a:lvl8pPr indent="1599800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8pPr>
    <a:lvl9pPr indent="18283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3151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AF1D9610-087B-1A41-9258-37083C822E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BF309C0A-BE11-2745-A3A8-7E49AFC4BA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A5F4F68B-D0EA-6740-892B-80EA65C17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A8AB0E0-361A-D04B-8E77-48126C03B291}" type="slidenum">
              <a:rPr lang="en-GB" altLang="en-US" sz="1100"/>
              <a:pPr eaLnBrk="1" hangingPunct="1">
                <a:spcBef>
                  <a:spcPct val="0"/>
                </a:spcBef>
              </a:pPr>
              <a:t>4</a:t>
            </a:fld>
            <a:endParaRPr lang="en-GB" altLang="en-US" sz="1100"/>
          </a:p>
        </p:txBody>
      </p:sp>
    </p:spTree>
    <p:extLst>
      <p:ext uri="{BB962C8B-B14F-4D97-AF65-F5344CB8AC3E}">
        <p14:creationId xmlns:p14="http://schemas.microsoft.com/office/powerpoint/2010/main" val="388493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-1" y="4471990"/>
            <a:ext cx="9144002" cy="671513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/>
          </a:p>
        </p:txBody>
      </p:sp>
      <p:sp>
        <p:nvSpPr>
          <p:cNvPr id="18" name="Shape 18"/>
          <p:cNvSpPr/>
          <p:nvPr userDrawn="1"/>
        </p:nvSpPr>
        <p:spPr>
          <a:xfrm>
            <a:off x="-1" y="1"/>
            <a:ext cx="9144002" cy="4463654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 dirty="0"/>
          </a:p>
        </p:txBody>
      </p:sp>
      <p:sp>
        <p:nvSpPr>
          <p:cNvPr id="19" name="Shape 19"/>
          <p:cNvSpPr/>
          <p:nvPr/>
        </p:nvSpPr>
        <p:spPr>
          <a:xfrm>
            <a:off x="1620840" y="1402556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/>
          </a:p>
        </p:txBody>
      </p:sp>
      <p:pic>
        <p:nvPicPr>
          <p:cNvPr id="7" name="LOGO_HUG_H_QUADRI.png" descr="LOGO_HUG_H_QUAD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1" y="4633517"/>
            <a:ext cx="1494266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692" y="4546688"/>
            <a:ext cx="1032925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15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992981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8960"/>
            <a:ext cx="8229600" cy="3944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2802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6" y="472679"/>
            <a:ext cx="6715125" cy="8572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1560910"/>
            <a:ext cx="6718300" cy="3170634"/>
          </a:xfrm>
          <a:prstGeom prst="rect">
            <a:avLst/>
          </a:prstGeom>
        </p:spPr>
        <p:txBody>
          <a:bodyPr/>
          <a:lstStyle>
            <a:lvl2pPr marL="557213" indent="-214313">
              <a:spcBef>
                <a:spcPts val="450"/>
              </a:spcBef>
              <a:buChar char="–"/>
              <a:defRPr sz="2100"/>
            </a:lvl2pPr>
            <a:lvl3pPr marL="857250" indent="-171450">
              <a:spcBef>
                <a:spcPts val="375"/>
              </a:spcBef>
              <a:defRPr sz="1800"/>
            </a:lvl3pPr>
            <a:lvl4pPr marL="1200150" indent="-171450">
              <a:spcBef>
                <a:spcPts val="300"/>
              </a:spcBef>
              <a:buChar char="–"/>
              <a:defRPr sz="1500"/>
            </a:lvl4pPr>
            <a:lvl5pPr marL="1543050" indent="-171450">
              <a:spcBef>
                <a:spcPts val="300"/>
              </a:spcBef>
              <a:buChar char="»"/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611884843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73529"/>
            <a:ext cx="8640960" cy="432048"/>
          </a:xfrm>
          <a:prstGeom prst="rect">
            <a:avLst/>
          </a:prstGeom>
        </p:spPr>
        <p:txBody>
          <a:bodyPr/>
          <a:lstStyle>
            <a:lvl1pPr algn="r">
              <a:defRPr sz="21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2016745-A5D4-F244-A2BC-009F0AE42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BDE344-6147-6644-BEDD-E860C723BA93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727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1226" y="4236244"/>
            <a:ext cx="549275" cy="297656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14F5A-82E1-2446-B151-FBF80EC5688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883327" y="2991049"/>
            <a:ext cx="177522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7856538" y="1189038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242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_HUG_H_QUADRI.png" descr="LOGO_HUG_H_QUADRI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9" y="4557003"/>
            <a:ext cx="1594714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257" y="4457943"/>
            <a:ext cx="1181100" cy="563880"/>
          </a:xfrm>
          <a:prstGeom prst="rect">
            <a:avLst/>
          </a:prstGeom>
        </p:spPr>
      </p:pic>
      <p:cxnSp>
        <p:nvCxnSpPr>
          <p:cNvPr id="19" name="Gerade Verbindung 18"/>
          <p:cNvCxnSpPr/>
          <p:nvPr/>
        </p:nvCxnSpPr>
        <p:spPr>
          <a:xfrm>
            <a:off x="396850" y="4313854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  <p:sldLayoutId id="2147483665" r:id="rId5"/>
  </p:sldLayoutIdLst>
  <p:transition spd="med"/>
  <p:txStyles>
    <p:titleStyle>
      <a:lvl1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025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04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074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09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025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04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074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09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5123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2148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199172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6196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025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04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074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09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5FAFAC24-2EE1-3242-8AAA-06523D3B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410" y="4619795"/>
            <a:ext cx="314161" cy="249901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B83B5CF4-A9D2-0247-B6BA-EB44D6F73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832" y="4859196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C6CC54-B7D3-DD44-A030-A91ED21F796E}"/>
              </a:ext>
            </a:extLst>
          </p:cNvPr>
          <p:cNvSpPr txBox="1"/>
          <p:nvPr/>
        </p:nvSpPr>
        <p:spPr>
          <a:xfrm>
            <a:off x="1618206" y="1066945"/>
            <a:ext cx="1582446" cy="207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71" tIns="34271" rIns="34271" bIns="34271" numCol="1" spcCol="38100" rtlCol="0" anchor="t">
            <a:spAutoFit/>
          </a:bodyPr>
          <a:lstStyle/>
          <a:p>
            <a:pPr algn="l" defTabSz="342709" rtl="0" latinLnBrk="1" hangingPunct="0"/>
            <a:r>
              <a:rPr lang="fr-CH" sz="900" dirty="0">
                <a:solidFill>
                  <a:srgbClr val="FFFFFF"/>
                </a:solidFill>
              </a:rPr>
              <a:t>Prof. Dr. </a:t>
            </a:r>
            <a:r>
              <a:rPr lang="fr-CH" sz="900" dirty="0" err="1">
                <a:solidFill>
                  <a:srgbClr val="FFFFFF"/>
                </a:solidFill>
              </a:rPr>
              <a:t>med</a:t>
            </a:r>
            <a:r>
              <a:rPr lang="fr-CH" sz="900" dirty="0">
                <a:solidFill>
                  <a:srgbClr val="FFFFFF"/>
                </a:solidFill>
              </a:rPr>
              <a:t>. </a:t>
            </a:r>
            <a:r>
              <a:rPr lang="fr-CH" sz="900" dirty="0" err="1">
                <a:solidFill>
                  <a:srgbClr val="FFFFFF"/>
                </a:solidFill>
              </a:rPr>
              <a:t>Daniele</a:t>
            </a:r>
            <a:r>
              <a:rPr lang="fr-CH" sz="900" dirty="0">
                <a:solidFill>
                  <a:srgbClr val="FFFFFF"/>
                </a:solidFill>
              </a:rPr>
              <a:t> </a:t>
            </a:r>
            <a:r>
              <a:rPr lang="fr-CH" sz="900" dirty="0" err="1">
                <a:solidFill>
                  <a:srgbClr val="FFFFFF"/>
                </a:solidFill>
              </a:rPr>
              <a:t>Zullino</a:t>
            </a:r>
            <a:endParaRPr lang="fr-CH" sz="900" dirty="0">
              <a:solidFill>
                <a:srgbClr val="FFFFFF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F0EF10-BF32-504A-B1B1-60C158A701A9}"/>
              </a:ext>
            </a:extLst>
          </p:cNvPr>
          <p:cNvSpPr/>
          <p:nvPr/>
        </p:nvSpPr>
        <p:spPr>
          <a:xfrm>
            <a:off x="1511994" y="189377"/>
            <a:ext cx="6826992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fr-CH" sz="2400" b="1" dirty="0">
                <a:solidFill>
                  <a:schemeClr val="bg1"/>
                </a:solidFill>
              </a:rPr>
              <a:t>La </a:t>
            </a:r>
            <a:r>
              <a:rPr lang="fr-CH" sz="2400" b="1" dirty="0" err="1">
                <a:solidFill>
                  <a:schemeClr val="bg1"/>
                </a:solidFill>
              </a:rPr>
              <a:t>régularisation</a:t>
            </a:r>
            <a:r>
              <a:rPr lang="fr-CH" sz="2400" b="1" dirty="0">
                <a:solidFill>
                  <a:schemeClr val="bg1"/>
                </a:solidFill>
              </a:rPr>
              <a:t> du cannabis :</a:t>
            </a:r>
          </a:p>
          <a:p>
            <a:pPr algn="l"/>
            <a:r>
              <a:rPr lang="fr-CH" sz="2400" b="1" dirty="0">
                <a:solidFill>
                  <a:schemeClr val="bg1"/>
                </a:solidFill>
              </a:rPr>
              <a:t>Quel impact sur les comorbidités 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2C643F-30E6-FD4C-98E2-408CA761A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18205" y="1740584"/>
            <a:ext cx="4863651" cy="22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83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40628">
        <p15:prstTrans prst="peelOff"/>
      </p:transition>
    </mc:Choice>
    <mc:Fallback>
      <p:transition spd="slow" advTm="4062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599B9C-5397-7244-A655-3705959BB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88" y="362989"/>
            <a:ext cx="5739372" cy="38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73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44DC41AA-03E5-4946-8A25-F2B79FA49393}"/>
              </a:ext>
            </a:extLst>
          </p:cNvPr>
          <p:cNvSpPr/>
          <p:nvPr/>
        </p:nvSpPr>
        <p:spPr>
          <a:xfrm>
            <a:off x="510082" y="247276"/>
            <a:ext cx="1678480" cy="3812583"/>
          </a:xfrm>
          <a:prstGeom prst="round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B918A-2CF9-3C43-964B-5BF19FF87AA5}"/>
              </a:ext>
            </a:extLst>
          </p:cNvPr>
          <p:cNvSpPr txBox="1"/>
          <p:nvPr/>
        </p:nvSpPr>
        <p:spPr>
          <a:xfrm>
            <a:off x="4023391" y="1158596"/>
            <a:ext cx="828109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r>
              <a:rPr lang="fr-CH" dirty="0"/>
              <a:t>Quantité </a:t>
            </a:r>
          </a:p>
          <a:p>
            <a:r>
              <a:rPr lang="fr-CH" dirty="0"/>
              <a:t>consommée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C76128-A01F-8F4D-A487-A17EBBF2BF83}"/>
              </a:ext>
            </a:extLst>
          </p:cNvPr>
          <p:cNvSpPr txBox="1"/>
          <p:nvPr/>
        </p:nvSpPr>
        <p:spPr>
          <a:xfrm>
            <a:off x="4123819" y="2267391"/>
            <a:ext cx="573232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r>
              <a:rPr lang="fr-CH" dirty="0"/>
              <a:t>Qualité</a:t>
            </a:r>
          </a:p>
          <a:p>
            <a:r>
              <a:rPr lang="fr-CH" dirty="0"/>
              <a:t>produits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958051-A25D-FE45-B13B-F63A3A816992}"/>
              </a:ext>
            </a:extLst>
          </p:cNvPr>
          <p:cNvSpPr txBox="1"/>
          <p:nvPr/>
        </p:nvSpPr>
        <p:spPr>
          <a:xfrm>
            <a:off x="3949927" y="3413148"/>
            <a:ext cx="970777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r>
              <a:rPr lang="fr-CH" dirty="0"/>
              <a:t>Mode de</a:t>
            </a:r>
          </a:p>
          <a:p>
            <a:r>
              <a:rPr lang="fr-CH" dirty="0"/>
              <a:t>consommation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8493483-1220-4D43-AB8F-F02BE776AA28}"/>
              </a:ext>
            </a:extLst>
          </p:cNvPr>
          <p:cNvSpPr txBox="1"/>
          <p:nvPr/>
        </p:nvSpPr>
        <p:spPr>
          <a:xfrm>
            <a:off x="7214608" y="1433605"/>
            <a:ext cx="664604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r>
              <a:rPr lang="fr-CH" dirty="0"/>
              <a:t>incidence</a:t>
            </a:r>
          </a:p>
          <a:p>
            <a:r>
              <a:rPr lang="fr-CH" dirty="0"/>
              <a:t>troubles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1D113BA-1CE7-1E4D-B312-244E426ACB58}"/>
              </a:ext>
            </a:extLst>
          </p:cNvPr>
          <p:cNvSpPr txBox="1"/>
          <p:nvPr/>
        </p:nvSpPr>
        <p:spPr>
          <a:xfrm>
            <a:off x="7245066" y="2997652"/>
            <a:ext cx="634146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r>
              <a:rPr lang="fr-CH" dirty="0"/>
              <a:t>évolution</a:t>
            </a:r>
          </a:p>
          <a:p>
            <a:r>
              <a:rPr lang="fr-CH" dirty="0"/>
              <a:t>troubles</a:t>
            </a:r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2DC611BD-CB9D-0047-A702-26881E500165}"/>
              </a:ext>
            </a:extLst>
          </p:cNvPr>
          <p:cNvSpPr txBox="1"/>
          <p:nvPr/>
        </p:nvSpPr>
        <p:spPr>
          <a:xfrm>
            <a:off x="1207795" y="2233317"/>
            <a:ext cx="57964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050" dirty="0">
                <a:solidFill>
                  <a:schemeClr val="tx1"/>
                </a:solidFill>
              </a:rPr>
              <a:t>Usage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Arial"/>
              </a:rPr>
              <a:t>m</a:t>
            </a:r>
            <a:r>
              <a:rPr lang="fr-CH" sz="1050" dirty="0">
                <a:solidFill>
                  <a:schemeClr val="tx1"/>
                </a:solidFill>
              </a:rPr>
              <a:t>édical</a:t>
            </a:r>
            <a:endParaRPr kumimoji="0" lang="fr-CH" sz="105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BC18C3-0F53-2B45-9D60-34491A43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5" r="23579"/>
          <a:stretch/>
        </p:blipFill>
        <p:spPr>
          <a:xfrm>
            <a:off x="1191154" y="1647262"/>
            <a:ext cx="612926" cy="612926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6" name="ZoneTexte 5">
            <a:extLst>
              <a:ext uri="{FF2B5EF4-FFF2-40B4-BE49-F238E27FC236}">
                <a16:creationId xmlns:a16="http://schemas.microsoft.com/office/drawing/2014/main" id="{5F7DB3B6-46AD-E948-86B8-E76EC85208DF}"/>
              </a:ext>
            </a:extLst>
          </p:cNvPr>
          <p:cNvSpPr txBox="1"/>
          <p:nvPr/>
        </p:nvSpPr>
        <p:spPr>
          <a:xfrm>
            <a:off x="1197376" y="3434884"/>
            <a:ext cx="60048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050" dirty="0">
                <a:solidFill>
                  <a:schemeClr val="tx1"/>
                </a:solidFill>
              </a:rPr>
              <a:t>Usage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Arial"/>
              </a:rPr>
              <a:t>récréatif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143457-BDAA-6F46-8215-862108BD6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3" r="21923"/>
          <a:stretch/>
        </p:blipFill>
        <p:spPr>
          <a:xfrm>
            <a:off x="1181466" y="2802581"/>
            <a:ext cx="632303" cy="632303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5C2FDB5-FE0C-8846-9327-3097C0F68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5" r="14425"/>
          <a:stretch/>
        </p:blipFill>
        <p:spPr>
          <a:xfrm>
            <a:off x="1181465" y="472564"/>
            <a:ext cx="632304" cy="6323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8" name="ZoneTexte 5">
            <a:extLst>
              <a:ext uri="{FF2B5EF4-FFF2-40B4-BE49-F238E27FC236}">
                <a16:creationId xmlns:a16="http://schemas.microsoft.com/office/drawing/2014/main" id="{0D411A63-4D8F-374C-B807-A0C04D329973}"/>
              </a:ext>
            </a:extLst>
          </p:cNvPr>
          <p:cNvSpPr txBox="1"/>
          <p:nvPr/>
        </p:nvSpPr>
        <p:spPr>
          <a:xfrm>
            <a:off x="1131652" y="1076686"/>
            <a:ext cx="731930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050" dirty="0">
                <a:solidFill>
                  <a:schemeClr val="tx1"/>
                </a:solidFill>
              </a:rPr>
              <a:t>Prohibition</a:t>
            </a:r>
            <a:endParaRPr kumimoji="0" lang="fr-CH" sz="105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Arial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6C29321-6B13-2045-A778-B118D23D5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8131" flipH="1">
            <a:off x="642122" y="692847"/>
            <a:ext cx="637455" cy="127491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42730D7-3034-734A-8406-1C42917CE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8131" flipH="1">
            <a:off x="633989" y="2000449"/>
            <a:ext cx="637455" cy="127491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244444C-2E3B-894C-BACD-A588A0E521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0" r="15000"/>
          <a:stretch/>
        </p:blipFill>
        <p:spPr>
          <a:xfrm>
            <a:off x="4114510" y="472564"/>
            <a:ext cx="641613" cy="641613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76F01A5-6888-5E4D-9236-E7AA594639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17" r="22917"/>
          <a:stretch/>
        </p:blipFill>
        <p:spPr>
          <a:xfrm>
            <a:off x="4123819" y="1641353"/>
            <a:ext cx="632304" cy="632304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F3A3371-1CC8-6F4D-A12F-F6D00AFCD0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7" t="3877" r="36102" b="1263"/>
          <a:stretch/>
        </p:blipFill>
        <p:spPr>
          <a:xfrm>
            <a:off x="4094120" y="2773919"/>
            <a:ext cx="632630" cy="639229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20A731DD-6B30-084D-8C9E-4C8EFD9FBA35}"/>
              </a:ext>
            </a:extLst>
          </p:cNvPr>
          <p:cNvSpPr/>
          <p:nvPr/>
        </p:nvSpPr>
        <p:spPr>
          <a:xfrm>
            <a:off x="3571195" y="247276"/>
            <a:ext cx="1678480" cy="3812583"/>
          </a:xfrm>
          <a:prstGeom prst="round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1B081C2C-7666-A248-89C7-37E8712E0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47514" y="642228"/>
            <a:ext cx="1495899" cy="86891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AD8E5CA-A966-F143-8F0C-9399418E4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11996" y="2544232"/>
            <a:ext cx="1495899" cy="86891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305ECA4-FA32-FF40-B834-AE52C13019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62505" y="1659911"/>
            <a:ext cx="1495899" cy="868916"/>
          </a:xfrm>
          <a:prstGeom prst="rect">
            <a:avLst/>
          </a:prstGeom>
        </p:spPr>
      </p:pic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FB966B0D-CFCC-4948-BB2A-343833ECC9D4}"/>
              </a:ext>
            </a:extLst>
          </p:cNvPr>
          <p:cNvSpPr/>
          <p:nvPr/>
        </p:nvSpPr>
        <p:spPr>
          <a:xfrm>
            <a:off x="6691520" y="188077"/>
            <a:ext cx="1678480" cy="3812583"/>
          </a:xfrm>
          <a:prstGeom prst="round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87AD6F36-78FC-0C49-AB15-D705766299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250" r="26250"/>
          <a:stretch/>
        </p:blipFill>
        <p:spPr>
          <a:xfrm>
            <a:off x="7214608" y="760534"/>
            <a:ext cx="632304" cy="632304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EEDEF2A-5A8A-CE40-BA12-F0D7012154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733" y="2360710"/>
            <a:ext cx="644354" cy="644354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2C55D899-5280-D449-B8AF-BAFEE68E63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38" y="780883"/>
            <a:ext cx="1495899" cy="868916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B967C617-C24A-0441-8098-08285C4660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27921" y="2128736"/>
            <a:ext cx="1495899" cy="8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0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26" descr="arrow-310634__340 Kopi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46827" y="2320946"/>
            <a:ext cx="1354304" cy="30031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74504" y="1446000"/>
            <a:ext cx="813041" cy="3461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CH" sz="1799" b="1">
                <a:solidFill>
                  <a:srgbClr val="000000"/>
                </a:solidFill>
              </a:rPr>
              <a:t>espéré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979290" y="1447706"/>
            <a:ext cx="1377298" cy="3461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CH" sz="1799" b="1">
                <a:solidFill>
                  <a:srgbClr val="000000"/>
                </a:solidFill>
              </a:rPr>
              <a:t>appréhendé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173088" y="2138537"/>
            <a:ext cx="870749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CH" sz="1200">
                <a:solidFill>
                  <a:srgbClr val="000000"/>
                </a:solidFill>
              </a:rPr>
              <a:t>↓ criminalité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979290" y="2898022"/>
            <a:ext cx="2316658" cy="10849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fr-CH" b="1"/>
              <a:t>↑ problèmes</a:t>
            </a:r>
          </a:p>
          <a:p>
            <a:pPr marL="128588" indent="-128588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900"/>
              <a:t>liés au cannabis</a:t>
            </a:r>
          </a:p>
          <a:p>
            <a:pPr marL="270272" indent="-140494">
              <a:buClr>
                <a:srgbClr val="EA81E9"/>
              </a:buClr>
              <a:buFont typeface="Symbol" charset="2"/>
              <a:buChar char="-"/>
            </a:pPr>
            <a:r>
              <a:rPr lang="fr-CH" sz="900"/>
              <a:t>intoxications</a:t>
            </a:r>
          </a:p>
          <a:p>
            <a:pPr marL="270272" indent="-140494">
              <a:buClr>
                <a:srgbClr val="EA81E9"/>
              </a:buClr>
              <a:buFont typeface="Symbol" charset="2"/>
              <a:buChar char="-"/>
            </a:pPr>
            <a:r>
              <a:rPr lang="fr-CH" sz="900"/>
              <a:t>Conduite sous alcool</a:t>
            </a:r>
          </a:p>
          <a:p>
            <a:pPr marL="270272" indent="-140494">
              <a:buClr>
                <a:srgbClr val="EA81E9"/>
              </a:buClr>
              <a:buFont typeface="Symbol" charset="2"/>
              <a:buChar char="-"/>
            </a:pPr>
            <a:r>
              <a:rPr lang="fr-CH" sz="900"/>
              <a:t>dépendance</a:t>
            </a:r>
          </a:p>
          <a:p>
            <a:pPr marL="128588" indent="-128588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900"/>
              <a:t>Lié à d’autres drogues</a:t>
            </a:r>
          </a:p>
          <a:p>
            <a:pPr marL="200025" indent="-70247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900"/>
              <a:t>promotion usage de drogues en général</a:t>
            </a:r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id="{69BC3D71-12A8-E341-8A05-2C74AA543607}"/>
              </a:ext>
            </a:extLst>
          </p:cNvPr>
          <p:cNvSpPr txBox="1"/>
          <p:nvPr/>
        </p:nvSpPr>
        <p:spPr>
          <a:xfrm>
            <a:off x="1925424" y="2466592"/>
            <a:ext cx="1531186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CH" sz="1200">
                <a:solidFill>
                  <a:srgbClr val="000000"/>
                </a:solidFill>
              </a:rPr>
              <a:t>↑ accès au traitement</a:t>
            </a:r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id="{287FB214-67F7-ED47-8A17-EF6CC6BBDA49}"/>
              </a:ext>
            </a:extLst>
          </p:cNvPr>
          <p:cNvSpPr txBox="1"/>
          <p:nvPr/>
        </p:nvSpPr>
        <p:spPr>
          <a:xfrm>
            <a:off x="6054520" y="2028012"/>
            <a:ext cx="1169229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CH" sz="1200" b="1">
                <a:solidFill>
                  <a:srgbClr val="000000"/>
                </a:solidFill>
              </a:rPr>
              <a:t>↑ usage</a:t>
            </a:r>
          </a:p>
          <a:p>
            <a:pPr marL="128588" indent="-128588" algn="l" defTabSz="342900" rtl="0" latinLnBrk="1" hangingPunct="0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825">
                <a:solidFill>
                  <a:srgbClr val="000000"/>
                </a:solidFill>
              </a:rPr>
              <a:t>Population Générale</a:t>
            </a:r>
          </a:p>
          <a:p>
            <a:pPr marL="128588" indent="-128588" algn="l" defTabSz="342900" rtl="0" latinLnBrk="1" hangingPunct="0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825">
                <a:solidFill>
                  <a:srgbClr val="000000"/>
                </a:solidFill>
              </a:rPr>
              <a:t>Adolescents</a:t>
            </a:r>
            <a:endParaRPr lang="fr-CH" sz="788">
              <a:solidFill>
                <a:srgbClr val="0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67D6A04-0DEC-D246-ADC9-216C215D3140}"/>
              </a:ext>
            </a:extLst>
          </p:cNvPr>
          <p:cNvSpPr txBox="1"/>
          <p:nvPr/>
        </p:nvSpPr>
        <p:spPr>
          <a:xfrm>
            <a:off x="4224005" y="3231653"/>
            <a:ext cx="89773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fr-CH" sz="900">
                <a:solidFill>
                  <a:srgbClr val="000000"/>
                </a:solidFill>
              </a:rPr>
              <a:t>Atténuation du </a:t>
            </a:r>
          </a:p>
          <a:p>
            <a:pPr algn="ctr" defTabSz="342900" rtl="0" latinLnBrk="1" hangingPunct="0"/>
            <a:r>
              <a:rPr lang="fr-CH" sz="900">
                <a:solidFill>
                  <a:srgbClr val="000000"/>
                </a:solidFill>
              </a:rPr>
              <a:t>risque perçu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2286010" y="440807"/>
            <a:ext cx="4597280" cy="561109"/>
            <a:chOff x="1524013" y="587742"/>
            <a:chExt cx="6129706" cy="7481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6828B7-3FA5-9442-92D6-34A34EAB889F}"/>
                </a:ext>
              </a:extLst>
            </p:cNvPr>
            <p:cNvSpPr/>
            <p:nvPr/>
          </p:nvSpPr>
          <p:spPr>
            <a:xfrm>
              <a:off x="3751300" y="587742"/>
              <a:ext cx="1675133" cy="748145"/>
            </a:xfrm>
            <a:prstGeom prst="rect">
              <a:avLst/>
            </a:prstGeom>
            <a:solidFill>
              <a:srgbClr val="C0504D"/>
            </a:soli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noAutofit/>
            </a:bodyPr>
            <a:lstStyle/>
            <a:p>
              <a:pPr algn="ctr" rtl="0" latinLnBrk="1" hangingPunct="0"/>
              <a:r>
                <a:rPr lang="fr-CH" sz="1050" b="1">
                  <a:solidFill>
                    <a:schemeClr val="bg1"/>
                  </a:solidFill>
                </a:rPr>
                <a:t>Marché cannabis </a:t>
              </a:r>
            </a:p>
            <a:p>
              <a:pPr algn="ctr" rtl="0" latinLnBrk="1" hangingPunct="0"/>
              <a:r>
                <a:rPr lang="fr-CH" sz="1050" b="1">
                  <a:solidFill>
                    <a:schemeClr val="bg1"/>
                  </a:solidFill>
                </a:rPr>
                <a:t>réglementé</a:t>
              </a:r>
            </a:p>
          </p:txBody>
        </p:sp>
        <p:sp>
          <p:nvSpPr>
            <p:cNvPr id="11" name="Rectangle à coins arrondis 10">
              <a:extLst>
                <a:ext uri="{FF2B5EF4-FFF2-40B4-BE49-F238E27FC236}">
                  <a16:creationId xmlns:a16="http://schemas.microsoft.com/office/drawing/2014/main" id="{BB14A18B-7543-2F4E-9DDD-7C4773DB7DE9}"/>
                </a:ext>
              </a:extLst>
            </p:cNvPr>
            <p:cNvSpPr/>
            <p:nvPr/>
          </p:nvSpPr>
          <p:spPr>
            <a:xfrm>
              <a:off x="1524013" y="707846"/>
              <a:ext cx="1068865" cy="507936"/>
            </a:xfrm>
            <a:prstGeom prst="roundRect">
              <a:avLst/>
            </a:prstGeom>
            <a:solidFill>
              <a:schemeClr val="bg1"/>
            </a:solidFill>
            <a:ln w="635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noAutofit/>
            </a:bodyPr>
            <a:lstStyle/>
            <a:p>
              <a:pPr algn="ctr" defTabSz="342900" rtl="0" latinLnBrk="1" hangingPunct="0"/>
              <a:r>
                <a:rPr lang="fr-CH" sz="1050">
                  <a:solidFill>
                    <a:schemeClr val="tx1"/>
                  </a:solidFill>
                </a:rPr>
                <a:t>médical</a:t>
              </a:r>
            </a:p>
          </p:txBody>
        </p:sp>
        <p:sp>
          <p:nvSpPr>
            <p:cNvPr id="12" name="Rectangle à coins arrondis 11">
              <a:extLst>
                <a:ext uri="{FF2B5EF4-FFF2-40B4-BE49-F238E27FC236}">
                  <a16:creationId xmlns:a16="http://schemas.microsoft.com/office/drawing/2014/main" id="{CD213420-C0BD-1B4D-9138-BDD1E9E8884D}"/>
                </a:ext>
              </a:extLst>
            </p:cNvPr>
            <p:cNvSpPr/>
            <p:nvPr/>
          </p:nvSpPr>
          <p:spPr>
            <a:xfrm>
              <a:off x="6584854" y="707846"/>
              <a:ext cx="1068865" cy="507936"/>
            </a:xfrm>
            <a:prstGeom prst="roundRect">
              <a:avLst/>
            </a:prstGeom>
            <a:solidFill>
              <a:schemeClr val="bg1"/>
            </a:solidFill>
            <a:ln w="635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noAutofit/>
            </a:bodyPr>
            <a:lstStyle/>
            <a:p>
              <a:pPr algn="ctr" defTabSz="342900" rtl="0" latinLnBrk="1" hangingPunct="0"/>
              <a:r>
                <a:rPr lang="fr-CH" sz="1050">
                  <a:solidFill>
                    <a:schemeClr val="tx1"/>
                  </a:solidFill>
                </a:rPr>
                <a:t>recréatif</a:t>
              </a:r>
            </a:p>
          </p:txBody>
        </p:sp>
        <p:pic>
          <p:nvPicPr>
            <p:cNvPr id="23" name="Bild 22" descr="arrow-310634__340 Kopie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631849" y="815358"/>
              <a:ext cx="1119451" cy="400424"/>
            </a:xfrm>
            <a:prstGeom prst="rect">
              <a:avLst/>
            </a:prstGeom>
          </p:spPr>
        </p:pic>
        <p:pic>
          <p:nvPicPr>
            <p:cNvPr id="24" name="Bild 23" descr="arrow-310634__340 Kopie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667" y="815358"/>
              <a:ext cx="1119451" cy="400424"/>
            </a:xfrm>
            <a:prstGeom prst="rect">
              <a:avLst/>
            </a:prstGeom>
          </p:spPr>
        </p:pic>
      </p:grpSp>
      <p:pic>
        <p:nvPicPr>
          <p:cNvPr id="25" name="Bild 24" descr="Unbenann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09048">
            <a:off x="3635884" y="1021358"/>
            <a:ext cx="930564" cy="1861128"/>
          </a:xfrm>
          <a:prstGeom prst="rect">
            <a:avLst/>
          </a:prstGeom>
        </p:spPr>
      </p:pic>
      <p:pic>
        <p:nvPicPr>
          <p:cNvPr id="26" name="Bild 25" descr="Unbenann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90952" flipH="1">
            <a:off x="4653322" y="1021359"/>
            <a:ext cx="930564" cy="1861128"/>
          </a:xfrm>
          <a:prstGeom prst="rect">
            <a:avLst/>
          </a:prstGeom>
        </p:spPr>
      </p:pic>
      <p:pic>
        <p:nvPicPr>
          <p:cNvPr id="28" name="Bild 27" descr="Unbenannt-1 Kopi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7031">
            <a:off x="4594760" y="2482180"/>
            <a:ext cx="1400729" cy="8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81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3B59984-D340-364D-931D-70ED6D03A29A}"/>
              </a:ext>
            </a:extLst>
          </p:cNvPr>
          <p:cNvSpPr txBox="1"/>
          <p:nvPr/>
        </p:nvSpPr>
        <p:spPr>
          <a:xfrm>
            <a:off x="376084" y="4026310"/>
            <a:ext cx="89223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Roberts, 2019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908EAF4-4007-7B40-A417-E2C572B2ABB1}"/>
              </a:ext>
            </a:extLst>
          </p:cNvPr>
          <p:cNvSpPr txBox="1"/>
          <p:nvPr/>
        </p:nvSpPr>
        <p:spPr>
          <a:xfrm>
            <a:off x="2087505" y="243349"/>
            <a:ext cx="504946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3200" b="1">
                <a:solidFill>
                  <a:schemeClr val="bg1">
                    <a:lumMod val="50000"/>
                  </a:schemeClr>
                </a:solidFill>
                <a:latin typeface="AdvOT2f17b3c6"/>
              </a:defRPr>
            </a:lvl1pPr>
          </a:lstStyle>
          <a:p>
            <a:r>
              <a:rPr lang="de-DE" dirty="0" err="1"/>
              <a:t>Consommation</a:t>
            </a:r>
            <a:r>
              <a:rPr lang="de-DE" dirty="0"/>
              <a:t> Cannabis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8E146C-0B4C-3B4D-8CB3-7F68E8DC07CA}"/>
              </a:ext>
            </a:extLst>
          </p:cNvPr>
          <p:cNvSpPr txBox="1"/>
          <p:nvPr/>
        </p:nvSpPr>
        <p:spPr>
          <a:xfrm>
            <a:off x="1268314" y="985325"/>
            <a:ext cx="1527019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2000 Cannabis médical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50" dirty="0">
                <a:solidFill>
                  <a:srgbClr val="000000"/>
                </a:solidFill>
              </a:rPr>
              <a:t>2014 Cannabis </a:t>
            </a:r>
            <a:r>
              <a:rPr lang="fr-FR" sz="1050" dirty="0" err="1">
                <a:solidFill>
                  <a:srgbClr val="000000"/>
                </a:solidFill>
              </a:rPr>
              <a:t>recréatif</a:t>
            </a:r>
            <a:endParaRPr kumimoji="0" lang="fr-FR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5A7BEC-4FD3-B343-B2E9-E981BAE0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48" y="1639809"/>
            <a:ext cx="3673710" cy="197948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F35EA0-2228-714C-808E-1325383079DA}"/>
              </a:ext>
            </a:extLst>
          </p:cNvPr>
          <p:cNvSpPr txBox="1"/>
          <p:nvPr/>
        </p:nvSpPr>
        <p:spPr>
          <a:xfrm>
            <a:off x="2087505" y="3668912"/>
            <a:ext cx="81849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Colorado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429114-6258-6448-A4C1-3F282824366D}"/>
              </a:ext>
            </a:extLst>
          </p:cNvPr>
          <p:cNvSpPr txBox="1"/>
          <p:nvPr/>
        </p:nvSpPr>
        <p:spPr>
          <a:xfrm>
            <a:off x="6245236" y="3650164"/>
            <a:ext cx="69025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Kansas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1E0A71-EDDC-6F49-A604-03CF0B51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933" y="1639809"/>
            <a:ext cx="3709376" cy="197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28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1864653" y="243684"/>
            <a:ext cx="2623860" cy="1649902"/>
            <a:chOff x="962204" y="324912"/>
            <a:chExt cx="3498480" cy="2199869"/>
          </a:xfrm>
        </p:grpSpPr>
        <p:sp>
          <p:nvSpPr>
            <p:cNvPr id="4" name="Rechteck 3"/>
            <p:cNvSpPr/>
            <p:nvPr/>
          </p:nvSpPr>
          <p:spPr>
            <a:xfrm>
              <a:off x="962204" y="324912"/>
              <a:ext cx="3498480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50" dirty="0"/>
                <a:t>Washington State </a:t>
              </a:r>
              <a:r>
                <a:rPr lang="fr-FR" sz="1050" dirty="0" err="1"/>
                <a:t>Healthy</a:t>
              </a:r>
              <a:r>
                <a:rPr lang="fr-FR" sz="1050" dirty="0"/>
                <a:t> </a:t>
              </a:r>
              <a:r>
                <a:rPr lang="fr-FR" sz="1050" dirty="0" err="1"/>
                <a:t>Youth</a:t>
              </a:r>
              <a:r>
                <a:rPr lang="fr-FR" sz="1050" dirty="0"/>
                <a:t> Survey</a:t>
              </a:r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 rotWithShape="1">
            <a:blip r:embed="rId2"/>
            <a:srcRect t="7942"/>
            <a:stretch/>
          </p:blipFill>
          <p:spPr>
            <a:xfrm>
              <a:off x="1030071" y="808414"/>
              <a:ext cx="3362747" cy="1716367"/>
            </a:xfrm>
            <a:prstGeom prst="rect">
              <a:avLst/>
            </a:prstGeom>
          </p:spPr>
        </p:pic>
      </p:grpSp>
      <p:sp>
        <p:nvSpPr>
          <p:cNvPr id="6" name="Rechteck 5"/>
          <p:cNvSpPr/>
          <p:nvPr/>
        </p:nvSpPr>
        <p:spPr>
          <a:xfrm>
            <a:off x="1473782" y="3933580"/>
            <a:ext cx="62878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50" dirty="0" err="1"/>
              <a:t>Healthy</a:t>
            </a:r>
            <a:r>
              <a:rPr lang="fr-FR" sz="750" dirty="0"/>
              <a:t> </a:t>
            </a:r>
            <a:r>
              <a:rPr lang="fr-FR" sz="750" dirty="0" err="1"/>
              <a:t>Youth</a:t>
            </a:r>
            <a:r>
              <a:rPr lang="fr-FR" sz="750" dirty="0"/>
              <a:t> Survey 2016 </a:t>
            </a:r>
            <a:r>
              <a:rPr lang="fr-FR" sz="750" dirty="0" err="1"/>
              <a:t>Analytic</a:t>
            </a:r>
            <a:r>
              <a:rPr lang="fr-FR" sz="750" dirty="0"/>
              <a:t> Report; Drug Policy Alliance 2018; Data </a:t>
            </a:r>
            <a:r>
              <a:rPr lang="fr-FR" sz="750" dirty="0" err="1"/>
              <a:t>Brief</a:t>
            </a:r>
            <a:r>
              <a:rPr lang="fr-FR" sz="750" dirty="0"/>
              <a:t>: Substance Use </a:t>
            </a:r>
            <a:r>
              <a:rPr lang="fr-FR" sz="750" dirty="0" err="1"/>
              <a:t>Overview</a:t>
            </a:r>
            <a:r>
              <a:rPr lang="fr-FR" sz="750" dirty="0"/>
              <a:t>,” Washington State </a:t>
            </a:r>
            <a:r>
              <a:rPr lang="fr-FR" sz="750" dirty="0" err="1"/>
              <a:t>Department</a:t>
            </a:r>
            <a:r>
              <a:rPr lang="fr-FR" sz="750" dirty="0"/>
              <a:t> of Social and </a:t>
            </a:r>
            <a:r>
              <a:rPr lang="fr-FR" sz="750" dirty="0" err="1"/>
              <a:t>Health</a:t>
            </a:r>
            <a:r>
              <a:rPr lang="fr-FR" sz="750" dirty="0"/>
              <a:t> Services, </a:t>
            </a:r>
            <a:r>
              <a:rPr lang="fr-FR" sz="750" dirty="0" err="1"/>
              <a:t>Department</a:t>
            </a:r>
            <a:r>
              <a:rPr lang="fr-FR" sz="750" dirty="0"/>
              <a:t> of </a:t>
            </a:r>
            <a:r>
              <a:rPr lang="fr-FR" sz="750" dirty="0" err="1"/>
              <a:t>Health</a:t>
            </a:r>
            <a:r>
              <a:rPr lang="fr-FR" sz="750" dirty="0"/>
              <a:t>, Office of the </a:t>
            </a:r>
            <a:r>
              <a:rPr lang="fr-FR" sz="750" dirty="0" err="1"/>
              <a:t>Superintendent</a:t>
            </a:r>
            <a:r>
              <a:rPr lang="fr-FR" sz="750" dirty="0"/>
              <a:t> of Public Instruction, and </a:t>
            </a:r>
            <a:r>
              <a:rPr lang="fr-FR" sz="750" dirty="0" err="1"/>
              <a:t>Liquor</a:t>
            </a:r>
            <a:r>
              <a:rPr lang="fr-FR" sz="750" dirty="0"/>
              <a:t> and Cannabis </a:t>
            </a:r>
            <a:r>
              <a:rPr lang="fr-FR" sz="750" dirty="0" err="1"/>
              <a:t>Board</a:t>
            </a:r>
            <a:r>
              <a:rPr lang="fr-FR" sz="750" dirty="0"/>
              <a:t>, 2017; </a:t>
            </a:r>
          </a:p>
          <a:p>
            <a:r>
              <a:rPr lang="fr-FR" sz="750" dirty="0"/>
              <a:t>Drug Policy Alliance 2018; Alaska </a:t>
            </a:r>
            <a:r>
              <a:rPr lang="fr-FR" sz="750" dirty="0" err="1"/>
              <a:t>Youth</a:t>
            </a:r>
            <a:r>
              <a:rPr lang="fr-FR" sz="750" dirty="0"/>
              <a:t> </a:t>
            </a:r>
            <a:r>
              <a:rPr lang="fr-FR" sz="750" dirty="0" err="1"/>
              <a:t>Risk</a:t>
            </a:r>
            <a:r>
              <a:rPr lang="fr-FR" sz="750" dirty="0"/>
              <a:t> </a:t>
            </a:r>
            <a:r>
              <a:rPr lang="fr-FR" sz="750" dirty="0" err="1"/>
              <a:t>Behavor</a:t>
            </a:r>
            <a:r>
              <a:rPr lang="fr-FR" sz="750" dirty="0"/>
              <a:t> Survey </a:t>
            </a:r>
            <a:r>
              <a:rPr lang="fr-FR" sz="750" dirty="0" err="1"/>
              <a:t>Results</a:t>
            </a:r>
            <a:r>
              <a:rPr lang="fr-FR" sz="750" dirty="0"/>
              <a:t>, ”Alaska </a:t>
            </a:r>
            <a:r>
              <a:rPr lang="fr-FR" sz="750" dirty="0" err="1"/>
              <a:t>Department</a:t>
            </a:r>
            <a:r>
              <a:rPr lang="fr-FR" sz="750" dirty="0"/>
              <a:t> of </a:t>
            </a:r>
            <a:r>
              <a:rPr lang="fr-FR" sz="750" dirty="0" err="1"/>
              <a:t>Health</a:t>
            </a:r>
            <a:r>
              <a:rPr lang="fr-FR" sz="750" dirty="0"/>
              <a:t> and Social Services, </a:t>
            </a:r>
          </a:p>
          <a:p>
            <a:r>
              <a:rPr lang="fr-FR" sz="750" dirty="0"/>
              <a:t>Division of Public </a:t>
            </a:r>
            <a:r>
              <a:rPr lang="fr-FR" sz="750" dirty="0" err="1"/>
              <a:t>Healt</a:t>
            </a:r>
            <a:r>
              <a:rPr lang="fr-FR" sz="750" dirty="0"/>
              <a:t>, 2017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5121665" y="243685"/>
            <a:ext cx="2522060" cy="1672454"/>
            <a:chOff x="5304886" y="324912"/>
            <a:chExt cx="3362747" cy="2229939"/>
          </a:xfrm>
        </p:grpSpPr>
        <p:sp>
          <p:nvSpPr>
            <p:cNvPr id="7" name="Rechteck 6"/>
            <p:cNvSpPr/>
            <p:nvPr/>
          </p:nvSpPr>
          <p:spPr>
            <a:xfrm>
              <a:off x="5688467" y="324912"/>
              <a:ext cx="2595582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50" dirty="0" err="1"/>
                <a:t>Healthy</a:t>
              </a:r>
              <a:r>
                <a:rPr lang="fr-FR" sz="1050" dirty="0"/>
                <a:t> Kids Colorado Survey</a:t>
              </a:r>
            </a:p>
          </p:txBody>
        </p:sp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886" y="808414"/>
              <a:ext cx="3362747" cy="1746437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>
            <a:off x="3407480" y="2099898"/>
            <a:ext cx="2603476" cy="1636192"/>
            <a:chOff x="3019306" y="2799863"/>
            <a:chExt cx="3471301" cy="2181589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4"/>
            <a:srcRect t="6774"/>
            <a:stretch/>
          </p:blipFill>
          <p:spPr>
            <a:xfrm>
              <a:off x="3019306" y="3138822"/>
              <a:ext cx="3471301" cy="1842630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3245569" y="2799863"/>
              <a:ext cx="3018774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50" dirty="0"/>
                <a:t>Alaska </a:t>
              </a:r>
              <a:r>
                <a:rPr lang="fr-FR" sz="1050" dirty="0" err="1"/>
                <a:t>Youth</a:t>
              </a:r>
              <a:r>
                <a:rPr lang="fr-FR" sz="1050" dirty="0"/>
                <a:t> </a:t>
              </a:r>
              <a:r>
                <a:rPr lang="fr-FR" sz="1050" dirty="0" err="1"/>
                <a:t>Risk</a:t>
              </a:r>
              <a:r>
                <a:rPr lang="fr-FR" sz="1050" dirty="0"/>
                <a:t> </a:t>
              </a:r>
              <a:r>
                <a:rPr lang="fr-FR" sz="1050" dirty="0" err="1"/>
                <a:t>Behavior</a:t>
              </a:r>
              <a:r>
                <a:rPr lang="fr-FR" sz="1050" dirty="0"/>
                <a:t> Survey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263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53912B-3618-5D42-A887-B1D2C1171432}"/>
              </a:ext>
            </a:extLst>
          </p:cNvPr>
          <p:cNvSpPr/>
          <p:nvPr/>
        </p:nvSpPr>
        <p:spPr>
          <a:xfrm>
            <a:off x="379706" y="3870795"/>
            <a:ext cx="83845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National Cannabis Survey, first quarter 2019. Ottawa, ON: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 Canada; 2019.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: https://www150.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statcan.gc.ca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/n1/en/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-quotidien/190502/dq190502a-eng.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pdf?st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TQEzeqzW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CH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A24815-C217-8647-BAAE-BB884B048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7" r="22120"/>
          <a:stretch/>
        </p:blipFill>
        <p:spPr>
          <a:xfrm>
            <a:off x="0" y="1151913"/>
            <a:ext cx="3099661" cy="264913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7DA2427-C6E9-B64B-860C-E09A4BB43933}"/>
              </a:ext>
            </a:extLst>
          </p:cNvPr>
          <p:cNvSpPr txBox="1"/>
          <p:nvPr/>
        </p:nvSpPr>
        <p:spPr>
          <a:xfrm>
            <a:off x="1928502" y="408518"/>
            <a:ext cx="6021198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>
            <a:lvl1pPr algn="l" defTabSz="342900" rtl="0" latinLnBrk="1" hangingPunct="0"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z="2800" dirty="0"/>
              <a:t>Canada – </a:t>
            </a:r>
            <a:r>
              <a:rPr lang="de-DE" sz="2800" dirty="0" err="1"/>
              <a:t>Première</a:t>
            </a:r>
            <a:r>
              <a:rPr lang="de-DE" sz="2800" dirty="0"/>
              <a:t> </a:t>
            </a:r>
            <a:r>
              <a:rPr lang="de-DE" sz="2800" dirty="0" err="1"/>
              <a:t>Consommation</a:t>
            </a: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284D87-0BD1-0F4C-B34E-46593982A0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952427" y="1218437"/>
            <a:ext cx="4203466" cy="25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58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53912B-3618-5D42-A887-B1D2C1171432}"/>
              </a:ext>
            </a:extLst>
          </p:cNvPr>
          <p:cNvSpPr/>
          <p:nvPr/>
        </p:nvSpPr>
        <p:spPr>
          <a:xfrm>
            <a:off x="379706" y="3870795"/>
            <a:ext cx="83845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National Cannabis Survey, first quarter 2019. Ottawa, ON: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 Canada; 2019.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: https://www150.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statcan.gc.ca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/n1/en/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-quotidien/190502/dq190502a-eng.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pdf?st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TQEzeqzW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CH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A24815-C217-8647-BAAE-BB884B048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7" r="22120"/>
          <a:stretch/>
        </p:blipFill>
        <p:spPr>
          <a:xfrm>
            <a:off x="0" y="1139254"/>
            <a:ext cx="2905932" cy="24835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7DA2427-C6E9-B64B-860C-E09A4BB43933}"/>
              </a:ext>
            </a:extLst>
          </p:cNvPr>
          <p:cNvSpPr txBox="1"/>
          <p:nvPr/>
        </p:nvSpPr>
        <p:spPr>
          <a:xfrm>
            <a:off x="3887355" y="276782"/>
            <a:ext cx="2108267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>
            <a:lvl1pPr algn="l" defTabSz="342900" rtl="0" latinLnBrk="1" hangingPunct="0"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z="4400" dirty="0"/>
              <a:t>Canada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BFA4B8B-2BDA-0646-9CDE-67272A8D4428}"/>
              </a:ext>
            </a:extLst>
          </p:cNvPr>
          <p:cNvSpPr/>
          <p:nvPr/>
        </p:nvSpPr>
        <p:spPr>
          <a:xfrm>
            <a:off x="2648749" y="1239700"/>
            <a:ext cx="5495611" cy="228267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en-US" sz="1400" dirty="0" err="1"/>
              <a:t>Prévalence</a:t>
            </a:r>
            <a:r>
              <a:rPr lang="en-US" sz="1400" dirty="0"/>
              <a:t> </a:t>
            </a:r>
            <a:r>
              <a:rPr lang="en-US" sz="1400" dirty="0" err="1"/>
              <a:t>conso</a:t>
            </a:r>
            <a:r>
              <a:rPr lang="en-US" sz="1400" dirty="0"/>
              <a:t> </a:t>
            </a:r>
            <a:r>
              <a:rPr lang="en-US" sz="1400" dirty="0" err="1"/>
              <a:t>derniers</a:t>
            </a:r>
            <a:r>
              <a:rPr lang="en-US" sz="1400" dirty="0"/>
              <a:t> 3 </a:t>
            </a:r>
            <a:r>
              <a:rPr lang="en-US" sz="1400" dirty="0" err="1"/>
              <a:t>mois</a:t>
            </a:r>
            <a:endParaRPr lang="en-US" sz="1400" dirty="0"/>
          </a:p>
          <a:p>
            <a:pPr marL="538163" indent="-177800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en-US" sz="1400" dirty="0"/>
              <a:t>Mai 2018: 14%</a:t>
            </a:r>
          </a:p>
          <a:p>
            <a:pPr marL="538163" indent="-177800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en-US" sz="1400" dirty="0"/>
              <a:t>Mai 2019: 18%</a:t>
            </a:r>
          </a:p>
          <a:p>
            <a:pPr marL="538163" indent="-177800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en-US" sz="1400" dirty="0"/>
              <a:t>Augmentation </a:t>
            </a:r>
            <a:r>
              <a:rPr lang="en-US" sz="1400" dirty="0" err="1"/>
              <a:t>seulement</a:t>
            </a:r>
            <a:r>
              <a:rPr lang="en-US" sz="1400" dirty="0"/>
              <a:t> chez les ♂︎ de 45-65 </a:t>
            </a:r>
            <a:r>
              <a:rPr lang="en-US" sz="1400" dirty="0" err="1"/>
              <a:t>ans</a:t>
            </a:r>
            <a:r>
              <a:rPr lang="en-US" sz="1400" dirty="0"/>
              <a:t> !</a:t>
            </a:r>
          </a:p>
          <a:p>
            <a:pPr marL="360363" indent="-314325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en-US" sz="1400" dirty="0" err="1"/>
              <a:t>Consommation</a:t>
            </a:r>
            <a:r>
              <a:rPr lang="en-US" sz="1400" dirty="0"/>
              <a:t> </a:t>
            </a:r>
            <a:r>
              <a:rPr lang="en-US" sz="1400" dirty="0" err="1"/>
              <a:t>quotidienne</a:t>
            </a:r>
            <a:r>
              <a:rPr lang="en-US" sz="1400" dirty="0"/>
              <a:t> </a:t>
            </a:r>
            <a:r>
              <a:rPr lang="en-US" sz="1400" dirty="0" err="1"/>
              <a:t>ou</a:t>
            </a:r>
            <a:r>
              <a:rPr lang="en-US" sz="1400" dirty="0"/>
              <a:t> quasi </a:t>
            </a:r>
            <a:r>
              <a:rPr lang="en-US" sz="1400" dirty="0" err="1"/>
              <a:t>quotidienne</a:t>
            </a:r>
            <a:r>
              <a:rPr lang="en-US" sz="1400" dirty="0"/>
              <a:t> </a:t>
            </a:r>
            <a:r>
              <a:rPr lang="en-US" sz="1400" dirty="0" err="1"/>
              <a:t>inchangée</a:t>
            </a:r>
            <a:endParaRPr lang="en-US" sz="1400" dirty="0"/>
          </a:p>
          <a:p>
            <a:pPr marL="360363" indent="-314325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en-US" sz="1400" dirty="0" err="1"/>
              <a:t>Consommation</a:t>
            </a:r>
            <a:r>
              <a:rPr lang="en-US" sz="1400" dirty="0"/>
              <a:t> </a:t>
            </a:r>
            <a:r>
              <a:rPr lang="en-US" sz="1400" dirty="0" err="1"/>
              <a:t>hebdomadaire</a:t>
            </a:r>
            <a:r>
              <a:rPr lang="en-US" sz="1400" dirty="0"/>
              <a:t> et </a:t>
            </a:r>
            <a:r>
              <a:rPr lang="en-US" sz="1400" dirty="0" err="1"/>
              <a:t>occasionnelle</a:t>
            </a:r>
            <a:r>
              <a:rPr lang="en-US" sz="1400" dirty="0"/>
              <a:t> </a:t>
            </a:r>
            <a:r>
              <a:rPr lang="en-US" sz="1400" dirty="0" err="1"/>
              <a:t>augmente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0459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t="8789" b="6820"/>
          <a:stretch/>
        </p:blipFill>
        <p:spPr>
          <a:xfrm>
            <a:off x="2019365" y="1224416"/>
            <a:ext cx="4733925" cy="272497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53196" y="4065109"/>
            <a:ext cx="1116011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50" dirty="0"/>
              <a:t>Livingston et al., 2017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279420" y="127911"/>
            <a:ext cx="4631395" cy="669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Monthly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Opioid-Related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Deaths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 defTabSz="342900" rtl="0" latinLnBrk="1" hangingPunct="0"/>
            <a:r>
              <a:rPr lang="fr-FR" sz="1500" dirty="0">
                <a:solidFill>
                  <a:schemeClr val="bg1">
                    <a:lumMod val="50000"/>
                  </a:schemeClr>
                </a:solidFill>
              </a:rPr>
              <a:t>Colorado</a:t>
            </a:r>
          </a:p>
        </p:txBody>
      </p:sp>
    </p:spTree>
    <p:extLst>
      <p:ext uri="{BB962C8B-B14F-4D97-AF65-F5344CB8AC3E}">
        <p14:creationId xmlns:p14="http://schemas.microsoft.com/office/powerpoint/2010/main" val="4181738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74365" y="4059706"/>
            <a:ext cx="848307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FR" sz="750" dirty="0" err="1">
                <a:solidFill>
                  <a:srgbClr val="000000"/>
                </a:solidFill>
              </a:rPr>
              <a:t>Sarvet</a:t>
            </a:r>
            <a:r>
              <a:rPr lang="fr-FR" sz="750" dirty="0">
                <a:solidFill>
                  <a:srgbClr val="000000"/>
                </a:solidFill>
              </a:rPr>
              <a:t> et al., 2018</a:t>
            </a:r>
          </a:p>
        </p:txBody>
      </p:sp>
      <p:sp>
        <p:nvSpPr>
          <p:cNvPr id="5" name="Rechteck 4"/>
          <p:cNvSpPr/>
          <p:nvPr/>
        </p:nvSpPr>
        <p:spPr>
          <a:xfrm>
            <a:off x="1121934" y="256542"/>
            <a:ext cx="7196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50000"/>
                  </a:schemeClr>
                </a:solidFill>
              </a:rPr>
              <a:t>Risque perçu et consommation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756" y="1234545"/>
            <a:ext cx="2799522" cy="270892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" b="-1"/>
          <a:stretch/>
        </p:blipFill>
        <p:spPr>
          <a:xfrm>
            <a:off x="2279348" y="1317386"/>
            <a:ext cx="2899406" cy="254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34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28244" y="234948"/>
            <a:ext cx="7890300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Réglementation et consommation drogues chez les adolescents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68027" y="4026517"/>
            <a:ext cx="8410735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l" rtl="0" latinLnBrk="1" hangingPunct="0"/>
            <a:r>
              <a:rPr lang="fr-FR" sz="750" dirty="0">
                <a:solidFill>
                  <a:srgbClr val="000000"/>
                </a:solidFill>
              </a:rPr>
              <a:t>Anderson et al., 2013; Choo et al., 2014; Harper et al., 2012; </a:t>
            </a:r>
            <a:r>
              <a:rPr lang="fr-FR" sz="750" dirty="0" err="1">
                <a:solidFill>
                  <a:srgbClr val="000000"/>
                </a:solidFill>
              </a:rPr>
              <a:t>Hasin</a:t>
            </a:r>
            <a:r>
              <a:rPr lang="fr-FR" sz="750" dirty="0">
                <a:solidFill>
                  <a:srgbClr val="000000"/>
                </a:solidFill>
              </a:rPr>
              <a:t> et al., 2015; Lynne-</a:t>
            </a:r>
            <a:r>
              <a:rPr lang="fr-FR" sz="750" dirty="0" err="1">
                <a:solidFill>
                  <a:srgbClr val="000000"/>
                </a:solidFill>
              </a:rPr>
              <a:t>Landsman</a:t>
            </a:r>
            <a:r>
              <a:rPr lang="fr-FR" sz="750" dirty="0">
                <a:solidFill>
                  <a:srgbClr val="000000"/>
                </a:solidFill>
              </a:rPr>
              <a:t> et al., 2013; </a:t>
            </a:r>
            <a:r>
              <a:rPr lang="fr-FR" sz="750" dirty="0" err="1">
                <a:solidFill>
                  <a:srgbClr val="000000"/>
                </a:solidFill>
              </a:rPr>
              <a:t>Schuermeyer</a:t>
            </a:r>
            <a:r>
              <a:rPr lang="fr-FR" sz="750" dirty="0">
                <a:solidFill>
                  <a:srgbClr val="000000"/>
                </a:solidFill>
              </a:rPr>
              <a:t> et al., 2014; Wall et al., 2011; Wen et al., 2015; </a:t>
            </a:r>
            <a:r>
              <a:rPr lang="fr-FR" sz="750" dirty="0" err="1">
                <a:solidFill>
                  <a:srgbClr val="000000"/>
                </a:solidFill>
              </a:rPr>
              <a:t>Cerdà</a:t>
            </a:r>
            <a:r>
              <a:rPr lang="fr-FR" sz="750" dirty="0">
                <a:solidFill>
                  <a:srgbClr val="000000"/>
                </a:solidFill>
              </a:rPr>
              <a:t> et al., 2018</a:t>
            </a:r>
          </a:p>
        </p:txBody>
      </p:sp>
      <p:sp>
        <p:nvSpPr>
          <p:cNvPr id="5" name="Rechteck 4"/>
          <p:cNvSpPr/>
          <p:nvPr/>
        </p:nvSpPr>
        <p:spPr>
          <a:xfrm>
            <a:off x="1419328" y="2184030"/>
            <a:ext cx="1477741" cy="6389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algn="ctr" defTabSz="342900" rtl="0" latinLnBrk="1" hangingPunct="0"/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Lois cannabis </a:t>
            </a:r>
          </a:p>
          <a:p>
            <a:pPr algn="ctr" defTabSz="342900" rtl="0" latinLnBrk="1" hangingPunct="0"/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médical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328550" y="1438490"/>
            <a:ext cx="51167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FR" sz="1350" dirty="0">
                <a:solidFill>
                  <a:srgbClr val="000000"/>
                </a:solidFill>
              </a:rPr>
              <a:t>13-14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328550" y="3239319"/>
            <a:ext cx="51167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FR" sz="1350" dirty="0">
                <a:solidFill>
                  <a:srgbClr val="000000"/>
                </a:solidFill>
              </a:rPr>
              <a:t>17-19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8550" y="2365004"/>
            <a:ext cx="51167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FR" sz="1350" dirty="0">
                <a:solidFill>
                  <a:srgbClr val="000000"/>
                </a:solidFill>
              </a:rPr>
              <a:t>15-16</a:t>
            </a:r>
          </a:p>
        </p:txBody>
      </p:sp>
      <p:pic>
        <p:nvPicPr>
          <p:cNvPr id="9" name="Bild 8" descr="gerade-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7068" y="2378747"/>
            <a:ext cx="383339" cy="246735"/>
          </a:xfrm>
          <a:prstGeom prst="rect">
            <a:avLst/>
          </a:prstGeom>
        </p:spPr>
      </p:pic>
      <p:pic>
        <p:nvPicPr>
          <p:cNvPr id="10" name="Bild 9" descr="gerade-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15600" flipH="1">
            <a:off x="2564924" y="1791657"/>
            <a:ext cx="798707" cy="154092"/>
          </a:xfrm>
          <a:prstGeom prst="rect">
            <a:avLst/>
          </a:prstGeom>
        </p:spPr>
      </p:pic>
      <p:pic>
        <p:nvPicPr>
          <p:cNvPr id="11" name="Bild 10" descr="gerade-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4400" flipH="1" flipV="1">
            <a:off x="2564924" y="3020940"/>
            <a:ext cx="798707" cy="154092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797430" y="1357698"/>
            <a:ext cx="2699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↓ marijuana, </a:t>
            </a:r>
            <a:r>
              <a:rPr lang="fr-FR" sz="1200" dirty="0" err="1"/>
              <a:t>binge</a:t>
            </a:r>
            <a:r>
              <a:rPr lang="fr-FR" sz="1200" dirty="0"/>
              <a:t> </a:t>
            </a:r>
            <a:r>
              <a:rPr lang="fr-FR" sz="1200" dirty="0" err="1"/>
              <a:t>drinking</a:t>
            </a:r>
            <a:r>
              <a:rPr lang="fr-FR" sz="1200" dirty="0"/>
              <a:t>, cigarette, opioïdes, amphétamines, </a:t>
            </a:r>
            <a:r>
              <a:rPr lang="fr-FR" sz="1200" dirty="0" err="1"/>
              <a:t>benzo</a:t>
            </a:r>
            <a:endParaRPr lang="fr-FR" sz="1200" dirty="0"/>
          </a:p>
        </p:txBody>
      </p:sp>
      <p:sp>
        <p:nvSpPr>
          <p:cNvPr id="13" name="Rechteck 12"/>
          <p:cNvSpPr/>
          <p:nvPr/>
        </p:nvSpPr>
        <p:spPr>
          <a:xfrm>
            <a:off x="4797430" y="2388086"/>
            <a:ext cx="2699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pas de changement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97430" y="3239320"/>
            <a:ext cx="2699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↑ opioïdes non médicaux, cigarettes</a:t>
            </a:r>
          </a:p>
        </p:txBody>
      </p:sp>
    </p:spTree>
    <p:extLst>
      <p:ext uri="{BB962C8B-B14F-4D97-AF65-F5344CB8AC3E}">
        <p14:creationId xmlns:p14="http://schemas.microsoft.com/office/powerpoint/2010/main" val="2693264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44A5C9-78AD-EB40-8025-21D35A9A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3" y="764747"/>
            <a:ext cx="7580671" cy="325227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5ED851C-A84F-724C-870B-281A967FEB64}"/>
              </a:ext>
            </a:extLst>
          </p:cNvPr>
          <p:cNvSpPr/>
          <p:nvPr/>
        </p:nvSpPr>
        <p:spPr>
          <a:xfrm>
            <a:off x="2981300" y="297184"/>
            <a:ext cx="3223959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99" dirty="0"/>
              <a:t>https://</a:t>
            </a:r>
            <a:r>
              <a:rPr lang="de-DE" sz="1799" dirty="0" err="1"/>
              <a:t>psychoaddictologie.net</a:t>
            </a:r>
            <a:endParaRPr lang="de-DE" sz="1799" dirty="0"/>
          </a:p>
        </p:txBody>
      </p:sp>
    </p:spTree>
    <p:extLst>
      <p:ext uri="{BB962C8B-B14F-4D97-AF65-F5344CB8AC3E}">
        <p14:creationId xmlns:p14="http://schemas.microsoft.com/office/powerpoint/2010/main" val="2881586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8D88A54-2D2C-574F-9FA0-77484044E6C5}"/>
              </a:ext>
            </a:extLst>
          </p:cNvPr>
          <p:cNvSpPr txBox="1"/>
          <p:nvPr/>
        </p:nvSpPr>
        <p:spPr>
          <a:xfrm>
            <a:off x="386978" y="3993931"/>
            <a:ext cx="1300995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Anderson et al., 2014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1A1883-FF35-F64A-9616-EB291187B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3"/>
          <a:stretch/>
        </p:blipFill>
        <p:spPr>
          <a:xfrm>
            <a:off x="1308538" y="1332854"/>
            <a:ext cx="2717534" cy="22951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BA389A2-43A8-F347-B6D5-28DB7B809B1D}"/>
              </a:ext>
            </a:extLst>
          </p:cNvPr>
          <p:cNvSpPr txBox="1"/>
          <p:nvPr/>
        </p:nvSpPr>
        <p:spPr>
          <a:xfrm>
            <a:off x="745551" y="2240913"/>
            <a:ext cx="3231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♂︎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AC8965-14D6-224E-9AC3-418AA5579A1B}"/>
              </a:ext>
            </a:extLst>
          </p:cNvPr>
          <p:cNvSpPr txBox="1"/>
          <p:nvPr/>
        </p:nvSpPr>
        <p:spPr>
          <a:xfrm>
            <a:off x="4736427" y="2240913"/>
            <a:ext cx="3231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♀︎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4B1ACF-733A-4B4F-8231-CEF8FFDD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216" y="1433593"/>
            <a:ext cx="2970971" cy="219436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FD4A1B-0A5C-5540-B091-AE32762B6691}"/>
              </a:ext>
            </a:extLst>
          </p:cNvPr>
          <p:cNvSpPr txBox="1"/>
          <p:nvPr/>
        </p:nvSpPr>
        <p:spPr>
          <a:xfrm>
            <a:off x="2613892" y="309966"/>
            <a:ext cx="36784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3200" b="1">
                <a:solidFill>
                  <a:schemeClr val="bg1">
                    <a:lumMod val="50000"/>
                  </a:schemeClr>
                </a:solidFill>
                <a:latin typeface="AdvOT2f17b3c6"/>
              </a:defRPr>
            </a:lvl1pPr>
          </a:lstStyle>
          <a:p>
            <a:r>
              <a:rPr lang="de-DE" dirty="0"/>
              <a:t>EU-</a:t>
            </a:r>
            <a:r>
              <a:rPr lang="de-DE" dirty="0" err="1"/>
              <a:t>Suicides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048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66A3D41-CD65-EF49-B062-13A8E07B2D07}"/>
              </a:ext>
            </a:extLst>
          </p:cNvPr>
          <p:cNvSpPr txBox="1"/>
          <p:nvPr/>
        </p:nvSpPr>
        <p:spPr>
          <a:xfrm>
            <a:off x="399393" y="4018300"/>
            <a:ext cx="82650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Leyton</a:t>
            </a: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2019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AFD09E-9EF3-FA4F-9FBA-74DDD496A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930"/>
            <a:ext cx="3694516" cy="27732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0CEE021-3AA1-6046-AB89-D1B88699AFF9}"/>
              </a:ext>
            </a:extLst>
          </p:cNvPr>
          <p:cNvSpPr txBox="1"/>
          <p:nvPr/>
        </p:nvSpPr>
        <p:spPr>
          <a:xfrm>
            <a:off x="3887355" y="276782"/>
            <a:ext cx="2108267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>
            <a:lvl1pPr algn="l" defTabSz="342900" rtl="0" latinLnBrk="1" hangingPunct="0"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z="4400" dirty="0"/>
              <a:t>Canada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03A8ED-BB7D-4E4F-AD4F-00F2E4340AF3}"/>
              </a:ext>
            </a:extLst>
          </p:cNvPr>
          <p:cNvSpPr/>
          <p:nvPr/>
        </p:nvSpPr>
        <p:spPr>
          <a:xfrm>
            <a:off x="3369455" y="1821192"/>
            <a:ext cx="5511074" cy="137473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  <a:buClr>
                <a:srgbClr val="EA81E9"/>
              </a:buClr>
            </a:pPr>
            <a:r>
              <a:rPr lang="fr-CH" sz="2000" dirty="0"/>
              <a:t>Recettes fiscales collectées premiers 5 mois:</a:t>
            </a:r>
          </a:p>
          <a:p>
            <a:pPr marL="342900" indent="-342900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$186 000 000</a:t>
            </a:r>
          </a:p>
          <a:p>
            <a:pPr marL="342900" indent="-342900">
              <a:spcAft>
                <a:spcPts val="13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Croissance progressive !</a:t>
            </a:r>
          </a:p>
        </p:txBody>
      </p:sp>
    </p:spTree>
    <p:extLst>
      <p:ext uri="{BB962C8B-B14F-4D97-AF65-F5344CB8AC3E}">
        <p14:creationId xmlns:p14="http://schemas.microsoft.com/office/powerpoint/2010/main" val="2665575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C9B5E31-160C-554A-A539-03007BA1E5AF}"/>
              </a:ext>
            </a:extLst>
          </p:cNvPr>
          <p:cNvSpPr txBox="1"/>
          <p:nvPr/>
        </p:nvSpPr>
        <p:spPr>
          <a:xfrm>
            <a:off x="388882" y="4027959"/>
            <a:ext cx="117596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Fischer et al., 2017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D353C3A-AA9E-3842-853D-FC4CAE1E4DB7}"/>
              </a:ext>
            </a:extLst>
          </p:cNvPr>
          <p:cNvSpPr/>
          <p:nvPr/>
        </p:nvSpPr>
        <p:spPr>
          <a:xfrm>
            <a:off x="2355743" y="1957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  <a:latin typeface="AdvOT2f17b3c6"/>
              </a:rPr>
              <a:t>Lower-Risk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  <a:latin typeface="AdvOT2f17b3c6"/>
              </a:rPr>
              <a:t> Cannabis </a:t>
            </a:r>
            <a:endParaRPr lang="fr-CH" sz="32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r-CH" sz="3200" b="1" dirty="0">
                <a:solidFill>
                  <a:schemeClr val="bg1">
                    <a:lumMod val="50000"/>
                  </a:schemeClr>
                </a:solidFill>
                <a:latin typeface="AdvOT2f17b3c6"/>
              </a:rPr>
              <a:t>Use Guidelines (LRCUG) 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4DCE3A3-2EC9-9846-B3CD-44AB70C8123B}"/>
              </a:ext>
            </a:extLst>
          </p:cNvPr>
          <p:cNvSpPr/>
          <p:nvPr/>
        </p:nvSpPr>
        <p:spPr>
          <a:xfrm>
            <a:off x="712923" y="1441342"/>
            <a:ext cx="7640664" cy="222625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fr-CH" sz="1600" dirty="0"/>
              <a:t>Moyen le plus efficace → abstinence</a:t>
            </a: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fr-CH" sz="1600" dirty="0"/>
              <a:t>Retarder le plus possible la première consommation 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[Evidences substantielles]</a:t>
            </a: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fr-CH" sz="1600" dirty="0">
                <a:latin typeface="AdvTTa1c366ca"/>
              </a:rPr>
              <a:t>Eviter hautes concentrations de THC, choisir ratio </a:t>
            </a:r>
            <a:r>
              <a:rPr lang="fr-CH" sz="1600" dirty="0">
                <a:latin typeface="AdvTT0a773c63"/>
              </a:rPr>
              <a:t>CBD:THC haut 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[Evidences substantielles]</a:t>
            </a: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fr-CH" sz="1600" dirty="0">
                <a:latin typeface="AdvTTa1c366ca"/>
              </a:rPr>
              <a:t>Eviter cannabinoïdes synthétiques 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[Evidences limitées]</a:t>
            </a: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fr-CH" sz="1600" dirty="0">
                <a:latin typeface="AdvTTa1c366ca"/>
              </a:rPr>
              <a:t>Préférer la consommation par vaporisateur 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[Evidences substantielles]</a:t>
            </a:r>
          </a:p>
        </p:txBody>
      </p:sp>
    </p:spTree>
    <p:extLst>
      <p:ext uri="{BB962C8B-B14F-4D97-AF65-F5344CB8AC3E}">
        <p14:creationId xmlns:p14="http://schemas.microsoft.com/office/powerpoint/2010/main" val="4221488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C9B5E31-160C-554A-A539-03007BA1E5AF}"/>
              </a:ext>
            </a:extLst>
          </p:cNvPr>
          <p:cNvSpPr txBox="1"/>
          <p:nvPr/>
        </p:nvSpPr>
        <p:spPr>
          <a:xfrm>
            <a:off x="388882" y="4027959"/>
            <a:ext cx="117596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Fischer et al., 2017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D353C3A-AA9E-3842-853D-FC4CAE1E4DB7}"/>
              </a:ext>
            </a:extLst>
          </p:cNvPr>
          <p:cNvSpPr/>
          <p:nvPr/>
        </p:nvSpPr>
        <p:spPr>
          <a:xfrm>
            <a:off x="2355743" y="1957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  <a:latin typeface="AdvOT2f17b3c6"/>
              </a:rPr>
              <a:t>Lower-Risk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  <a:latin typeface="AdvOT2f17b3c6"/>
              </a:rPr>
              <a:t> Cannabis </a:t>
            </a:r>
            <a:endParaRPr lang="fr-CH" sz="32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r-CH" sz="3200" b="1" dirty="0">
                <a:solidFill>
                  <a:schemeClr val="bg1">
                    <a:lumMod val="50000"/>
                  </a:schemeClr>
                </a:solidFill>
                <a:latin typeface="AdvOT2f17b3c6"/>
              </a:rPr>
              <a:t>Use Guidelines (LRCUG) 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4DCE3A3-2EC9-9846-B3CD-44AB70C8123B}"/>
              </a:ext>
            </a:extLst>
          </p:cNvPr>
          <p:cNvSpPr/>
          <p:nvPr/>
        </p:nvSpPr>
        <p:spPr>
          <a:xfrm>
            <a:off x="844659" y="1712562"/>
            <a:ext cx="7640664" cy="173380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 startAt="6"/>
            </a:pPr>
            <a:r>
              <a:rPr lang="fr-CH" sz="1600" dirty="0"/>
              <a:t>Eviter des inspiration profondes 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[Evidences limitées]</a:t>
            </a: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 startAt="6"/>
            </a:pPr>
            <a:r>
              <a:rPr lang="fr-CH" sz="1600" dirty="0">
                <a:latin typeface="AdvTTa1c366ca"/>
              </a:rPr>
              <a:t>Eviter la consommation quotidienne 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[Evidences substantielles]</a:t>
            </a: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 startAt="6"/>
            </a:pPr>
            <a:r>
              <a:rPr lang="fr-CH" sz="1600" dirty="0">
                <a:latin typeface="AdvTT0a773c63"/>
              </a:rPr>
              <a:t>S'abstenir de conduire pendant au moins 6 heures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 [Evidences substantielles]</a:t>
            </a:r>
            <a:endParaRPr lang="fr-CH" sz="1600" dirty="0">
              <a:solidFill>
                <a:schemeClr val="bg1">
                  <a:lumMod val="50000"/>
                </a:schemeClr>
              </a:solidFill>
              <a:latin typeface="AdvTT0a773c63"/>
            </a:endParaRP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 startAt="6"/>
            </a:pPr>
            <a:r>
              <a:rPr lang="fr-CH" sz="1600" dirty="0">
                <a:latin typeface="AdvTT0a773c63"/>
              </a:rPr>
              <a:t>S'abstenir durant la grossesse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 [Evidences substantielles]</a:t>
            </a:r>
            <a:endParaRPr lang="fr-CH" sz="1600" dirty="0">
              <a:solidFill>
                <a:schemeClr val="bg1">
                  <a:lumMod val="50000"/>
                </a:schemeClr>
              </a:solidFill>
              <a:latin typeface="AdvTT0a773c63"/>
            </a:endParaRP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 startAt="6"/>
            </a:pPr>
            <a:r>
              <a:rPr lang="fr-CH" sz="1600" dirty="0">
                <a:latin typeface="AdvTTa1c366ca"/>
              </a:rPr>
              <a:t>Eviter de combiner les conduites à risque</a:t>
            </a:r>
            <a:r>
              <a:rPr lang="fr-CH" sz="1600" dirty="0">
                <a:latin typeface="AdvTT0a773c63"/>
              </a:rPr>
              <a:t> 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[Evidences limitées]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4056071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9AC4EB6-DD73-EF47-811F-B94E12C14AFC}"/>
              </a:ext>
            </a:extLst>
          </p:cNvPr>
          <p:cNvSpPr/>
          <p:nvPr/>
        </p:nvSpPr>
        <p:spPr>
          <a:xfrm>
            <a:off x="1611822" y="290957"/>
            <a:ext cx="6726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</a:t>
            </a:r>
            <a:r>
              <a:rPr lang="de-CH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leçons</a:t>
            </a:r>
            <a:r>
              <a:rPr lang="de-CH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politiques</a:t>
            </a:r>
            <a:r>
              <a:rPr lang="de-CH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concernant</a:t>
            </a:r>
            <a:r>
              <a:rPr lang="de-CH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réglémentation</a:t>
            </a:r>
            <a:r>
              <a:rPr lang="de-CH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</a:t>
            </a:r>
            <a:endParaRPr lang="de-CH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93E02A5-A34C-314E-9127-3E787AC5DC0B}"/>
              </a:ext>
            </a:extLst>
          </p:cNvPr>
          <p:cNvSpPr/>
          <p:nvPr/>
        </p:nvSpPr>
        <p:spPr>
          <a:xfrm>
            <a:off x="331839" y="402929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000" dirty="0" err="1">
                <a:latin typeface="OpenSans"/>
              </a:rPr>
              <a:t>Shover</a:t>
            </a:r>
            <a:r>
              <a:rPr lang="de-CH" sz="1000" dirty="0">
                <a:latin typeface="OpenSans"/>
              </a:rPr>
              <a:t> &amp; Humphreys, 2019 </a:t>
            </a:r>
            <a:endParaRPr lang="de-CH" sz="10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022A70-632B-7C4E-89D0-7BF35928C1EB}"/>
              </a:ext>
            </a:extLst>
          </p:cNvPr>
          <p:cNvSpPr/>
          <p:nvPr/>
        </p:nvSpPr>
        <p:spPr>
          <a:xfrm>
            <a:off x="641555" y="1371421"/>
            <a:ext cx="7993626" cy="23288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de-CH" sz="1600" dirty="0"/>
              <a:t>Ne </a:t>
            </a:r>
            <a:r>
              <a:rPr lang="de-CH" sz="1600" dirty="0" err="1"/>
              <a:t>pas</a:t>
            </a:r>
            <a:r>
              <a:rPr lang="de-CH" sz="1600" dirty="0"/>
              <a:t> </a:t>
            </a:r>
            <a:r>
              <a:rPr lang="de-CH" sz="1600" dirty="0" err="1"/>
              <a:t>avoir</a:t>
            </a:r>
            <a:r>
              <a:rPr lang="de-CH" sz="1600" dirty="0"/>
              <a:t> </a:t>
            </a:r>
            <a:r>
              <a:rPr lang="de-CH" sz="1600" dirty="0" err="1"/>
              <a:t>un</a:t>
            </a:r>
            <a:r>
              <a:rPr lang="de-CH" sz="1600" dirty="0"/>
              <a:t> </a:t>
            </a:r>
            <a:r>
              <a:rPr lang="de-CH" sz="1600" dirty="0" err="1"/>
              <a:t>système</a:t>
            </a:r>
            <a:r>
              <a:rPr lang="de-CH" sz="1600" dirty="0"/>
              <a:t> de </a:t>
            </a:r>
            <a:r>
              <a:rPr lang="de-CH" sz="1600" dirty="0" err="1"/>
              <a:t>cannabis</a:t>
            </a:r>
            <a:r>
              <a:rPr lang="de-CH" sz="1600" dirty="0"/>
              <a:t> </a:t>
            </a:r>
            <a:r>
              <a:rPr lang="de-CH" sz="1600" dirty="0" err="1"/>
              <a:t>médical</a:t>
            </a:r>
            <a:r>
              <a:rPr lang="de-CH" sz="1600" dirty="0"/>
              <a:t> </a:t>
            </a:r>
            <a:r>
              <a:rPr lang="de-CH" sz="1600" dirty="0" err="1"/>
              <a:t>qui</a:t>
            </a:r>
            <a:r>
              <a:rPr lang="de-CH" sz="1600" dirty="0"/>
              <a:t> ne </a:t>
            </a:r>
            <a:r>
              <a:rPr lang="de-CH" sz="1600" dirty="0" err="1"/>
              <a:t>soit</a:t>
            </a:r>
            <a:r>
              <a:rPr lang="de-CH" sz="1600" dirty="0"/>
              <a:t> </a:t>
            </a:r>
            <a:r>
              <a:rPr lang="de-CH" sz="1600" dirty="0" err="1"/>
              <a:t>pas</a:t>
            </a:r>
            <a:r>
              <a:rPr lang="de-CH" sz="1600" dirty="0"/>
              <a:t> </a:t>
            </a:r>
            <a:r>
              <a:rPr lang="de-CH" sz="1600" dirty="0" err="1"/>
              <a:t>vraiment</a:t>
            </a:r>
            <a:r>
              <a:rPr lang="de-CH" sz="1600" dirty="0"/>
              <a:t> </a:t>
            </a:r>
            <a:r>
              <a:rPr lang="de-CH" sz="1600" dirty="0" err="1"/>
              <a:t>médical</a:t>
            </a:r>
            <a:endParaRPr lang="de-CH" sz="1600" dirty="0"/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de-CH" sz="1600" dirty="0" err="1"/>
              <a:t>Protéger</a:t>
            </a:r>
            <a:r>
              <a:rPr lang="de-CH" sz="1600" dirty="0"/>
              <a:t> la </a:t>
            </a:r>
            <a:r>
              <a:rPr lang="de-CH" sz="1600" dirty="0" err="1"/>
              <a:t>science</a:t>
            </a:r>
            <a:r>
              <a:rPr lang="de-CH" sz="1600" dirty="0"/>
              <a:t>, la </a:t>
            </a:r>
            <a:r>
              <a:rPr lang="de-CH" sz="1600" dirty="0" err="1"/>
              <a:t>réglementation</a:t>
            </a:r>
            <a:r>
              <a:rPr lang="de-CH" sz="1600" dirty="0"/>
              <a:t> et la </a:t>
            </a:r>
            <a:r>
              <a:rPr lang="de-CH" sz="1600" dirty="0" err="1"/>
              <a:t>santé</a:t>
            </a:r>
            <a:r>
              <a:rPr lang="de-CH" sz="1600" dirty="0"/>
              <a:t> </a:t>
            </a:r>
            <a:r>
              <a:rPr lang="de-CH" sz="1600" dirty="0" err="1"/>
              <a:t>publique</a:t>
            </a:r>
            <a:r>
              <a:rPr lang="de-CH" sz="1600" dirty="0"/>
              <a:t> de </a:t>
            </a:r>
            <a:r>
              <a:rPr lang="de-CH" sz="1600" dirty="0" err="1"/>
              <a:t>l'influence</a:t>
            </a:r>
            <a:r>
              <a:rPr lang="de-CH" sz="1600" dirty="0"/>
              <a:t> des </a:t>
            </a:r>
            <a:r>
              <a:rPr lang="de-CH" sz="1600" dirty="0" err="1"/>
              <a:t>entreprises</a:t>
            </a:r>
            <a:endParaRPr lang="de-CH" sz="1600" dirty="0"/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de-CH" sz="1600" dirty="0" err="1"/>
              <a:t>Limiter</a:t>
            </a:r>
            <a:r>
              <a:rPr lang="de-CH" sz="1600" dirty="0"/>
              <a:t> la </a:t>
            </a:r>
            <a:r>
              <a:rPr lang="de-CH" sz="1600" dirty="0" err="1"/>
              <a:t>concentration</a:t>
            </a:r>
            <a:r>
              <a:rPr lang="de-CH" sz="1600" dirty="0"/>
              <a:t> de THC</a:t>
            </a:r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de-CH" sz="1600" dirty="0"/>
              <a:t>Le </a:t>
            </a:r>
            <a:r>
              <a:rPr lang="de-CH" sz="1600" dirty="0" err="1"/>
              <a:t>prix</a:t>
            </a:r>
            <a:r>
              <a:rPr lang="de-CH" sz="1600" dirty="0"/>
              <a:t> </a:t>
            </a:r>
            <a:r>
              <a:rPr lang="de-CH" sz="1600" dirty="0" err="1"/>
              <a:t>peut</a:t>
            </a:r>
            <a:r>
              <a:rPr lang="de-CH" sz="1600" dirty="0"/>
              <a:t> </a:t>
            </a:r>
            <a:r>
              <a:rPr lang="de-CH" sz="1600" dirty="0" err="1"/>
              <a:t>être</a:t>
            </a:r>
            <a:r>
              <a:rPr lang="de-CH" sz="1600" dirty="0"/>
              <a:t> le </a:t>
            </a:r>
            <a:r>
              <a:rPr lang="de-CH" sz="1600" dirty="0" err="1"/>
              <a:t>levier</a:t>
            </a:r>
            <a:r>
              <a:rPr lang="de-CH" sz="1600" dirty="0"/>
              <a:t> le plus </a:t>
            </a:r>
            <a:r>
              <a:rPr lang="de-CH" sz="1600" dirty="0" err="1"/>
              <a:t>efficace</a:t>
            </a:r>
            <a:r>
              <a:rPr lang="de-CH" sz="1600" dirty="0"/>
              <a:t> </a:t>
            </a:r>
            <a:r>
              <a:rPr lang="de-CH" sz="1600" dirty="0" err="1"/>
              <a:t>pour</a:t>
            </a:r>
            <a:r>
              <a:rPr lang="de-CH" sz="1600" dirty="0"/>
              <a:t> la </a:t>
            </a:r>
            <a:r>
              <a:rPr lang="de-CH" sz="1600" dirty="0" err="1"/>
              <a:t>promotion</a:t>
            </a:r>
            <a:r>
              <a:rPr lang="de-CH" sz="1600" dirty="0"/>
              <a:t> de la </a:t>
            </a:r>
            <a:r>
              <a:rPr lang="de-CH" sz="1600" dirty="0" err="1"/>
              <a:t>santé</a:t>
            </a:r>
            <a:r>
              <a:rPr lang="de-CH" sz="1600" dirty="0"/>
              <a:t> </a:t>
            </a:r>
            <a:r>
              <a:rPr lang="de-CH" sz="1600" dirty="0" err="1"/>
              <a:t>publique</a:t>
            </a:r>
            <a:endParaRPr lang="de-CH" sz="1600" dirty="0"/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de-CH" sz="1600" dirty="0"/>
              <a:t>Ne </a:t>
            </a:r>
            <a:r>
              <a:rPr lang="de-CH" sz="1600" dirty="0" err="1"/>
              <a:t>pas</a:t>
            </a:r>
            <a:r>
              <a:rPr lang="de-CH" sz="1600" dirty="0"/>
              <a:t> se </a:t>
            </a:r>
            <a:r>
              <a:rPr lang="de-CH" sz="1600" dirty="0" err="1"/>
              <a:t>limiter</a:t>
            </a:r>
            <a:r>
              <a:rPr lang="de-CH" sz="1600" dirty="0"/>
              <a:t> à </a:t>
            </a:r>
            <a:r>
              <a:rPr lang="de-CH" sz="1600" dirty="0" err="1"/>
              <a:t>réduire</a:t>
            </a:r>
            <a:r>
              <a:rPr lang="de-CH" sz="1600" dirty="0"/>
              <a:t> les </a:t>
            </a:r>
            <a:r>
              <a:rPr lang="de-CH" sz="1600" dirty="0" err="1"/>
              <a:t>arrestations</a:t>
            </a:r>
            <a:r>
              <a:rPr lang="de-CH" sz="1600" dirty="0"/>
              <a:t> </a:t>
            </a:r>
            <a:r>
              <a:rPr lang="de-CH" sz="1600" dirty="0" err="1"/>
              <a:t>pour</a:t>
            </a:r>
            <a:r>
              <a:rPr lang="de-CH" sz="1600" dirty="0"/>
              <a:t> </a:t>
            </a:r>
            <a:r>
              <a:rPr lang="de-CH" sz="1600" dirty="0" err="1"/>
              <a:t>possession</a:t>
            </a:r>
            <a:r>
              <a:rPr lang="de-CH" sz="1600" dirty="0"/>
              <a:t> de </a:t>
            </a:r>
            <a:r>
              <a:rPr lang="de-CH" sz="1600" dirty="0" err="1"/>
              <a:t>cannabis</a:t>
            </a:r>
            <a:endParaRPr lang="de-CH" sz="1600" dirty="0"/>
          </a:p>
          <a:p>
            <a:pPr marL="457200" indent="-457200">
              <a:spcAft>
                <a:spcPts val="750"/>
              </a:spcAft>
              <a:buClr>
                <a:srgbClr val="EA81E9"/>
              </a:buClr>
              <a:buFont typeface="+mj-lt"/>
              <a:buAutoNum type="arabicPeriod"/>
            </a:pPr>
            <a:r>
              <a:rPr lang="de-CH" sz="1600" dirty="0" err="1"/>
              <a:t>Faciliter</a:t>
            </a:r>
            <a:r>
              <a:rPr lang="de-CH" sz="1600" dirty="0"/>
              <a:t> </a:t>
            </a:r>
            <a:r>
              <a:rPr lang="de-CH" sz="1600" dirty="0" err="1"/>
              <a:t>une</a:t>
            </a:r>
            <a:r>
              <a:rPr lang="de-CH" sz="1600" dirty="0"/>
              <a:t> </a:t>
            </a:r>
            <a:r>
              <a:rPr lang="de-CH" sz="1600" dirty="0" err="1"/>
              <a:t>recherche</a:t>
            </a:r>
            <a:r>
              <a:rPr lang="de-CH" sz="1600" dirty="0"/>
              <a:t> </a:t>
            </a:r>
            <a:r>
              <a:rPr lang="de-CH" sz="1600" dirty="0" err="1"/>
              <a:t>rigoureuse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318676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98058" y="2671957"/>
            <a:ext cx="964157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FR" sz="1500" dirty="0">
                <a:solidFill>
                  <a:srgbClr val="000000"/>
                </a:solidFill>
              </a:rPr>
              <a:t>Cannabis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076271" y="2607853"/>
            <a:ext cx="1354492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FR" sz="1500" dirty="0">
                <a:solidFill>
                  <a:srgbClr val="000000"/>
                </a:solidFill>
              </a:rPr>
              <a:t>Dommages </a:t>
            </a:r>
          </a:p>
          <a:p>
            <a:pPr algn="l" defTabSz="342900" rtl="0" latinLnBrk="1" hangingPunct="0"/>
            <a:r>
              <a:rPr lang="fr-FR" sz="1500" dirty="0">
                <a:solidFill>
                  <a:srgbClr val="000000"/>
                </a:solidFill>
              </a:rPr>
              <a:t>médicaux</a:t>
            </a:r>
          </a:p>
        </p:txBody>
      </p:sp>
      <p:pic>
        <p:nvPicPr>
          <p:cNvPr id="3" name="Bild 2" descr="Unbenannt-1 Kopie.t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0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294">
            <a:off x="2554142" y="1816909"/>
            <a:ext cx="3714526" cy="171009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88087" y="3014576"/>
            <a:ext cx="3291284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fr-FR" sz="1350" dirty="0">
                <a:solidFill>
                  <a:srgbClr val="000000"/>
                </a:solidFill>
              </a:rPr>
              <a:t>Question 1</a:t>
            </a:r>
          </a:p>
          <a:p>
            <a:pPr algn="ctr" rtl="0" latinLnBrk="1" hangingPunct="0"/>
            <a:r>
              <a:rPr lang="fr-FR" sz="1350" b="1" dirty="0">
                <a:solidFill>
                  <a:srgbClr val="000000"/>
                </a:solidFill>
              </a:rPr>
              <a:t>Le cannabis cause-t-il des dommages?</a:t>
            </a:r>
          </a:p>
          <a:p>
            <a:pPr algn="ctr" rtl="0" latinLnBrk="1" hangingPunct="0"/>
            <a:r>
              <a:rPr lang="fr-FR" sz="1350" b="1" dirty="0">
                <a:solidFill>
                  <a:srgbClr val="808003"/>
                </a:solidFill>
              </a:rPr>
              <a:t>CAUSALITE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169706" y="573100"/>
            <a:ext cx="4128052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en-US" sz="1350" dirty="0">
                <a:solidFill>
                  <a:srgbClr val="000000"/>
                </a:solidFill>
              </a:rPr>
              <a:t>Question 2</a:t>
            </a:r>
          </a:p>
          <a:p>
            <a:pPr algn="ctr" rtl="0" latinLnBrk="1" hangingPunct="0"/>
            <a:r>
              <a:rPr lang="en-US" sz="1350" b="1" dirty="0">
                <a:solidFill>
                  <a:srgbClr val="000000"/>
                </a:solidFill>
              </a:rPr>
              <a:t>La prohibition </a:t>
            </a:r>
            <a:r>
              <a:rPr lang="en-US" sz="1350" b="1" dirty="0" err="1">
                <a:solidFill>
                  <a:srgbClr val="000000"/>
                </a:solidFill>
              </a:rPr>
              <a:t>peut-elle</a:t>
            </a:r>
            <a:r>
              <a:rPr lang="en-US" sz="1350" b="1" dirty="0">
                <a:solidFill>
                  <a:srgbClr val="000000"/>
                </a:solidFill>
              </a:rPr>
              <a:t> </a:t>
            </a:r>
            <a:r>
              <a:rPr lang="en-US" sz="1350" b="1" dirty="0" err="1">
                <a:solidFill>
                  <a:srgbClr val="000000"/>
                </a:solidFill>
              </a:rPr>
              <a:t>prévenir</a:t>
            </a:r>
            <a:r>
              <a:rPr lang="en-US" sz="1350" b="1" dirty="0">
                <a:solidFill>
                  <a:srgbClr val="000000"/>
                </a:solidFill>
              </a:rPr>
              <a:t> des </a:t>
            </a:r>
            <a:r>
              <a:rPr lang="en-US" sz="1350" b="1" dirty="0" err="1">
                <a:solidFill>
                  <a:srgbClr val="000000"/>
                </a:solidFill>
              </a:rPr>
              <a:t>dommages</a:t>
            </a:r>
            <a:r>
              <a:rPr lang="en-US" sz="1350" b="1" dirty="0">
                <a:solidFill>
                  <a:srgbClr val="000000"/>
                </a:solidFill>
              </a:rPr>
              <a:t>?</a:t>
            </a:r>
          </a:p>
          <a:p>
            <a:pPr algn="ctr" defTabSz="342900" rtl="0" latinLnBrk="1" hangingPunct="0"/>
            <a:r>
              <a:rPr lang="en-US" sz="1350" b="1" dirty="0">
                <a:solidFill>
                  <a:srgbClr val="804002"/>
                </a:solidFill>
              </a:rPr>
              <a:t>UTILITE</a:t>
            </a:r>
          </a:p>
        </p:txBody>
      </p:sp>
      <p:pic>
        <p:nvPicPr>
          <p:cNvPr id="9" name="Bild 8" descr="arrow-310613__340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D800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303">
            <a:off x="3673479" y="1641836"/>
            <a:ext cx="1103542" cy="71906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406592" y="1325801"/>
            <a:ext cx="3512498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fr-FR" sz="1350" dirty="0">
                <a:solidFill>
                  <a:srgbClr val="000000"/>
                </a:solidFill>
              </a:rPr>
              <a:t>Question 3</a:t>
            </a:r>
          </a:p>
          <a:p>
            <a:pPr algn="ctr" rtl="0" latinLnBrk="1" hangingPunct="0"/>
            <a:r>
              <a:rPr lang="fr-FR" sz="1350" b="1" dirty="0">
                <a:solidFill>
                  <a:srgbClr val="000000"/>
                </a:solidFill>
              </a:rPr>
              <a:t>Existe-t-il une alternative à la prohibition?</a:t>
            </a:r>
          </a:p>
          <a:p>
            <a:pPr algn="ctr" rtl="0" latinLnBrk="1" hangingPunct="0"/>
            <a:r>
              <a:rPr lang="fr-FR" sz="1350" b="1" dirty="0">
                <a:solidFill>
                  <a:srgbClr val="800002"/>
                </a:solidFill>
              </a:rPr>
              <a:t>NECESSITE</a:t>
            </a:r>
          </a:p>
        </p:txBody>
      </p:sp>
      <p:pic>
        <p:nvPicPr>
          <p:cNvPr id="12" name="Bild 11" descr="arrow-310613__340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C010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1363">
            <a:off x="4692751" y="2118518"/>
            <a:ext cx="985201" cy="5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74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8" name="Text Box 4"/>
          <p:cNvSpPr txBox="1">
            <a:spLocks noChangeArrowheads="1"/>
          </p:cNvSpPr>
          <p:nvPr/>
        </p:nvSpPr>
        <p:spPr bwMode="auto">
          <a:xfrm>
            <a:off x="1763316" y="227529"/>
            <a:ext cx="59412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3000" b="1" dirty="0">
                <a:solidFill>
                  <a:schemeClr val="bg1">
                    <a:lumMod val="50000"/>
                  </a:schemeClr>
                </a:solidFill>
              </a:rPr>
              <a:t>Paternalisme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30166" r="12305"/>
          <a:stretch/>
        </p:blipFill>
        <p:spPr>
          <a:xfrm>
            <a:off x="0" y="1219407"/>
            <a:ext cx="2739763" cy="2714625"/>
          </a:xfrm>
          <a:prstGeom prst="rect">
            <a:avLst/>
          </a:prstGeom>
        </p:spPr>
      </p:pic>
      <p:sp>
        <p:nvSpPr>
          <p:cNvPr id="1480709" name="Text Box 5"/>
          <p:cNvSpPr txBox="1">
            <a:spLocks noChangeArrowheads="1"/>
          </p:cNvSpPr>
          <p:nvPr/>
        </p:nvSpPr>
        <p:spPr bwMode="auto">
          <a:xfrm>
            <a:off x="2479729" y="1299877"/>
            <a:ext cx="6238068" cy="221688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15963" indent="-258763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5987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30559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5131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9703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4275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57175" indent="-257175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Forme spéciale de limitation de la liberté</a:t>
            </a:r>
          </a:p>
          <a:p>
            <a:pPr marL="402431" lvl="4" indent="-136922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Bienfaisance par </a:t>
            </a:r>
            <a:r>
              <a:rPr lang="fr-CH" sz="1800" i="1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hétéro-détermination</a:t>
            </a:r>
          </a:p>
          <a:p>
            <a:pPr marL="402431" lvl="4" indent="-136922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Essai de faire du bien aux personnes</a:t>
            </a:r>
          </a:p>
          <a:p>
            <a:pPr marL="402431" lvl="4" indent="-136922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… même sans leur consentement</a:t>
            </a:r>
            <a:endParaRPr lang="fr-CH" sz="1800" i="1" dirty="0">
              <a:solidFill>
                <a:srgbClr val="000000"/>
              </a:solidFill>
              <a:latin typeface="Univers" charset="0"/>
              <a:ea typeface="Times" charset="0"/>
              <a:cs typeface="Times New Roman" charset="0"/>
            </a:endParaRPr>
          </a:p>
          <a:p>
            <a:pPr marL="402431" lvl="4" indent="-136922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… éventuellement contre leur volonté</a:t>
            </a:r>
            <a:endParaRPr lang="fr-CH" sz="1800" i="1" dirty="0">
              <a:solidFill>
                <a:srgbClr val="000000"/>
              </a:solidFill>
              <a:latin typeface="Univers" charset="0"/>
              <a:ea typeface="Times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21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07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0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0709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1667001" y="665367"/>
            <a:ext cx="2566727" cy="3142696"/>
            <a:chOff x="698669" y="887156"/>
            <a:chExt cx="3422302" cy="4190260"/>
          </a:xfrm>
        </p:grpSpPr>
        <p:sp>
          <p:nvSpPr>
            <p:cNvPr id="2" name="Textfeld 1"/>
            <p:cNvSpPr txBox="1"/>
            <p:nvPr/>
          </p:nvSpPr>
          <p:spPr>
            <a:xfrm>
              <a:off x="698669" y="887156"/>
              <a:ext cx="3422302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2400" b="1" dirty="0">
                  <a:solidFill>
                    <a:srgbClr val="7F7F7F"/>
                  </a:solidFill>
                </a:rPr>
                <a:t>Paternalisme dur</a:t>
              </a:r>
            </a:p>
          </p:txBody>
        </p:sp>
        <p:sp>
          <p:nvSpPr>
            <p:cNvPr id="3" name="Rechteck 2"/>
            <p:cNvSpPr/>
            <p:nvPr/>
          </p:nvSpPr>
          <p:spPr>
            <a:xfrm>
              <a:off x="751522" y="4677307"/>
              <a:ext cx="3118802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dirty="0"/>
                <a:t>Toujours interdit et poursuivi</a:t>
              </a:r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 rotWithShape="1">
            <a:blip r:embed="rId2"/>
            <a:srcRect t="21463"/>
            <a:stretch/>
          </p:blipFill>
          <p:spPr>
            <a:xfrm>
              <a:off x="1159980" y="1653601"/>
              <a:ext cx="2477773" cy="2918955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grpSp>
        <p:nvGrpSpPr>
          <p:cNvPr id="8" name="Gruppierung 7"/>
          <p:cNvGrpSpPr/>
          <p:nvPr/>
        </p:nvGrpSpPr>
        <p:grpSpPr>
          <a:xfrm>
            <a:off x="4251699" y="665368"/>
            <a:ext cx="3522119" cy="3350445"/>
            <a:chOff x="4144934" y="887156"/>
            <a:chExt cx="4696158" cy="4467260"/>
          </a:xfrm>
        </p:grpSpPr>
        <p:sp>
          <p:nvSpPr>
            <p:cNvPr id="21" name="Textfeld 20"/>
            <p:cNvSpPr txBox="1"/>
            <p:nvPr/>
          </p:nvSpPr>
          <p:spPr>
            <a:xfrm>
              <a:off x="4622631" y="887156"/>
              <a:ext cx="374076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2400" b="1" dirty="0">
                  <a:solidFill>
                    <a:srgbClr val="7F7F7F"/>
                  </a:solidFill>
                </a:rPr>
                <a:t>Paternalisme doux</a:t>
              </a:r>
            </a:p>
          </p:txBody>
        </p:sp>
        <p:sp>
          <p:nvSpPr>
            <p:cNvPr id="4" name="Rechteck 3"/>
            <p:cNvSpPr/>
            <p:nvPr/>
          </p:nvSpPr>
          <p:spPr>
            <a:xfrm>
              <a:off x="4144934" y="4677308"/>
              <a:ext cx="469615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350" dirty="0"/>
                <a:t>Interdit si pas de capacité de consentement</a:t>
              </a:r>
            </a:p>
            <a:p>
              <a:pPr algn="ctr"/>
              <a:r>
                <a:rPr lang="fr-FR" sz="1350" dirty="0"/>
                <a:t>(Majorité? Information sur les risques?)</a:t>
              </a: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3"/>
            <a:srcRect t="4458" b="17084"/>
            <a:stretch/>
          </p:blipFill>
          <p:spPr>
            <a:xfrm>
              <a:off x="5254127" y="1653601"/>
              <a:ext cx="2477773" cy="2918955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80163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44A5C9-78AD-EB40-8025-21D35A9A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24" y="801571"/>
            <a:ext cx="7683910" cy="329656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5ED851C-A84F-724C-870B-281A967FEB64}"/>
              </a:ext>
            </a:extLst>
          </p:cNvPr>
          <p:cNvSpPr/>
          <p:nvPr/>
        </p:nvSpPr>
        <p:spPr>
          <a:xfrm>
            <a:off x="2981300" y="297184"/>
            <a:ext cx="3223959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99" dirty="0"/>
              <a:t>https://</a:t>
            </a:r>
            <a:r>
              <a:rPr lang="de-DE" sz="1799" dirty="0" err="1"/>
              <a:t>psychoaddictologie.net</a:t>
            </a:r>
            <a:endParaRPr lang="de-DE" sz="1799" dirty="0"/>
          </a:p>
        </p:txBody>
      </p:sp>
    </p:spTree>
    <p:extLst>
      <p:ext uri="{BB962C8B-B14F-4D97-AF65-F5344CB8AC3E}">
        <p14:creationId xmlns:p14="http://schemas.microsoft.com/office/powerpoint/2010/main" val="1978647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9D0C15-C47F-554F-92DF-6F1FE9CCE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811" y="760625"/>
            <a:ext cx="6489367" cy="345175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9FC2B25-B80B-6E4B-B95B-D17A3486096C}"/>
              </a:ext>
            </a:extLst>
          </p:cNvPr>
          <p:cNvSpPr/>
          <p:nvPr/>
        </p:nvSpPr>
        <p:spPr>
          <a:xfrm>
            <a:off x="3416265" y="200186"/>
            <a:ext cx="242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err="1">
                <a:solidFill>
                  <a:srgbClr val="D81C5A"/>
                </a:solidFill>
              </a:rPr>
              <a:t>pro.addictohug.ch</a:t>
            </a:r>
            <a:endParaRPr lang="de-DE" sz="2000" b="1" dirty="0">
              <a:solidFill>
                <a:srgbClr val="D81C5A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97E238-9A00-394F-B9DF-8F4E7B8387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636" y="3328621"/>
            <a:ext cx="514350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35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382373" y="116600"/>
            <a:ext cx="4411783" cy="900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fr-FR" sz="3000" b="1" dirty="0">
                <a:solidFill>
                  <a:srgbClr val="7F7F7F"/>
                </a:solidFill>
              </a:rPr>
              <a:t>Régulation du cannabis</a:t>
            </a:r>
          </a:p>
          <a:p>
            <a:pPr algn="ctr" defTabSz="342900" rtl="0" latinLnBrk="1" hangingPunct="0"/>
            <a:r>
              <a:rPr lang="fr-FR" sz="2400" dirty="0">
                <a:solidFill>
                  <a:srgbClr val="7F7F7F"/>
                </a:solidFill>
              </a:rPr>
              <a:t>tendances actuelles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7651"/>
            <a:ext cx="1215000" cy="81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48890" y="1522774"/>
            <a:ext cx="4530500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Lois / politiques cannabis médical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2153"/>
            <a:ext cx="1230039" cy="81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48890" y="2497276"/>
            <a:ext cx="563000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Lois / politiques cannabis récréatif</a:t>
            </a:r>
          </a:p>
        </p:txBody>
      </p:sp>
      <p:pic>
        <p:nvPicPr>
          <p:cNvPr id="10" name="Bild 9" descr="C_8e94d5cc5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16655"/>
            <a:ext cx="1230039" cy="810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48889" y="3471779"/>
            <a:ext cx="693273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Marché cannabis faible teneur THC / haute teneur CBD</a:t>
            </a:r>
          </a:p>
        </p:txBody>
      </p:sp>
    </p:spTree>
    <p:extLst>
      <p:ext uri="{BB962C8B-B14F-4D97-AF65-F5344CB8AC3E}">
        <p14:creationId xmlns:p14="http://schemas.microsoft.com/office/powerpoint/2010/main" val="3402047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E64D497A-0580-3C46-B22E-E3EB56B2D484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275160" y="267891"/>
            <a:ext cx="6481763" cy="4321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en-US" sz="2700" dirty="0">
                <a:solidFill>
                  <a:schemeClr val="bg1">
                    <a:lumMod val="50000"/>
                  </a:schemeClr>
                </a:solidFill>
              </a:rPr>
              <a:t>Régulation cannabis aux EU</a:t>
            </a:r>
            <a:endParaRPr lang="en-GB" altLang="en-US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F5052512-DC6F-7F41-BF13-6535A716F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794" y="874157"/>
            <a:ext cx="6359129" cy="34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558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19AF38-910B-DE4B-9C5F-3FF4B20F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69"/>
            <a:ext cx="2592855" cy="36677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A721AD-3F1B-5D41-9B04-B7DB37B0C8A7}"/>
              </a:ext>
            </a:extLst>
          </p:cNvPr>
          <p:cNvSpPr/>
          <p:nvPr/>
        </p:nvSpPr>
        <p:spPr>
          <a:xfrm>
            <a:off x="2415740" y="1243103"/>
            <a:ext cx="4043360" cy="1987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128588" indent="-128588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350" dirty="0"/>
              <a:t>D’</a:t>
            </a:r>
            <a:r>
              <a:rPr lang="fr-CH" sz="1350" dirty="0" err="1"/>
              <a:t>après</a:t>
            </a:r>
            <a:r>
              <a:rPr lang="fr-CH" sz="1350" dirty="0"/>
              <a:t> l’ONUDC, à l’</a:t>
            </a:r>
            <a:r>
              <a:rPr lang="fr-CH" sz="1350" dirty="0" err="1"/>
              <a:t>échelle</a:t>
            </a:r>
            <a:r>
              <a:rPr lang="fr-CH" sz="1350" dirty="0"/>
              <a:t> mondiale, 10 % des utilisateurs sont </a:t>
            </a:r>
            <a:r>
              <a:rPr lang="fr-CH" sz="1350" dirty="0" err="1"/>
              <a:t>considérés</a:t>
            </a:r>
            <a:r>
              <a:rPr lang="fr-CH" sz="1350" dirty="0"/>
              <a:t> comme des </a:t>
            </a:r>
            <a:r>
              <a:rPr lang="fr-CH" sz="1350" i="1" dirty="0"/>
              <a:t>usagers </a:t>
            </a:r>
            <a:r>
              <a:rPr lang="fr-CH" sz="1350" i="1" dirty="0" err="1"/>
              <a:t>problématiques</a:t>
            </a:r>
            <a:endParaRPr lang="fr-CH" sz="1350" i="1" dirty="0"/>
          </a:p>
          <a:p>
            <a:pPr marL="128588" indent="-128588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350" dirty="0"/>
              <a:t>Pourtant, politiques mondiales traitent toujours de l’ensemble des usages des stupéfiants comme d’une grave menace pour la </a:t>
            </a:r>
            <a:r>
              <a:rPr lang="fr-CH" sz="1350" dirty="0" err="1"/>
              <a:t>sociéte</a:t>
            </a:r>
            <a:r>
              <a:rPr lang="fr-CH" sz="1350" dirty="0"/>
              <a:t>́</a:t>
            </a:r>
            <a:endParaRPr lang="fr-CH" sz="1350" i="1" dirty="0"/>
          </a:p>
        </p:txBody>
      </p:sp>
    </p:spTree>
    <p:extLst>
      <p:ext uri="{BB962C8B-B14F-4D97-AF65-F5344CB8AC3E}">
        <p14:creationId xmlns:p14="http://schemas.microsoft.com/office/powerpoint/2010/main" val="23149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5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83DEB5-C3EC-8546-8D09-10147C0F1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606"/>
            <a:ext cx="2592855" cy="3667728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CBB60389-25F8-0846-84ED-4F007FE11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9986" y="702162"/>
            <a:ext cx="5242878" cy="2949077"/>
          </a:xfr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</a:pPr>
            <a:r>
              <a:rPr lang="fr-CH" sz="1050" dirty="0"/>
              <a:t>Prohibition </a:t>
            </a:r>
          </a:p>
          <a:p>
            <a:pPr marL="257175" indent="-257175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050" dirty="0"/>
              <a:t>nuit particulièrement à des populations déjà̀ marginalisées et vulnérables</a:t>
            </a:r>
          </a:p>
          <a:p>
            <a:pPr marL="257175" indent="-257175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050" dirty="0"/>
              <a:t>encourage comportements à haut risque</a:t>
            </a:r>
          </a:p>
          <a:p>
            <a:pPr marL="257175" indent="-257175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050" dirty="0"/>
              <a:t>pousse à la consommation de drogues dans les environnements non hygiéniques et à l’écart</a:t>
            </a:r>
          </a:p>
          <a:p>
            <a:pPr marL="257175" indent="-257175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050" dirty="0"/>
              <a:t>grossit les rangs des personnes qui s’injectent des drogues en prison, environnement à haut risque</a:t>
            </a:r>
          </a:p>
          <a:p>
            <a:pPr marL="257175" indent="-257175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050" dirty="0"/>
              <a:t>introduit des obstacles politiques et pratiques à la mise en œuvre d’interventions de santé éprouvées</a:t>
            </a:r>
          </a:p>
        </p:txBody>
      </p:sp>
    </p:spTree>
    <p:extLst>
      <p:ext uri="{BB962C8B-B14F-4D97-AF65-F5344CB8AC3E}">
        <p14:creationId xmlns:p14="http://schemas.microsoft.com/office/powerpoint/2010/main" val="3173819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75093E-415A-304F-8102-A5EDC52D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8" y="323850"/>
            <a:ext cx="5114925" cy="4495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C89315-8630-6D41-A29C-A97ADF014421}"/>
              </a:ext>
            </a:extLst>
          </p:cNvPr>
          <p:cNvGrpSpPr/>
          <p:nvPr/>
        </p:nvGrpSpPr>
        <p:grpSpPr>
          <a:xfrm>
            <a:off x="3631776" y="789075"/>
            <a:ext cx="1713267" cy="205155"/>
            <a:chOff x="3318368" y="1052100"/>
            <a:chExt cx="2284356" cy="2735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BEFEF0-DCA9-D64B-B7DE-24AD7CBD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32723">
              <a:off x="3318368" y="1052100"/>
              <a:ext cx="547080" cy="2735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D45B1C-40FA-FF4D-A42E-02ECB6AC7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67277" flipH="1">
              <a:off x="5055644" y="1052100"/>
              <a:ext cx="547080" cy="27354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9C5808-7218-F94E-BF31-A08E5D15FDD7}"/>
              </a:ext>
            </a:extLst>
          </p:cNvPr>
          <p:cNvSpPr txBox="1"/>
          <p:nvPr/>
        </p:nvSpPr>
        <p:spPr>
          <a:xfrm>
            <a:off x="3591998" y="127643"/>
            <a:ext cx="1651412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1050" dirty="0">
                <a:latin typeface="AvenirLTPro"/>
              </a:rPr>
              <a:t>motivation </a:t>
            </a:r>
            <a:r>
              <a:rPr lang="en-US" sz="1050" dirty="0" err="1">
                <a:latin typeface="AvenirLTPro"/>
              </a:rPr>
              <a:t>première</a:t>
            </a:r>
            <a:r>
              <a:rPr lang="en-US" sz="1050" dirty="0">
                <a:latin typeface="AvenirLTPro"/>
              </a:rPr>
              <a:t> le profit</a:t>
            </a:r>
          </a:p>
          <a:p>
            <a:pPr algn="ctr" rtl="0" latinLnBrk="1" hangingPunct="0"/>
            <a:r>
              <a:rPr lang="en-US" sz="1050" dirty="0">
                <a:latin typeface="AvenirLTPro"/>
              </a:rPr>
              <a:t>et non </a:t>
            </a:r>
            <a:r>
              <a:rPr lang="en-US" sz="1050" dirty="0" err="1">
                <a:latin typeface="AvenirLTPro"/>
              </a:rPr>
              <a:t>sante</a:t>
            </a:r>
            <a:r>
              <a:rPr lang="en-US" sz="1050" dirty="0">
                <a:latin typeface="AvenirLTPro"/>
              </a:rPr>
              <a:t>́ et </a:t>
            </a:r>
            <a:r>
              <a:rPr lang="en-US" sz="1050" dirty="0" err="1">
                <a:latin typeface="AvenirLTPro"/>
              </a:rPr>
              <a:t>sociéte</a:t>
            </a:r>
            <a:r>
              <a:rPr lang="en-US" sz="1050" dirty="0">
                <a:latin typeface="AvenirLTPro"/>
              </a:rPr>
              <a:t>́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31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18A51-550D-F642-A828-2FE6F57D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367"/>
            <a:ext cx="2592855" cy="3667728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CBB60389-25F8-0846-84ED-4F007FE11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5743" y="929299"/>
            <a:ext cx="6121830" cy="2685863"/>
          </a:xfr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Crucial que les approches soient flexibles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Contrairement aux interdictions globales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Nécessité de s’adapter et évoluer face aux circonstances et aux preuves changeantes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Détail de chaque cadre, ainsi que son évolution, devra être décidé par autorités locales</a:t>
            </a:r>
          </a:p>
        </p:txBody>
      </p:sp>
    </p:spTree>
    <p:extLst>
      <p:ext uri="{BB962C8B-B14F-4D97-AF65-F5344CB8AC3E}">
        <p14:creationId xmlns:p14="http://schemas.microsoft.com/office/powerpoint/2010/main" val="1401689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31E2C1A-4796-DE46-8A1E-3C098C88D539}"/>
              </a:ext>
            </a:extLst>
          </p:cNvPr>
          <p:cNvSpPr/>
          <p:nvPr/>
        </p:nvSpPr>
        <p:spPr>
          <a:xfrm>
            <a:off x="398344" y="4040923"/>
            <a:ext cx="5718830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l" rtl="0" latinLnBrk="1" hangingPunct="0"/>
            <a:r>
              <a:rPr lang="fr-CH" sz="750" dirty="0" err="1">
                <a:solidFill>
                  <a:srgbClr val="000000"/>
                </a:solidFill>
              </a:rPr>
              <a:t>Rogeberg</a:t>
            </a:r>
            <a:r>
              <a:rPr lang="fr-CH" sz="750" dirty="0">
                <a:solidFill>
                  <a:srgbClr val="000000"/>
                </a:solidFill>
              </a:rPr>
              <a:t>,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AA94C-54E7-8242-8101-B16DF0BC0241}"/>
              </a:ext>
            </a:extLst>
          </p:cNvPr>
          <p:cNvSpPr txBox="1"/>
          <p:nvPr/>
        </p:nvSpPr>
        <p:spPr>
          <a:xfrm>
            <a:off x="2419963" y="999641"/>
            <a:ext cx="1040668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fr-CH" sz="1200">
                <a:solidFill>
                  <a:srgbClr val="000000"/>
                </a:solidFill>
              </a:rPr>
              <a:t>Effets négatifs</a:t>
            </a:r>
          </a:p>
          <a:p>
            <a:pPr algn="ctr" defTabSz="342900" rtl="0" latinLnBrk="1" hangingPunct="0"/>
            <a:r>
              <a:rPr lang="fr-CH" sz="120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E5407F-84B2-D749-BCA9-56011372A681}"/>
              </a:ext>
            </a:extLst>
          </p:cNvPr>
          <p:cNvSpPr txBox="1"/>
          <p:nvPr/>
        </p:nvSpPr>
        <p:spPr>
          <a:xfrm>
            <a:off x="5516345" y="999641"/>
            <a:ext cx="981357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fr-CH" sz="1200">
                <a:solidFill>
                  <a:srgbClr val="000000"/>
                </a:solidFill>
              </a:rPr>
              <a:t>Effets positifs</a:t>
            </a:r>
          </a:p>
          <a:p>
            <a:pPr algn="ctr" defTabSz="342900" rtl="0" latinLnBrk="1" hangingPunct="0"/>
            <a:r>
              <a:rPr lang="fr-CH" sz="120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12484-DCAE-9249-803B-1D6723CA8C2C}"/>
              </a:ext>
            </a:extLst>
          </p:cNvPr>
          <p:cNvSpPr txBox="1"/>
          <p:nvPr/>
        </p:nvSpPr>
        <p:spPr>
          <a:xfrm>
            <a:off x="4042502" y="3357321"/>
            <a:ext cx="1040668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fr-CH" sz="1200">
                <a:solidFill>
                  <a:srgbClr val="000000"/>
                </a:solidFill>
              </a:rPr>
              <a:t>Effets négatifs</a:t>
            </a:r>
          </a:p>
          <a:p>
            <a:pPr algn="ctr" defTabSz="342900" rtl="0" latinLnBrk="1" hangingPunct="0"/>
            <a:r>
              <a:rPr lang="fr-CH" sz="1200">
                <a:solidFill>
                  <a:srgbClr val="000000"/>
                </a:solidFill>
              </a:rPr>
              <a:t>Marché illégal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5E85E8-5BB3-5B4F-9387-1FB052325F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167" y="1309959"/>
            <a:ext cx="574977" cy="448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E5EE1E-9CED-7442-92F7-BCF1424A1B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2945">
            <a:off x="3384432" y="1476985"/>
            <a:ext cx="574977" cy="4484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A7157C-A038-C64B-BE24-9F07D4FFE7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65853">
            <a:off x="4269660" y="2771086"/>
            <a:ext cx="574977" cy="448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07657-1708-D44B-92AD-12D2153D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641" y="1463801"/>
            <a:ext cx="1209918" cy="12099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739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Planches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Planches.potx</Template>
  <TotalTime>0</TotalTime>
  <Words>925</Words>
  <Application>Microsoft Macintosh PowerPoint</Application>
  <PresentationFormat>Bildschirmpräsentation (16:9)</PresentationFormat>
  <Paragraphs>163</Paragraphs>
  <Slides>29</Slides>
  <Notes>2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44" baseType="lpstr">
      <vt:lpstr>MS PGothic</vt:lpstr>
      <vt:lpstr>AdvOT2f17b3c6</vt:lpstr>
      <vt:lpstr>AdvTT0a773c63</vt:lpstr>
      <vt:lpstr>AdvTTa1c366ca</vt:lpstr>
      <vt:lpstr>Arial</vt:lpstr>
      <vt:lpstr>AvenirLTPro</vt:lpstr>
      <vt:lpstr>Calibri</vt:lpstr>
      <vt:lpstr>Helvetica</vt:lpstr>
      <vt:lpstr>Helvetica Neue</vt:lpstr>
      <vt:lpstr>OpenSans</vt:lpstr>
      <vt:lpstr>Symbol</vt:lpstr>
      <vt:lpstr>Times</vt:lpstr>
      <vt:lpstr>Times New Roman</vt:lpstr>
      <vt:lpstr>Univers</vt:lpstr>
      <vt:lpstr>Planches</vt:lpstr>
      <vt:lpstr>PowerPoint-Präsentation</vt:lpstr>
      <vt:lpstr>PowerPoint-Präsentation</vt:lpstr>
      <vt:lpstr>PowerPoint-Präsentation</vt:lpstr>
      <vt:lpstr>Régulation cannabis aux EU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planches du Service d'Addictologie</dc:title>
  <dc:subject/>
  <dc:creator/>
  <cp:keywords/>
  <dc:description/>
  <cp:lastModifiedBy>Microsoft Office User</cp:lastModifiedBy>
  <cp:revision>862</cp:revision>
  <dcterms:modified xsi:type="dcterms:W3CDTF">2019-09-28T06:32:52Z</dcterms:modified>
  <cp:category/>
</cp:coreProperties>
</file>