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5" r:id="rId1"/>
  </p:sldMasterIdLst>
  <p:notesMasterIdLst>
    <p:notesMasterId r:id="rId38"/>
  </p:notesMasterIdLst>
  <p:handoutMasterIdLst>
    <p:handoutMasterId r:id="rId39"/>
  </p:handoutMasterIdLst>
  <p:sldIdLst>
    <p:sldId id="259" r:id="rId2"/>
    <p:sldId id="277" r:id="rId3"/>
    <p:sldId id="276" r:id="rId4"/>
    <p:sldId id="262" r:id="rId5"/>
    <p:sldId id="263" r:id="rId6"/>
    <p:sldId id="264" r:id="rId7"/>
    <p:sldId id="266" r:id="rId8"/>
    <p:sldId id="267" r:id="rId9"/>
    <p:sldId id="268" r:id="rId10"/>
    <p:sldId id="272" r:id="rId11"/>
    <p:sldId id="273" r:id="rId12"/>
    <p:sldId id="274" r:id="rId13"/>
    <p:sldId id="275" r:id="rId14"/>
    <p:sldId id="283" r:id="rId15"/>
    <p:sldId id="285" r:id="rId16"/>
    <p:sldId id="286" r:id="rId17"/>
    <p:sldId id="278" r:id="rId18"/>
    <p:sldId id="279" r:id="rId19"/>
    <p:sldId id="280" r:id="rId20"/>
    <p:sldId id="281" r:id="rId21"/>
    <p:sldId id="282" r:id="rId22"/>
    <p:sldId id="271" r:id="rId23"/>
    <p:sldId id="270" r:id="rId24"/>
    <p:sldId id="287" r:id="rId25"/>
    <p:sldId id="288" r:id="rId26"/>
    <p:sldId id="289" r:id="rId27"/>
    <p:sldId id="290" r:id="rId28"/>
    <p:sldId id="291" r:id="rId29"/>
    <p:sldId id="296" r:id="rId30"/>
    <p:sldId id="297" r:id="rId31"/>
    <p:sldId id="298" r:id="rId32"/>
    <p:sldId id="292" r:id="rId33"/>
    <p:sldId id="293" r:id="rId34"/>
    <p:sldId id="294" r:id="rId35"/>
    <p:sldId id="295" r:id="rId36"/>
    <p:sldId id="299" r:id="rId37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5488BE7-3B2B-DD4D-8951-8E9E2FF937D8}">
          <p14:sldIdLst>
            <p14:sldId id="259"/>
            <p14:sldId id="277"/>
            <p14:sldId id="276"/>
            <p14:sldId id="262"/>
            <p14:sldId id="263"/>
            <p14:sldId id="264"/>
            <p14:sldId id="266"/>
            <p14:sldId id="267"/>
            <p14:sldId id="268"/>
            <p14:sldId id="272"/>
            <p14:sldId id="273"/>
            <p14:sldId id="274"/>
            <p14:sldId id="275"/>
            <p14:sldId id="283"/>
            <p14:sldId id="285"/>
            <p14:sldId id="286"/>
            <p14:sldId id="278"/>
            <p14:sldId id="279"/>
            <p14:sldId id="280"/>
            <p14:sldId id="281"/>
            <p14:sldId id="282"/>
            <p14:sldId id="271"/>
            <p14:sldId id="270"/>
            <p14:sldId id="287"/>
            <p14:sldId id="288"/>
            <p14:sldId id="289"/>
            <p14:sldId id="290"/>
            <p14:sldId id="291"/>
            <p14:sldId id="296"/>
            <p14:sldId id="297"/>
            <p14:sldId id="298"/>
            <p14:sldId id="292"/>
            <p14:sldId id="293"/>
            <p14:sldId id="294"/>
            <p14:sldId id="295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60">
          <p15:clr>
            <a:srgbClr val="A4A3A4"/>
          </p15:clr>
        </p15:guide>
        <p15:guide id="2" orient="horz" pos="4169">
          <p15:clr>
            <a:srgbClr val="A4A3A4"/>
          </p15:clr>
        </p15:guide>
        <p15:guide id="3" orient="horz" pos="3899">
          <p15:clr>
            <a:srgbClr val="A4A3A4"/>
          </p15:clr>
        </p15:guide>
        <p15:guide id="4" pos="1016">
          <p15:clr>
            <a:srgbClr val="A4A3A4"/>
          </p15:clr>
        </p15:guide>
        <p15:guide id="5" pos="54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9C"/>
    <a:srgbClr val="D7422D"/>
    <a:srgbClr val="441A66"/>
    <a:srgbClr val="008D62"/>
    <a:srgbClr val="006D8D"/>
    <a:srgbClr val="C4EAB8"/>
    <a:srgbClr val="FFD9B7"/>
    <a:srgbClr val="FFB7EE"/>
    <a:srgbClr val="A6DFFC"/>
    <a:srgbClr val="90D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7026" autoAdjust="0"/>
  </p:normalViewPr>
  <p:slideViewPr>
    <p:cSldViewPr snapToObjects="1">
      <p:cViewPr varScale="1">
        <p:scale>
          <a:sx n="85" d="100"/>
          <a:sy n="85" d="100"/>
        </p:scale>
        <p:origin x="610" y="58"/>
      </p:cViewPr>
      <p:guideLst>
        <p:guide orient="horz" pos="1260"/>
        <p:guide orient="horz" pos="4169"/>
        <p:guide orient="horz" pos="3899"/>
        <p:guide pos="1016"/>
        <p:guide pos="5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2CC3E872-2484-714B-8BD0-274124CA0BBF}" type="datetimeFigureOut">
              <a:rPr lang="fr-FR"/>
              <a:pPr/>
              <a:t>16/05/2017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DEB40765-E007-3C48-A6BF-F7AF00900A4A}" type="slidenum">
              <a:rPr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53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7" y="4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/>
          <a:lstStyle>
            <a:lvl1pPr algn="r">
              <a:defRPr sz="1300"/>
            </a:lvl1pPr>
          </a:lstStyle>
          <a:p>
            <a:fld id="{32005B65-E8FB-6746-A433-87ABB5AD1170}" type="datetimeFigureOut">
              <a:rPr lang="fr-FR" smtClean="0"/>
              <a:pPr/>
              <a:t>16/05/2017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31" tIns="47765" rIns="95531" bIns="4776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5531" tIns="47765" rIns="95531" bIns="47765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4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7" y="9428588"/>
            <a:ext cx="2945659" cy="496332"/>
          </a:xfrm>
          <a:prstGeom prst="rect">
            <a:avLst/>
          </a:prstGeom>
        </p:spPr>
        <p:txBody>
          <a:bodyPr vert="horz" lIns="95531" tIns="47765" rIns="95531" bIns="47765" rtlCol="0" anchor="b"/>
          <a:lstStyle>
            <a:lvl1pPr algn="r">
              <a:defRPr sz="1300"/>
            </a:lvl1pPr>
          </a:lstStyle>
          <a:p>
            <a:fld id="{95E92000-65C4-C543-AD61-FAA63DF600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957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620838" y="5536087"/>
            <a:ext cx="1547244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16/05/2017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03330" y="5536087"/>
            <a:ext cx="2895600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46222" y="5536087"/>
            <a:ext cx="2133600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-3944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LOGO_HUG_H_QUAD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94000"/>
            <a:ext cx="5462016" cy="12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12899" y="1773137"/>
            <a:ext cx="7059613" cy="3960120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8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2900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7413" y="1845144"/>
            <a:ext cx="3515392" cy="4104136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5063797" y="1845144"/>
            <a:ext cx="3608716" cy="4104136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8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5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4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300" b="0" i="0" kern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534" y="1845144"/>
            <a:ext cx="3578978" cy="3960120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621423" y="1845144"/>
            <a:ext cx="3382625" cy="3960120"/>
          </a:xfrm>
          <a:prstGeom prst="rect">
            <a:avLst/>
          </a:prstGeom>
        </p:spPr>
        <p:txBody>
          <a:bodyPr vert="horz" lIns="108000" tIns="108000" rIns="9144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Tx/>
              <a:buBlip>
                <a:blip r:embed="rId2"/>
              </a:buBlip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21768" y="1844825"/>
            <a:ext cx="3382279" cy="3960440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612899" y="630136"/>
            <a:ext cx="7059613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5076055" y="1844825"/>
            <a:ext cx="3596457" cy="3960439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300" b="0" i="0">
                <a:solidFill>
                  <a:schemeClr val="tx1">
                    <a:lumMod val="65000"/>
                    <a:lumOff val="35000"/>
                  </a:schemeClr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8" y="638658"/>
            <a:ext cx="7065962" cy="1361592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  <a:prstGeom prst="rect">
            <a:avLst/>
          </a:prstGeo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620838" y="5536087"/>
            <a:ext cx="1547244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B7D5-42FC-4E9C-8E8F-5926F3E2FC6E}" type="datetimeFigureOut">
              <a:rPr lang="fr-FR"/>
              <a:pPr>
                <a:defRPr/>
              </a:pPr>
              <a:t>16/05/2017</a:t>
            </a:fld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03330" y="5536087"/>
            <a:ext cx="28956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46222" y="5536087"/>
            <a:ext cx="21336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BE470-4495-4153-84BC-842CA9288EB5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89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1"/>
          <p:cNvSpPr>
            <a:spLocks noGrp="1"/>
          </p:cNvSpPr>
          <p:nvPr>
            <p:ph type="title"/>
          </p:nvPr>
        </p:nvSpPr>
        <p:spPr>
          <a:xfrm>
            <a:off x="1621473" y="641786"/>
            <a:ext cx="705104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26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A2D0AC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8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40C1EE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84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951538"/>
          </a:xfrm>
          <a:prstGeom prst="rect">
            <a:avLst/>
          </a:prstGeom>
          <a:solidFill>
            <a:srgbClr val="75C5C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620838" y="5536087"/>
            <a:ext cx="1547244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A68F43-E9A0-A447-A3FB-CCD5CC28DA7C}" type="datetimeFigureOut">
              <a:rPr lang="fr-FR" smtClean="0"/>
              <a:pPr/>
              <a:t>16/05/2017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403330" y="5536087"/>
            <a:ext cx="2895600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46222" y="5536087"/>
            <a:ext cx="2133600" cy="31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CD53CB-777A-BD40-AC91-8813A86599EE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1620838" y="1870075"/>
            <a:ext cx="70231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4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0838" y="638164"/>
            <a:ext cx="7053262" cy="1362086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0838" y="2000250"/>
            <a:ext cx="7053262" cy="3372966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dirty="0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34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20838" y="643732"/>
            <a:ext cx="7065962" cy="1356518"/>
          </a:xfrm>
        </p:spPr>
        <p:txBody>
          <a:bodyPr/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20838" y="2000250"/>
            <a:ext cx="7065962" cy="3425792"/>
          </a:xfr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95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20838" y="633414"/>
            <a:ext cx="3235958" cy="4767478"/>
          </a:xfrm>
        </p:spPr>
        <p:txBody>
          <a:bodyPr bIns="0">
            <a:no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sz="half" idx="13"/>
          </p:nvPr>
        </p:nvSpPr>
        <p:spPr>
          <a:xfrm>
            <a:off x="5438142" y="633414"/>
            <a:ext cx="3235958" cy="4767478"/>
          </a:xfrm>
        </p:spPr>
        <p:txBody>
          <a:bodyPr bIns="0">
            <a:no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451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8" y="4065021"/>
            <a:ext cx="7053262" cy="566738"/>
          </a:xfr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620838" y="643958"/>
            <a:ext cx="7053262" cy="33480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dirty="0" smtClean="0"/>
              <a:t>Faire glisser l'image vers l'espace réservé ou cliquer sur l'icône pour l'ajouter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20838" y="4725143"/>
            <a:ext cx="7058984" cy="711477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79782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://addictologie.hug-ge.ch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620838" y="638658"/>
            <a:ext cx="7065962" cy="136159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0838" y="2000250"/>
            <a:ext cx="7065962" cy="3385033"/>
          </a:xfrm>
          <a:prstGeom prst="rect">
            <a:avLst/>
          </a:prstGeom>
        </p:spPr>
        <p:txBody>
          <a:bodyPr vert="horz" lIns="0" tIns="45720" rIns="91440" bIns="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5961944"/>
            <a:ext cx="9144000" cy="8960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19050" dir="16200000">
              <a:prstClr val="black">
                <a:alpha val="11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9" name="Image 8" descr="LOGO_HUG_H_QUADRI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6" y="6185697"/>
            <a:ext cx="1992866" cy="458182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6424642" y="6185697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l" rtl="0"/>
            <a:r>
              <a:rPr lang="fr-CH" sz="1800" u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</a:rPr>
              <a:t>http://addictohug.ch</a:t>
            </a:r>
            <a:endParaRPr lang="fr-CH" sz="1800" u="none" baseline="0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/>
              <a:hlinkClick r:id="rId1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8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66" r:id="rId2"/>
    <p:sldLayoutId id="214748376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670" r:id="rId10"/>
    <p:sldLayoutId id="2147483666" r:id="rId11"/>
    <p:sldLayoutId id="2147483662" r:id="rId12"/>
    <p:sldLayoutId id="2147483665" r:id="rId13"/>
    <p:sldLayoutId id="2147483768" r:id="rId1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 cap="all">
          <a:solidFill>
            <a:schemeClr val="tx1">
              <a:lumMod val="65000"/>
              <a:lumOff val="3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100000"/>
        <a:buFontTx/>
        <a:buBlip>
          <a:blip r:embed="rId18"/>
        </a:buBlip>
        <a:defRPr sz="1800" kern="1200" baseline="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6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5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3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gath@hcuge.ch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://www.google.ch/url?sa=i&amp;rct=j&amp;q=&amp;esrc=s&amp;source=images&amp;cd=&amp;cad=rja&amp;uact=8&amp;ved=0ahUKEwiO2paZ-PnKAhWKbxQKHVtyAfgQjRwIBw&amp;url=http://wowwiki.wikia.com/wiki/Fungal_monster&amp;bvm=bv.114195076,d.ZWU&amp;psig=AFQjCNE5Ufwgc7encb1ROQneL5LgWExG-g&amp;ust=1455631537644756" TargetMode="External"/><Relationship Id="rId7" Type="http://schemas.openxmlformats.org/officeDocument/2006/relationships/hyperlink" Target="http://www.google.ch/url?sa=i&amp;rct=j&amp;q=&amp;esrc=s&amp;source=images&amp;cd=&amp;cad=rja&amp;uact=8&amp;ved=0ahUKEwi-6q-68f7KAhVIQBQKHUZKC8IQjRwIBw&amp;url=http://freebingonodeposit.me.uk/progressive-jackpots-in-bingo/&amp;psig=AFQjCNGv2xI5a-O_DI_OLOH0aESMbXKLlg&amp;ust=1455801497232216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7053262" cy="13620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fr-CH" dirty="0"/>
              <a:t>Les addictions aux jeux vidéo en ligne (MMORPG) </a:t>
            </a:r>
            <a:br>
              <a:rPr lang="fr-CH" dirty="0"/>
            </a:b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3528" y="5387794"/>
            <a:ext cx="7053262" cy="996702"/>
          </a:xfrm>
        </p:spPr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Gabriel THORENS </a:t>
            </a:r>
            <a:r>
              <a:rPr lang="en-US" dirty="0" smtClean="0">
                <a:hlinkClick r:id="rId2"/>
              </a:rPr>
              <a:t>gath@hcuge.ch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448210"/>
            <a:ext cx="5559130" cy="37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6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Financement du jeu 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5656" y="1412776"/>
            <a:ext cx="7065962" cy="1313800"/>
          </a:xfrm>
        </p:spPr>
        <p:txBody>
          <a:bodyPr/>
          <a:lstStyle/>
          <a:p>
            <a:r>
              <a:rPr lang="fr-CH" dirty="0" smtClean="0"/>
              <a:t>De l’abonnement mensuel </a:t>
            </a:r>
            <a:r>
              <a:rPr lang="fr-CH" dirty="0" smtClean="0"/>
              <a:t>vers </a:t>
            </a:r>
            <a:r>
              <a:rPr lang="fr-CH" dirty="0" smtClean="0"/>
              <a:t>le modèle -&gt; Free to </a:t>
            </a:r>
            <a:r>
              <a:rPr lang="fr-CH" dirty="0" err="1" smtClean="0"/>
              <a:t>play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94606"/>
            <a:ext cx="59245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lockboxes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75" y="2035946"/>
            <a:ext cx="4530908" cy="314828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940152" y="1323279"/>
            <a:ext cx="2183135" cy="2363403"/>
            <a:chOff x="5940152" y="1323279"/>
            <a:chExt cx="2183135" cy="236340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0152" y="1323279"/>
              <a:ext cx="2183135" cy="1717072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079058" y="3040351"/>
              <a:ext cx="1971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dirty="0" smtClean="0"/>
                <a:t>Cadeau gratuit</a:t>
              </a:r>
            </a:p>
            <a:p>
              <a:pPr algn="ctr"/>
              <a:r>
                <a:rPr lang="fr-CH" dirty="0" smtClean="0"/>
                <a:t> contenu surprise…</a:t>
              </a:r>
              <a:endParaRPr lang="fr-CH" dirty="0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5926865" y="4149080"/>
            <a:ext cx="22097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59674</a:t>
            </a:r>
          </a:p>
          <a:p>
            <a:pPr algn="ctr"/>
            <a:r>
              <a:rPr lang="fr-CH" dirty="0" smtClean="0"/>
              <a:t>Combinaison payante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581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2988" t="10801" r="14563" b="22700"/>
          <a:stretch/>
        </p:blipFill>
        <p:spPr>
          <a:xfrm>
            <a:off x="179512" y="116632"/>
            <a:ext cx="8228620" cy="42484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92" y="3093516"/>
            <a:ext cx="5086350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1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643732"/>
            <a:ext cx="7065962" cy="1356518"/>
          </a:xfrm>
        </p:spPr>
        <p:txBody>
          <a:bodyPr/>
          <a:lstStyle/>
          <a:p>
            <a:r>
              <a:rPr lang="fr-CH" dirty="0" smtClean="0"/>
              <a:t>Casino </a:t>
            </a:r>
            <a:r>
              <a:rPr lang="fr-CH" dirty="0" err="1" smtClean="0"/>
              <a:t>role</a:t>
            </a:r>
            <a:r>
              <a:rPr lang="fr-CH" dirty="0" smtClean="0"/>
              <a:t> </a:t>
            </a:r>
            <a:r>
              <a:rPr lang="fr-CH" dirty="0" err="1" smtClean="0"/>
              <a:t>playing</a:t>
            </a:r>
            <a:r>
              <a:rPr lang="fr-CH" dirty="0" smtClean="0"/>
              <a:t> </a:t>
            </a:r>
            <a:r>
              <a:rPr lang="fr-CH" dirty="0" err="1" smtClean="0"/>
              <a:t>game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117376"/>
            <a:ext cx="6867128" cy="360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Les motivations a jouer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478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8662" y="195200"/>
            <a:ext cx="7758138" cy="1361592"/>
          </a:xfrm>
        </p:spPr>
        <p:txBody>
          <a:bodyPr>
            <a:normAutofit/>
          </a:bodyPr>
          <a:lstStyle/>
          <a:p>
            <a:pPr algn="ctr"/>
            <a:r>
              <a:rPr lang="fr-CH" sz="3200" dirty="0" smtClean="0"/>
              <a:t>Variables – Analyses en Clusters</a:t>
            </a:r>
            <a:br>
              <a:rPr lang="fr-CH" sz="3200" dirty="0" smtClean="0"/>
            </a:br>
            <a:r>
              <a:rPr lang="fr-CH" sz="3200" dirty="0" smtClean="0"/>
              <a:t>(types de joueurs)</a:t>
            </a:r>
            <a:endParaRPr lang="fr-BE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976" y="1556792"/>
            <a:ext cx="4248472" cy="421699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19062" indent="0">
              <a:buNone/>
            </a:pPr>
            <a:r>
              <a:rPr lang="fr-CH" sz="2400" dirty="0" smtClean="0"/>
              <a:t>Création des clusters</a:t>
            </a:r>
          </a:p>
          <a:p>
            <a:pPr marL="119062" indent="0">
              <a:buNone/>
            </a:pPr>
            <a:endParaRPr lang="fr-CH" sz="900" dirty="0" smtClean="0"/>
          </a:p>
          <a:p>
            <a:pPr lvl="1"/>
            <a:r>
              <a:rPr lang="fr-CH" sz="2000" dirty="0" smtClean="0">
                <a:solidFill>
                  <a:srgbClr val="FF0000"/>
                </a:solidFill>
              </a:rPr>
              <a:t>Motivations à jouer en ligne </a:t>
            </a:r>
            <a:r>
              <a:rPr lang="fr-CH" sz="2000" dirty="0" smtClean="0"/>
              <a:t>(4 variables)</a:t>
            </a:r>
          </a:p>
          <a:p>
            <a:pPr lvl="2"/>
            <a:r>
              <a:rPr lang="fr-CH" sz="1800" dirty="0" smtClean="0"/>
              <a:t>MPOGQ (Yee et al., 2007)</a:t>
            </a:r>
          </a:p>
          <a:p>
            <a:pPr lvl="1"/>
            <a:r>
              <a:rPr lang="fr-CH" sz="2000" dirty="0" smtClean="0">
                <a:solidFill>
                  <a:srgbClr val="FF0000"/>
                </a:solidFill>
              </a:rPr>
              <a:t>Impulsivité</a:t>
            </a:r>
            <a:r>
              <a:rPr lang="fr-CH" sz="2000" dirty="0" smtClean="0"/>
              <a:t> (4 variables)</a:t>
            </a:r>
          </a:p>
          <a:p>
            <a:pPr lvl="2"/>
            <a:r>
              <a:rPr lang="fr-CH" sz="1800" dirty="0" smtClean="0"/>
              <a:t>UPPS-P (</a:t>
            </a:r>
            <a:r>
              <a:rPr lang="fr-CH" sz="1800" dirty="0" err="1" smtClean="0"/>
              <a:t>Billieux</a:t>
            </a:r>
            <a:r>
              <a:rPr lang="fr-CH" sz="1800" dirty="0" smtClean="0"/>
              <a:t> et al., 2012)</a:t>
            </a:r>
          </a:p>
          <a:p>
            <a:pPr lvl="1"/>
            <a:r>
              <a:rPr lang="fr-CH" sz="2000" dirty="0" smtClean="0">
                <a:solidFill>
                  <a:srgbClr val="FF0000"/>
                </a:solidFill>
              </a:rPr>
              <a:t>Estime de soi </a:t>
            </a:r>
            <a:r>
              <a:rPr lang="fr-CH" sz="2000" dirty="0" smtClean="0"/>
              <a:t>(1 variable)</a:t>
            </a:r>
          </a:p>
          <a:p>
            <a:pPr lvl="2"/>
            <a:r>
              <a:rPr lang="fr-CH" sz="1800" dirty="0" smtClean="0"/>
              <a:t>Size (Robins et al., 2001)</a:t>
            </a:r>
            <a:endParaRPr lang="fr-CH" sz="18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27984" y="1556792"/>
            <a:ext cx="4604320" cy="421699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19062" indent="0">
              <a:buNone/>
            </a:pPr>
            <a:r>
              <a:rPr lang="fr-CH" sz="2400" dirty="0" smtClean="0"/>
              <a:t>Corrélats externes</a:t>
            </a:r>
          </a:p>
          <a:p>
            <a:pPr lvl="1"/>
            <a:r>
              <a:rPr lang="fr-CH" sz="2000" dirty="0" smtClean="0"/>
              <a:t>Données sociodémographiques</a:t>
            </a:r>
            <a:endParaRPr lang="fr-CH" sz="2000" dirty="0"/>
          </a:p>
          <a:p>
            <a:pPr lvl="1"/>
            <a:r>
              <a:rPr lang="fr-CH" sz="2000" dirty="0" smtClean="0">
                <a:solidFill>
                  <a:srgbClr val="FF0000"/>
                </a:solidFill>
              </a:rPr>
              <a:t>Symptômes d’addiction</a:t>
            </a:r>
          </a:p>
          <a:p>
            <a:pPr lvl="2"/>
            <a:r>
              <a:rPr lang="fr-CH" sz="1800" dirty="0" smtClean="0"/>
              <a:t>IAT (</a:t>
            </a:r>
            <a:r>
              <a:rPr lang="fr-CH" sz="1800" dirty="0" err="1" smtClean="0"/>
              <a:t>Khazaal</a:t>
            </a:r>
            <a:r>
              <a:rPr lang="fr-CH" sz="1800" dirty="0" smtClean="0"/>
              <a:t> et al., 2008)</a:t>
            </a:r>
          </a:p>
          <a:p>
            <a:pPr lvl="2"/>
            <a:endParaRPr lang="fr-CH" sz="1800" dirty="0"/>
          </a:p>
          <a:p>
            <a:pPr lvl="1"/>
            <a:r>
              <a:rPr lang="fr-CH" sz="2000" dirty="0" smtClean="0"/>
              <a:t>Affect</a:t>
            </a:r>
            <a:endParaRPr lang="fr-CH" sz="2000" dirty="0"/>
          </a:p>
          <a:p>
            <a:pPr lvl="2"/>
            <a:r>
              <a:rPr lang="fr-CH" sz="1800" dirty="0" smtClean="0"/>
              <a:t>PANAS (Gaudreau et al., 2006)</a:t>
            </a:r>
          </a:p>
          <a:p>
            <a:pPr marL="766763" lvl="2" indent="0">
              <a:buNone/>
            </a:pPr>
            <a:endParaRPr lang="fr-BE" sz="1800" dirty="0"/>
          </a:p>
          <a:p>
            <a:pPr lvl="1"/>
            <a:r>
              <a:rPr lang="fr-CH" sz="2000" dirty="0" smtClean="0">
                <a:solidFill>
                  <a:srgbClr val="FF0000"/>
                </a:solidFill>
              </a:rPr>
              <a:t>Données de l’avatar </a:t>
            </a:r>
            <a:r>
              <a:rPr lang="fr-CH" sz="2000" dirty="0" smtClean="0"/>
              <a:t>(</a:t>
            </a:r>
            <a:r>
              <a:rPr lang="fr-CH" sz="2000" dirty="0" err="1" smtClean="0"/>
              <a:t>Armory</a:t>
            </a:r>
            <a:r>
              <a:rPr lang="fr-CH" sz="2000" dirty="0" smtClean="0"/>
              <a:t>)</a:t>
            </a:r>
          </a:p>
          <a:p>
            <a:pPr lvl="2"/>
            <a:endParaRPr lang="fr-BE" sz="1800" dirty="0"/>
          </a:p>
          <a:p>
            <a:pPr lvl="2"/>
            <a:endParaRPr lang="fr-BE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2552113" y="5953472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Bilieux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Thorens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et al. </a:t>
            </a:r>
          </a:p>
          <a:p>
            <a:pPr algn="ctr"/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Computers in Human Behavior 43 (2015) 242–250</a:t>
            </a:r>
            <a:endParaRPr lang="fr-CH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16" y="13667"/>
            <a:ext cx="8807703" cy="602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9300" y="2609534"/>
            <a:ext cx="2664296" cy="36004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6281423" y="2626786"/>
            <a:ext cx="2664296" cy="36004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/>
          <p:cNvSpPr/>
          <p:nvPr/>
        </p:nvSpPr>
        <p:spPr>
          <a:xfrm>
            <a:off x="1979712" y="5678500"/>
            <a:ext cx="2520850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/>
          <p:cNvSpPr/>
          <p:nvPr/>
        </p:nvSpPr>
        <p:spPr>
          <a:xfrm>
            <a:off x="3183596" y="2609534"/>
            <a:ext cx="2843942" cy="36004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/>
          <p:cNvSpPr/>
          <p:nvPr/>
        </p:nvSpPr>
        <p:spPr>
          <a:xfrm>
            <a:off x="4500562" y="5678500"/>
            <a:ext cx="3077647" cy="360040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/>
          <p:cNvSpPr txBox="1"/>
          <p:nvPr/>
        </p:nvSpPr>
        <p:spPr>
          <a:xfrm>
            <a:off x="34504" y="3185510"/>
            <a:ext cx="194520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 = Self-</a:t>
            </a:r>
            <a:r>
              <a:rPr lang="fr-B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Esteem</a:t>
            </a:r>
            <a:endParaRPr lang="fr-BE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CH" sz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Motives:</a:t>
            </a:r>
            <a:endParaRPr lang="fr-BE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ADV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Advancement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SOC = Social</a:t>
            </a: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RP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Role</a:t>
            </a:r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-Play</a:t>
            </a: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ESC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Escapism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fr-CH" sz="12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Impulsivity</a:t>
            </a:r>
            <a:r>
              <a:rPr lang="fr-CH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fr-CH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URG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Urgency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LPR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Premeditation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LPE =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Perseverance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H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SS = Sensation </a:t>
            </a:r>
            <a:r>
              <a:rPr lang="fr-CH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Seeking</a:t>
            </a:r>
            <a:endParaRPr lang="fr-CH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Facteurs </a:t>
            </a:r>
            <a:r>
              <a:rPr lang="fr-CH" dirty="0" err="1" smtClean="0"/>
              <a:t>addictogenes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95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Text Box 2"/>
          <p:cNvSpPr txBox="1">
            <a:spLocks noChangeArrowheads="1"/>
          </p:cNvSpPr>
          <p:nvPr/>
        </p:nvSpPr>
        <p:spPr bwMode="auto">
          <a:xfrm>
            <a:off x="539750" y="308917"/>
            <a:ext cx="49712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PRODUIT ET SES VECTEURS</a:t>
            </a:r>
            <a:endParaRPr lang="fr-CH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64000" y="1341438"/>
            <a:ext cx="1158875" cy="1092200"/>
            <a:chOff x="2560" y="845"/>
            <a:chExt cx="730" cy="688"/>
          </a:xfrm>
        </p:grpSpPr>
        <p:pic>
          <p:nvPicPr>
            <p:cNvPr id="153498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07" y="845"/>
              <a:ext cx="636" cy="5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1" name="Rectangle 5"/>
            <p:cNvSpPr>
              <a:spLocks noChangeArrowheads="1"/>
            </p:cNvSpPr>
            <p:nvPr/>
          </p:nvSpPr>
          <p:spPr bwMode="auto">
            <a:xfrm>
              <a:off x="2560" y="1389"/>
              <a:ext cx="730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Chicot du Canada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295775" y="2924175"/>
            <a:ext cx="695325" cy="949325"/>
            <a:chOff x="2706" y="1842"/>
            <a:chExt cx="438" cy="598"/>
          </a:xfrm>
        </p:grpSpPr>
        <p:pic>
          <p:nvPicPr>
            <p:cNvPr id="153498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6" y="1842"/>
              <a:ext cx="438" cy="4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4" name="Rectangle 8"/>
            <p:cNvSpPr>
              <a:spLocks noChangeArrowheads="1"/>
            </p:cNvSpPr>
            <p:nvPr/>
          </p:nvSpPr>
          <p:spPr bwMode="auto">
            <a:xfrm>
              <a:off x="2767" y="2296"/>
              <a:ext cx="316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Tabac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193800" y="2924175"/>
            <a:ext cx="995363" cy="1387475"/>
            <a:chOff x="752" y="1842"/>
            <a:chExt cx="627" cy="874"/>
          </a:xfrm>
        </p:grpSpPr>
        <p:pic>
          <p:nvPicPr>
            <p:cNvPr id="153498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2" y="1842"/>
              <a:ext cx="627" cy="7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87" name="Rectangle 11"/>
            <p:cNvSpPr>
              <a:spLocks noChangeArrowheads="1"/>
            </p:cNvSpPr>
            <p:nvPr/>
          </p:nvSpPr>
          <p:spPr bwMode="auto">
            <a:xfrm>
              <a:off x="872" y="2572"/>
              <a:ext cx="38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Nicotine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186238" y="4495800"/>
            <a:ext cx="912812" cy="877888"/>
            <a:chOff x="2637" y="2832"/>
            <a:chExt cx="575" cy="553"/>
          </a:xfrm>
        </p:grpSpPr>
        <p:pic>
          <p:nvPicPr>
            <p:cNvPr id="153498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8" y="2832"/>
              <a:ext cx="453" cy="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4990" name="Rectangle 14"/>
            <p:cNvSpPr>
              <a:spLocks noChangeArrowheads="1"/>
            </p:cNvSpPr>
            <p:nvPr/>
          </p:nvSpPr>
          <p:spPr bwMode="auto">
            <a:xfrm>
              <a:off x="2637" y="3241"/>
              <a:ext cx="575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Grande ciguë 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66725" y="1125538"/>
            <a:ext cx="2449513" cy="5157787"/>
            <a:chOff x="294" y="709"/>
            <a:chExt cx="1543" cy="3249"/>
          </a:xfrm>
        </p:grpSpPr>
        <p:sp>
          <p:nvSpPr>
            <p:cNvPr id="1534992" name="Text Box 16"/>
            <p:cNvSpPr txBox="1">
              <a:spLocks noChangeArrowheads="1"/>
            </p:cNvSpPr>
            <p:nvPr/>
          </p:nvSpPr>
          <p:spPr bwMode="auto">
            <a:xfrm>
              <a:off x="447" y="3706"/>
              <a:ext cx="1185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Produit </a:t>
              </a:r>
              <a:r>
                <a:rPr lang="fr-CH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addictif</a:t>
              </a:r>
              <a:endPara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34993" name="Rectangle 17"/>
            <p:cNvSpPr>
              <a:spLocks noChangeArrowheads="1"/>
            </p:cNvSpPr>
            <p:nvPr/>
          </p:nvSpPr>
          <p:spPr bwMode="auto">
            <a:xfrm>
              <a:off x="294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916238" y="1125538"/>
            <a:ext cx="2951162" cy="5465762"/>
            <a:chOff x="1837" y="709"/>
            <a:chExt cx="1859" cy="3443"/>
          </a:xfrm>
        </p:grpSpPr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153" y="709"/>
              <a:ext cx="1543" cy="3443"/>
              <a:chOff x="2153" y="709"/>
              <a:chExt cx="1543" cy="3443"/>
            </a:xfrm>
          </p:grpSpPr>
          <p:sp>
            <p:nvSpPr>
              <p:cNvPr id="1534996" name="Text Box 20"/>
              <p:cNvSpPr txBox="1">
                <a:spLocks noChangeArrowheads="1"/>
              </p:cNvSpPr>
              <p:nvPr/>
            </p:nvSpPr>
            <p:spPr bwMode="auto">
              <a:xfrm>
                <a:off x="2539" y="3706"/>
                <a:ext cx="760" cy="4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/>
                <a:r>
                  <a:rPr lang="fr-CH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Vecteur</a:t>
                </a:r>
              </a:p>
              <a:p>
                <a:pPr marL="342900" indent="-342900"/>
                <a:r>
                  <a:rPr lang="fr-CH" sz="20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</a:t>
                </a:r>
                <a:r>
                  <a:rPr lang="fr-CH" sz="2000" i="1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er</a:t>
                </a:r>
                <a:r>
                  <a:rPr lang="fr-CH" sz="20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degré</a:t>
                </a:r>
                <a:endParaRPr lang="fr-FR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34997" name="Rectangle 21"/>
              <p:cNvSpPr>
                <a:spLocks noChangeArrowheads="1"/>
              </p:cNvSpPr>
              <p:nvPr/>
            </p:nvSpPr>
            <p:spPr bwMode="auto">
              <a:xfrm>
                <a:off x="2153" y="709"/>
                <a:ext cx="1543" cy="2903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cxnSp>
          <p:nvCxnSpPr>
            <p:cNvPr id="1534998" name="AutoShape 22"/>
            <p:cNvCxnSpPr>
              <a:cxnSpLocks noChangeShapeType="1"/>
              <a:stCxn id="1534993" idx="3"/>
              <a:endCxn id="1534997" idx="1"/>
            </p:cNvCxnSpPr>
            <p:nvPr/>
          </p:nvCxnSpPr>
          <p:spPr bwMode="auto">
            <a:xfrm>
              <a:off x="1837" y="2161"/>
              <a:ext cx="31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5867400" y="1125538"/>
            <a:ext cx="2952750" cy="5465762"/>
            <a:chOff x="3696" y="709"/>
            <a:chExt cx="1860" cy="3443"/>
          </a:xfrm>
        </p:grpSpPr>
        <p:sp>
          <p:nvSpPr>
            <p:cNvPr id="1535000" name="Text Box 24"/>
            <p:cNvSpPr txBox="1">
              <a:spLocks noChangeArrowheads="1"/>
            </p:cNvSpPr>
            <p:nvPr/>
          </p:nvSpPr>
          <p:spPr bwMode="auto">
            <a:xfrm>
              <a:off x="4344" y="3706"/>
              <a:ext cx="873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Vecteur</a:t>
              </a:r>
            </a:p>
            <a:p>
              <a:pPr marL="342900" indent="-342900"/>
              <a:r>
                <a:rPr lang="fr-CH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r>
                <a:rPr lang="fr-CH" sz="2000" i="1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ème</a:t>
              </a:r>
              <a:r>
                <a:rPr lang="fr-CH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degré</a:t>
              </a:r>
              <a:endPara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35001" name="Rectangle 25"/>
            <p:cNvSpPr>
              <a:spLocks noChangeArrowheads="1"/>
            </p:cNvSpPr>
            <p:nvPr/>
          </p:nvSpPr>
          <p:spPr bwMode="auto">
            <a:xfrm>
              <a:off x="4013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cxnSp>
          <p:nvCxnSpPr>
            <p:cNvPr id="1535002" name="AutoShape 26"/>
            <p:cNvCxnSpPr>
              <a:cxnSpLocks noChangeShapeType="1"/>
              <a:stCxn id="1534997" idx="3"/>
              <a:endCxn id="1535001" idx="1"/>
            </p:cNvCxnSpPr>
            <p:nvPr/>
          </p:nvCxnSpPr>
          <p:spPr bwMode="auto">
            <a:xfrm>
              <a:off x="3696" y="2161"/>
              <a:ext cx="31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235825" y="3011488"/>
            <a:ext cx="677863" cy="777875"/>
            <a:chOff x="4368" y="1026"/>
            <a:chExt cx="427" cy="490"/>
          </a:xfrm>
        </p:grpSpPr>
        <p:pic>
          <p:nvPicPr>
            <p:cNvPr id="1535004" name="Picture 2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32" y="1026"/>
              <a:ext cx="363" cy="3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05" name="Text Box 29"/>
            <p:cNvSpPr txBox="1">
              <a:spLocks noChangeArrowheads="1"/>
            </p:cNvSpPr>
            <p:nvPr/>
          </p:nvSpPr>
          <p:spPr bwMode="auto">
            <a:xfrm>
              <a:off x="4368" y="1389"/>
              <a:ext cx="417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/>
                <a:t>Cigarette</a:t>
              </a:r>
              <a:endParaRPr lang="fr-FR" sz="900" i="1"/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7812088" y="1412875"/>
            <a:ext cx="611187" cy="993775"/>
            <a:chOff x="5239" y="1253"/>
            <a:chExt cx="385" cy="626"/>
          </a:xfrm>
        </p:grpSpPr>
        <p:pic>
          <p:nvPicPr>
            <p:cNvPr id="1535007" name="Picture 3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79" y="1253"/>
              <a:ext cx="306" cy="4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08" name="Text Box 32"/>
            <p:cNvSpPr txBox="1">
              <a:spLocks noChangeArrowheads="1"/>
            </p:cNvSpPr>
            <p:nvPr/>
          </p:nvSpPr>
          <p:spPr bwMode="auto">
            <a:xfrm>
              <a:off x="5239" y="1752"/>
              <a:ext cx="385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/>
                <a:t>Narguilé</a:t>
              </a:r>
              <a:endParaRPr lang="fr-FR" sz="900" i="1"/>
            </a:p>
          </p:txBody>
        </p:sp>
      </p:grpSp>
      <p:grpSp>
        <p:nvGrpSpPr>
          <p:cNvPr id="12" name="Group 33"/>
          <p:cNvGrpSpPr>
            <a:grpSpLocks/>
          </p:cNvGrpSpPr>
          <p:nvPr/>
        </p:nvGrpSpPr>
        <p:grpSpPr bwMode="auto">
          <a:xfrm>
            <a:off x="6588125" y="1803400"/>
            <a:ext cx="927100" cy="603250"/>
            <a:chOff x="4110" y="1689"/>
            <a:chExt cx="584" cy="380"/>
          </a:xfrm>
        </p:grpSpPr>
        <p:pic>
          <p:nvPicPr>
            <p:cNvPr id="1535010" name="Picture 3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50" y="1689"/>
              <a:ext cx="454" cy="3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1" name="Text Box 35"/>
            <p:cNvSpPr txBox="1">
              <a:spLocks noChangeArrowheads="1"/>
            </p:cNvSpPr>
            <p:nvPr/>
          </p:nvSpPr>
          <p:spPr bwMode="auto">
            <a:xfrm>
              <a:off x="4110" y="1942"/>
              <a:ext cx="584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/>
                <a:t>Tabac à priser</a:t>
              </a:r>
              <a:endParaRPr lang="fr-FR" sz="900" i="1"/>
            </a:p>
          </p:txBody>
        </p:sp>
      </p:grp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6588125" y="4538663"/>
            <a:ext cx="1020763" cy="438150"/>
            <a:chOff x="4649" y="2329"/>
            <a:chExt cx="643" cy="276"/>
          </a:xfrm>
        </p:grpSpPr>
        <p:pic>
          <p:nvPicPr>
            <p:cNvPr id="1535013" name="Picture 3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85" y="2329"/>
              <a:ext cx="363" cy="1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4" name="Rectangle 38"/>
            <p:cNvSpPr>
              <a:spLocks noChangeArrowheads="1"/>
            </p:cNvSpPr>
            <p:nvPr/>
          </p:nvSpPr>
          <p:spPr bwMode="auto">
            <a:xfrm>
              <a:off x="4649" y="2478"/>
              <a:ext cx="643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900" i="1"/>
                <a:t>Tabac à chiquer</a:t>
              </a:r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812088" y="4437063"/>
            <a:ext cx="930275" cy="539750"/>
            <a:chOff x="4422" y="3036"/>
            <a:chExt cx="586" cy="340"/>
          </a:xfrm>
        </p:grpSpPr>
        <p:pic>
          <p:nvPicPr>
            <p:cNvPr id="1535016" name="Picture 4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56" y="3036"/>
              <a:ext cx="318" cy="2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5017" name="Rectangle 41"/>
            <p:cNvSpPr>
              <a:spLocks noChangeArrowheads="1"/>
            </p:cNvSpPr>
            <p:nvPr/>
          </p:nvSpPr>
          <p:spPr bwMode="auto">
            <a:xfrm>
              <a:off x="4422" y="3249"/>
              <a:ext cx="586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FR" sz="900" i="1"/>
                <a:t>Patch nicotine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2868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49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Text Box 2"/>
          <p:cNvSpPr txBox="1">
            <a:spLocks noChangeArrowheads="1"/>
          </p:cNvSpPr>
          <p:nvPr/>
        </p:nvSpPr>
        <p:spPr bwMode="auto">
          <a:xfrm>
            <a:off x="539750" y="308917"/>
            <a:ext cx="49712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PRODUIT ET SES VECTEURS</a:t>
            </a:r>
            <a:endParaRPr lang="fr-CH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6725" y="1125538"/>
            <a:ext cx="2449513" cy="5157787"/>
            <a:chOff x="294" y="709"/>
            <a:chExt cx="1543" cy="3249"/>
          </a:xfrm>
        </p:grpSpPr>
        <p:sp>
          <p:nvSpPr>
            <p:cNvPr id="1536004" name="Text Box 4"/>
            <p:cNvSpPr txBox="1">
              <a:spLocks noChangeArrowheads="1"/>
            </p:cNvSpPr>
            <p:nvPr/>
          </p:nvSpPr>
          <p:spPr bwMode="auto">
            <a:xfrm>
              <a:off x="447" y="3706"/>
              <a:ext cx="1185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Produit </a:t>
              </a:r>
              <a:r>
                <a:rPr lang="fr-CH" sz="2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addictif</a:t>
              </a:r>
              <a:endPara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36005" name="Rectangle 5"/>
            <p:cNvSpPr>
              <a:spLocks noChangeArrowheads="1"/>
            </p:cNvSpPr>
            <p:nvPr/>
          </p:nvSpPr>
          <p:spPr bwMode="auto">
            <a:xfrm>
              <a:off x="294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417888" y="1125538"/>
            <a:ext cx="2449512" cy="5465762"/>
            <a:chOff x="2153" y="709"/>
            <a:chExt cx="1543" cy="3443"/>
          </a:xfrm>
        </p:grpSpPr>
        <p:sp>
          <p:nvSpPr>
            <p:cNvPr id="1536007" name="Text Box 7"/>
            <p:cNvSpPr txBox="1">
              <a:spLocks noChangeArrowheads="1"/>
            </p:cNvSpPr>
            <p:nvPr/>
          </p:nvSpPr>
          <p:spPr bwMode="auto">
            <a:xfrm>
              <a:off x="2539" y="3706"/>
              <a:ext cx="760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Vecteur</a:t>
              </a:r>
            </a:p>
            <a:p>
              <a:pPr marL="342900" indent="-342900"/>
              <a:r>
                <a:rPr lang="fr-CH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r>
                <a:rPr lang="fr-CH" sz="2000" i="1" baseline="30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er</a:t>
              </a:r>
              <a:r>
                <a:rPr lang="fr-CH" sz="20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degré</a:t>
              </a:r>
              <a:endPara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36008" name="Rectangle 8"/>
            <p:cNvSpPr>
              <a:spLocks noChangeArrowheads="1"/>
            </p:cNvSpPr>
            <p:nvPr/>
          </p:nvSpPr>
          <p:spPr bwMode="auto">
            <a:xfrm>
              <a:off x="2153" y="709"/>
              <a:ext cx="1543" cy="290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cxnSp>
        <p:nvCxnSpPr>
          <p:cNvPr id="1536009" name="AutoShape 9"/>
          <p:cNvCxnSpPr>
            <a:cxnSpLocks noChangeShapeType="1"/>
            <a:stCxn id="1536005" idx="3"/>
            <a:endCxn id="1536008" idx="1"/>
          </p:cNvCxnSpPr>
          <p:nvPr/>
        </p:nvCxnSpPr>
        <p:spPr bwMode="auto">
          <a:xfrm>
            <a:off x="2916238" y="3430588"/>
            <a:ext cx="5016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1536010" name="Text Box 10"/>
          <p:cNvSpPr txBox="1">
            <a:spLocks noChangeArrowheads="1"/>
          </p:cNvSpPr>
          <p:nvPr/>
        </p:nvSpPr>
        <p:spPr bwMode="auto">
          <a:xfrm>
            <a:off x="6896100" y="5883275"/>
            <a:ext cx="138531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Vecteur</a:t>
            </a:r>
          </a:p>
          <a:p>
            <a:pPr marL="342900" indent="-342900"/>
            <a:r>
              <a:rPr lang="fr-CH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fr-CH" sz="2000" i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ème</a:t>
            </a:r>
            <a:r>
              <a:rPr lang="fr-CH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degré</a:t>
            </a:r>
            <a:endParaRPr lang="fr-FR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6011" name="Rectangle 11"/>
          <p:cNvSpPr>
            <a:spLocks noChangeArrowheads="1"/>
          </p:cNvSpPr>
          <p:nvPr/>
        </p:nvSpPr>
        <p:spPr bwMode="auto">
          <a:xfrm>
            <a:off x="6370638" y="1125538"/>
            <a:ext cx="2449512" cy="46085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FR"/>
          </a:p>
        </p:txBody>
      </p:sp>
      <p:cxnSp>
        <p:nvCxnSpPr>
          <p:cNvPr id="1536012" name="AutoShape 12"/>
          <p:cNvCxnSpPr>
            <a:cxnSpLocks noChangeShapeType="1"/>
            <a:stCxn id="1536008" idx="3"/>
            <a:endCxn id="1536011" idx="1"/>
          </p:cNvCxnSpPr>
          <p:nvPr/>
        </p:nvCxnSpPr>
        <p:spPr bwMode="auto">
          <a:xfrm>
            <a:off x="5867400" y="3430588"/>
            <a:ext cx="50323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116013" y="2924175"/>
            <a:ext cx="1152525" cy="1020763"/>
            <a:chOff x="793" y="1842"/>
            <a:chExt cx="726" cy="643"/>
          </a:xfrm>
        </p:grpSpPr>
        <p:sp>
          <p:nvSpPr>
            <p:cNvPr id="1536014" name="Rectangle 14"/>
            <p:cNvSpPr>
              <a:spLocks noChangeArrowheads="1"/>
            </p:cNvSpPr>
            <p:nvPr/>
          </p:nvSpPr>
          <p:spPr bwMode="auto">
            <a:xfrm>
              <a:off x="847" y="2341"/>
              <a:ext cx="617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900" i="1"/>
                <a:t>Stimuli salients</a:t>
              </a:r>
            </a:p>
          </p:txBody>
        </p:sp>
        <p:pic>
          <p:nvPicPr>
            <p:cNvPr id="1536015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3" y="1842"/>
              <a:ext cx="726" cy="4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140200" y="2782888"/>
            <a:ext cx="1003300" cy="1279525"/>
            <a:chOff x="2608" y="1753"/>
            <a:chExt cx="632" cy="806"/>
          </a:xfrm>
        </p:grpSpPr>
        <p:pic>
          <p:nvPicPr>
            <p:cNvPr id="1536017" name="Picture 17" descr="wow-burning-crusad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8" y="1753"/>
              <a:ext cx="632" cy="632"/>
            </a:xfrm>
            <a:prstGeom prst="rect">
              <a:avLst/>
            </a:prstGeom>
            <a:noFill/>
          </p:spPr>
        </p:pic>
        <p:sp>
          <p:nvSpPr>
            <p:cNvPr id="1536018" name="Text Box 18"/>
            <p:cNvSpPr txBox="1">
              <a:spLocks noChangeArrowheads="1"/>
            </p:cNvSpPr>
            <p:nvPr/>
          </p:nvSpPr>
          <p:spPr bwMode="auto">
            <a:xfrm>
              <a:off x="2743" y="2432"/>
              <a:ext cx="363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900" i="1"/>
                <a:t>Logiciel</a:t>
              </a:r>
              <a:endParaRPr lang="fr-FR" sz="900" i="1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886575" y="1412875"/>
            <a:ext cx="1417638" cy="4162425"/>
            <a:chOff x="4338" y="890"/>
            <a:chExt cx="893" cy="2622"/>
          </a:xfrm>
        </p:grpSpPr>
        <p:pic>
          <p:nvPicPr>
            <p:cNvPr id="1536020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12" y="1704"/>
              <a:ext cx="544" cy="3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1" name="Picture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3" y="2205"/>
              <a:ext cx="245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536022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59" y="2931"/>
              <a:ext cx="589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4338" y="890"/>
              <a:ext cx="893" cy="2622"/>
              <a:chOff x="4338" y="890"/>
              <a:chExt cx="893" cy="2622"/>
            </a:xfrm>
          </p:grpSpPr>
          <p:pic>
            <p:nvPicPr>
              <p:cNvPr id="1536024" name="Picture 2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54" y="890"/>
                <a:ext cx="861" cy="5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36025" name="Text Box 25"/>
              <p:cNvSpPr txBox="1">
                <a:spLocks noChangeArrowheads="1"/>
              </p:cNvSpPr>
              <p:nvPr/>
            </p:nvSpPr>
            <p:spPr bwMode="auto">
              <a:xfrm>
                <a:off x="4338" y="3385"/>
                <a:ext cx="893" cy="1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342900" indent="-342900"/>
                <a:r>
                  <a:rPr lang="fr-CH" sz="900" i="1"/>
                  <a:t>Technologie de support</a:t>
                </a:r>
                <a:endParaRPr lang="fr-FR" sz="900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53581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000" dirty="0" err="1" smtClean="0"/>
              <a:t>MMORPGs</a:t>
            </a:r>
            <a:r>
              <a:rPr lang="fr-CH" sz="2000" dirty="0" smtClean="0"/>
              <a:t>, historique et origine</a:t>
            </a:r>
          </a:p>
          <a:p>
            <a:r>
              <a:rPr lang="fr-CH" sz="2000" dirty="0" smtClean="0"/>
              <a:t>Les nouveaux modèles, free to </a:t>
            </a:r>
            <a:r>
              <a:rPr lang="fr-CH" sz="2000" dirty="0" err="1" smtClean="0"/>
              <a:t>play</a:t>
            </a:r>
            <a:endParaRPr lang="fr-CH" sz="2000" dirty="0" smtClean="0"/>
          </a:p>
          <a:p>
            <a:r>
              <a:rPr lang="fr-CH" sz="2000" dirty="0" smtClean="0"/>
              <a:t>Les motivations à jouer </a:t>
            </a:r>
          </a:p>
          <a:p>
            <a:r>
              <a:rPr lang="fr-CH" sz="2000" dirty="0" smtClean="0"/>
              <a:t>Les facteurs </a:t>
            </a:r>
            <a:r>
              <a:rPr lang="fr-CH" sz="2000" dirty="0" err="1" smtClean="0"/>
              <a:t>addictogènes</a:t>
            </a:r>
            <a:endParaRPr lang="fr-CH" sz="2000" dirty="0" smtClean="0"/>
          </a:p>
          <a:p>
            <a:r>
              <a:rPr lang="fr-CH" sz="2000" dirty="0" smtClean="0"/>
              <a:t>Diagnostics, prévalence</a:t>
            </a:r>
          </a:p>
          <a:p>
            <a:r>
              <a:rPr lang="fr-CH" sz="2000" dirty="0"/>
              <a:t>T</a:t>
            </a:r>
            <a:r>
              <a:rPr lang="fr-CH" sz="2000" dirty="0" smtClean="0"/>
              <a:t>raitements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10924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Text Box 2"/>
          <p:cNvSpPr txBox="1">
            <a:spLocks noChangeArrowheads="1"/>
          </p:cNvSpPr>
          <p:nvPr/>
        </p:nvSpPr>
        <p:spPr bwMode="auto">
          <a:xfrm>
            <a:off x="684213" y="566093"/>
            <a:ext cx="493596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fr-CH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EFFET ADDICTIF DÉPEND DE …</a:t>
            </a:r>
            <a:endParaRPr lang="fr-CH" dirty="0">
              <a:solidFill>
                <a:schemeClr val="tx1">
                  <a:lumMod val="65000"/>
                  <a:lumOff val="35000"/>
                </a:schemeClr>
              </a:solidFill>
              <a:sym typeface="Wingdings" pitchFamily="2" charset="2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79525" y="2162175"/>
            <a:ext cx="1866900" cy="1133475"/>
            <a:chOff x="841" y="1478"/>
            <a:chExt cx="1176" cy="714"/>
          </a:xfrm>
        </p:grpSpPr>
        <p:pic>
          <p:nvPicPr>
            <p:cNvPr id="1537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" y="1478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29" name="Text Box 5"/>
            <p:cNvSpPr txBox="1">
              <a:spLocks noChangeArrowheads="1"/>
            </p:cNvSpPr>
            <p:nvPr/>
          </p:nvSpPr>
          <p:spPr bwMode="auto">
            <a:xfrm>
              <a:off x="841" y="1862"/>
              <a:ext cx="117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/>
                <a:t>Capacité à activer VTA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494088" y="1944688"/>
            <a:ext cx="2441575" cy="1196975"/>
            <a:chOff x="2221" y="1409"/>
            <a:chExt cx="1538" cy="754"/>
          </a:xfrm>
        </p:grpSpPr>
        <p:sp>
          <p:nvSpPr>
            <p:cNvPr id="1537031" name="Rectangle 7"/>
            <p:cNvSpPr>
              <a:spLocks noChangeArrowheads="1"/>
            </p:cNvSpPr>
            <p:nvPr/>
          </p:nvSpPr>
          <p:spPr bwMode="auto">
            <a:xfrm>
              <a:off x="2221" y="1833"/>
              <a:ext cx="153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/>
                <a:t>Concentration de nicotine dans tabac</a:t>
              </a:r>
            </a:p>
          </p:txBody>
        </p:sp>
        <p:pic>
          <p:nvPicPr>
            <p:cNvPr id="1537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0" y="1409"/>
              <a:ext cx="473" cy="4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967466" y="1853603"/>
            <a:ext cx="1895475" cy="1228725"/>
            <a:chOff x="3759" y="1362"/>
            <a:chExt cx="1194" cy="774"/>
          </a:xfrm>
        </p:grpSpPr>
        <p:sp>
          <p:nvSpPr>
            <p:cNvPr id="1537034" name="Rectangle 10"/>
            <p:cNvSpPr>
              <a:spLocks noChangeArrowheads="1"/>
            </p:cNvSpPr>
            <p:nvPr/>
          </p:nvSpPr>
          <p:spPr bwMode="auto">
            <a:xfrm>
              <a:off x="3759" y="1942"/>
              <a:ext cx="1194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1400" dirty="0"/>
                <a:t>Technologie cigarette</a:t>
              </a:r>
            </a:p>
          </p:txBody>
        </p:sp>
        <p:pic>
          <p:nvPicPr>
            <p:cNvPr id="1537035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" y="1362"/>
              <a:ext cx="617" cy="6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7036" name="Text Box 12"/>
          <p:cNvSpPr txBox="1">
            <a:spLocks noChangeArrowheads="1"/>
          </p:cNvSpPr>
          <p:nvPr/>
        </p:nvSpPr>
        <p:spPr bwMode="auto">
          <a:xfrm rot="-5400000">
            <a:off x="-21269" y="2237550"/>
            <a:ext cx="14109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NICOTINE</a:t>
            </a:r>
            <a:endParaRPr lang="fr-CH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7037" name="Text Box 13"/>
          <p:cNvSpPr txBox="1">
            <a:spLocks noChangeArrowheads="1"/>
          </p:cNvSpPr>
          <p:nvPr/>
        </p:nvSpPr>
        <p:spPr bwMode="auto">
          <a:xfrm rot="-5400000">
            <a:off x="-170355" y="5000595"/>
            <a:ext cx="17107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JEUX</a:t>
            </a:r>
            <a:r>
              <a:rPr lang="fr-CH" sz="2000" dirty="0" smtClean="0"/>
              <a:t> </a:t>
            </a:r>
            <a:r>
              <a:rPr lang="fr-CH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VIDÉO</a:t>
            </a:r>
            <a:endParaRPr lang="fr-CH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7038" name="Text Box 14"/>
          <p:cNvSpPr txBox="1">
            <a:spLocks noChangeArrowheads="1"/>
          </p:cNvSpPr>
          <p:nvPr/>
        </p:nvSpPr>
        <p:spPr bwMode="auto">
          <a:xfrm>
            <a:off x="1733550" y="6094413"/>
            <a:ext cx="962025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/>
              <a:t>Salience</a:t>
            </a:r>
          </a:p>
        </p:txBody>
      </p:sp>
      <p:sp>
        <p:nvSpPr>
          <p:cNvPr id="1537039" name="Text Box 15"/>
          <p:cNvSpPr txBox="1">
            <a:spLocks noChangeArrowheads="1"/>
          </p:cNvSpPr>
          <p:nvPr/>
        </p:nvSpPr>
        <p:spPr bwMode="auto">
          <a:xfrm>
            <a:off x="4113213" y="6094413"/>
            <a:ext cx="1063625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/>
              <a:t>Cinétique</a:t>
            </a:r>
          </a:p>
        </p:txBody>
      </p:sp>
      <p:sp>
        <p:nvSpPr>
          <p:cNvPr id="1537040" name="Text Box 16"/>
          <p:cNvSpPr txBox="1">
            <a:spLocks noChangeArrowheads="1"/>
          </p:cNvSpPr>
          <p:nvPr/>
        </p:nvSpPr>
        <p:spPr bwMode="auto">
          <a:xfrm>
            <a:off x="6557963" y="6094413"/>
            <a:ext cx="1063625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fr-CH"/>
              <a:t>Cinétique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095375" y="1302543"/>
            <a:ext cx="2398713" cy="2087563"/>
            <a:chOff x="704" y="1046"/>
            <a:chExt cx="1511" cy="1315"/>
          </a:xfrm>
        </p:grpSpPr>
        <p:sp>
          <p:nvSpPr>
            <p:cNvPr id="1537042" name="Text Box 18"/>
            <p:cNvSpPr txBox="1">
              <a:spLocks noChangeArrowheads="1"/>
            </p:cNvSpPr>
            <p:nvPr/>
          </p:nvSpPr>
          <p:spPr bwMode="auto">
            <a:xfrm>
              <a:off x="725" y="1046"/>
              <a:ext cx="149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1800" dirty="0"/>
                <a:t>Pharmacodynamique</a:t>
              </a:r>
              <a:endParaRPr lang="fr-CH" dirty="0"/>
            </a:p>
          </p:txBody>
        </p:sp>
        <p:sp>
          <p:nvSpPr>
            <p:cNvPr id="1537043" name="Rectangle 19"/>
            <p:cNvSpPr>
              <a:spLocks noChangeArrowheads="1"/>
            </p:cNvSpPr>
            <p:nvPr/>
          </p:nvSpPr>
          <p:spPr bwMode="auto">
            <a:xfrm>
              <a:off x="704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3479801" y="1302543"/>
            <a:ext cx="2333624" cy="2087563"/>
            <a:chOff x="2201" y="1046"/>
            <a:chExt cx="1470" cy="1315"/>
          </a:xfrm>
        </p:grpSpPr>
        <p:sp>
          <p:nvSpPr>
            <p:cNvPr id="1537045" name="Text Box 21"/>
            <p:cNvSpPr txBox="1">
              <a:spLocks noChangeArrowheads="1"/>
            </p:cNvSpPr>
            <p:nvPr/>
          </p:nvSpPr>
          <p:spPr bwMode="auto">
            <a:xfrm>
              <a:off x="2311" y="1046"/>
              <a:ext cx="136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1800" dirty="0"/>
                <a:t>Pharmacocinétique</a:t>
              </a:r>
              <a:endParaRPr lang="fr-CH" dirty="0"/>
            </a:p>
          </p:txBody>
        </p:sp>
        <p:sp>
          <p:nvSpPr>
            <p:cNvPr id="1537046" name="Rectangle 22"/>
            <p:cNvSpPr>
              <a:spLocks noChangeArrowheads="1"/>
            </p:cNvSpPr>
            <p:nvPr/>
          </p:nvSpPr>
          <p:spPr bwMode="auto">
            <a:xfrm>
              <a:off x="2201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867965" y="1302543"/>
            <a:ext cx="2336801" cy="2087563"/>
            <a:chOff x="3696" y="1046"/>
            <a:chExt cx="1472" cy="1315"/>
          </a:xfrm>
        </p:grpSpPr>
        <p:sp>
          <p:nvSpPr>
            <p:cNvPr id="1537048" name="Text Box 24"/>
            <p:cNvSpPr txBox="1">
              <a:spLocks noChangeArrowheads="1"/>
            </p:cNvSpPr>
            <p:nvPr/>
          </p:nvSpPr>
          <p:spPr bwMode="auto">
            <a:xfrm>
              <a:off x="3808" y="1046"/>
              <a:ext cx="136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fr-CH" sz="1800" dirty="0"/>
                <a:t>Pharmacocinétique</a:t>
              </a:r>
              <a:endParaRPr lang="fr-CH" dirty="0"/>
            </a:p>
          </p:txBody>
        </p:sp>
        <p:sp>
          <p:nvSpPr>
            <p:cNvPr id="1537049" name="Rectangle 25"/>
            <p:cNvSpPr>
              <a:spLocks noChangeArrowheads="1"/>
            </p:cNvSpPr>
            <p:nvPr/>
          </p:nvSpPr>
          <p:spPr bwMode="auto">
            <a:xfrm>
              <a:off x="3696" y="1253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116013" y="3390901"/>
            <a:ext cx="2303462" cy="2630488"/>
            <a:chOff x="703" y="2136"/>
            <a:chExt cx="1451" cy="1657"/>
          </a:xfrm>
        </p:grpSpPr>
        <p:pic>
          <p:nvPicPr>
            <p:cNvPr id="1537051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" y="3136"/>
              <a:ext cx="505" cy="4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2" name="Text Box 28"/>
            <p:cNvSpPr txBox="1">
              <a:spLocks noChangeArrowheads="1"/>
            </p:cNvSpPr>
            <p:nvPr/>
          </p:nvSpPr>
          <p:spPr bwMode="auto">
            <a:xfrm>
              <a:off x="806" y="2763"/>
              <a:ext cx="117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/>
                <a:t>Capacité à activer VTA</a:t>
              </a:r>
            </a:p>
          </p:txBody>
        </p:sp>
        <p:sp>
          <p:nvSpPr>
            <p:cNvPr id="1537053" name="Rectangle 29"/>
            <p:cNvSpPr>
              <a:spLocks noChangeArrowheads="1"/>
            </p:cNvSpPr>
            <p:nvPr/>
          </p:nvSpPr>
          <p:spPr bwMode="auto">
            <a:xfrm>
              <a:off x="703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cxnSp>
          <p:nvCxnSpPr>
            <p:cNvPr id="1537054" name="AutoShape 30"/>
            <p:cNvCxnSpPr>
              <a:cxnSpLocks noChangeShapeType="1"/>
              <a:stCxn id="1537043" idx="2"/>
              <a:endCxn id="1537053" idx="0"/>
            </p:cNvCxnSpPr>
            <p:nvPr/>
          </p:nvCxnSpPr>
          <p:spPr bwMode="auto">
            <a:xfrm rot="16200000" flipH="1">
              <a:off x="1147" y="2404"/>
              <a:ext cx="550" cy="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424238" y="3390901"/>
            <a:ext cx="2441575" cy="2630488"/>
            <a:chOff x="2157" y="2136"/>
            <a:chExt cx="1538" cy="1657"/>
          </a:xfrm>
        </p:grpSpPr>
        <p:pic>
          <p:nvPicPr>
            <p:cNvPr id="1537056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86" y="3112"/>
              <a:ext cx="681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7057" name="Rectangle 33"/>
            <p:cNvSpPr>
              <a:spLocks noChangeArrowheads="1"/>
            </p:cNvSpPr>
            <p:nvPr/>
          </p:nvSpPr>
          <p:spPr bwMode="auto">
            <a:xfrm>
              <a:off x="2157" y="2763"/>
              <a:ext cx="153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/>
                <a:t>Arrangement </a:t>
              </a:r>
              <a:r>
                <a:rPr lang="fr-CH" sz="1400" dirty="0" smtClean="0"/>
                <a:t>logiciel</a:t>
              </a:r>
              <a:endParaRPr lang="fr-CH" sz="1400" dirty="0"/>
            </a:p>
          </p:txBody>
        </p:sp>
        <p:sp>
          <p:nvSpPr>
            <p:cNvPr id="1537058" name="Rectangle 34"/>
            <p:cNvSpPr>
              <a:spLocks noChangeArrowheads="1"/>
            </p:cNvSpPr>
            <p:nvPr/>
          </p:nvSpPr>
          <p:spPr bwMode="auto">
            <a:xfrm>
              <a:off x="2201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cxnSp>
          <p:nvCxnSpPr>
            <p:cNvPr id="1537059" name="AutoShape 35"/>
            <p:cNvCxnSpPr>
              <a:cxnSpLocks noChangeShapeType="1"/>
              <a:stCxn id="1537046" idx="2"/>
              <a:endCxn id="1537058" idx="0"/>
            </p:cNvCxnSpPr>
            <p:nvPr/>
          </p:nvCxnSpPr>
          <p:spPr bwMode="auto">
            <a:xfrm rot="16200000" flipH="1">
              <a:off x="2647" y="2406"/>
              <a:ext cx="550" cy="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5797550" y="3389313"/>
            <a:ext cx="2584450" cy="2632075"/>
            <a:chOff x="3652" y="2135"/>
            <a:chExt cx="1628" cy="1658"/>
          </a:xfrm>
        </p:grpSpPr>
        <p:pic>
          <p:nvPicPr>
            <p:cNvPr id="1537061" name="Picture 37" descr="Sans tit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1" y="3131"/>
              <a:ext cx="771" cy="461"/>
            </a:xfrm>
            <a:prstGeom prst="rect">
              <a:avLst/>
            </a:prstGeom>
            <a:noFill/>
          </p:spPr>
        </p:pic>
        <p:sp>
          <p:nvSpPr>
            <p:cNvPr id="1537062" name="Rectangle 38"/>
            <p:cNvSpPr>
              <a:spLocks noChangeArrowheads="1"/>
            </p:cNvSpPr>
            <p:nvPr/>
          </p:nvSpPr>
          <p:spPr bwMode="auto">
            <a:xfrm>
              <a:off x="3652" y="2763"/>
              <a:ext cx="1628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H" sz="1400" dirty="0"/>
                <a:t>Technologie </a:t>
              </a:r>
              <a:r>
                <a:rPr lang="fr-CH" sz="1400" dirty="0" smtClean="0"/>
                <a:t>informatique</a:t>
              </a:r>
              <a:endParaRPr lang="fr-CH" sz="1400" dirty="0"/>
            </a:p>
          </p:txBody>
        </p:sp>
        <p:sp>
          <p:nvSpPr>
            <p:cNvPr id="1537063" name="Rectangle 39"/>
            <p:cNvSpPr>
              <a:spLocks noChangeArrowheads="1"/>
            </p:cNvSpPr>
            <p:nvPr/>
          </p:nvSpPr>
          <p:spPr bwMode="auto">
            <a:xfrm>
              <a:off x="3696" y="2685"/>
              <a:ext cx="1451" cy="1108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  <p:cxnSp>
          <p:nvCxnSpPr>
            <p:cNvPr id="1537064" name="AutoShape 40"/>
            <p:cNvCxnSpPr>
              <a:cxnSpLocks noChangeShapeType="1"/>
              <a:stCxn id="1537049" idx="2"/>
              <a:endCxn id="1537063" idx="0"/>
            </p:cNvCxnSpPr>
            <p:nvPr/>
          </p:nvCxnSpPr>
          <p:spPr bwMode="auto">
            <a:xfrm rot="5400000">
              <a:off x="4147" y="2410"/>
              <a:ext cx="55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342301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3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7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3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26" grpId="0"/>
      <p:bldP spid="1537036" grpId="0"/>
      <p:bldP spid="1537037" grpId="0"/>
      <p:bldP spid="1537038" grpId="0"/>
      <p:bldP spid="1537039" grpId="0"/>
      <p:bldP spid="15370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Video%20Games-thumb-1280x1024-3465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643314"/>
            <a:ext cx="1428760" cy="1143008"/>
          </a:xfrm>
          <a:prstGeom prst="rect">
            <a:avLst/>
          </a:prstGeom>
        </p:spPr>
      </p:pic>
      <p:pic>
        <p:nvPicPr>
          <p:cNvPr id="33794" name="Picture 2" descr="http://vignette3.wikia.nocookie.net/wowwiki/images/3/30/Fungal_monster.png/revision/latest?cb=2009031403132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099" y="3621861"/>
            <a:ext cx="1546329" cy="1100103"/>
          </a:xfrm>
          <a:prstGeom prst="rect">
            <a:avLst/>
          </a:prstGeom>
          <a:noFill/>
        </p:spPr>
      </p:pic>
      <p:grpSp>
        <p:nvGrpSpPr>
          <p:cNvPr id="13" name="Groupe 12"/>
          <p:cNvGrpSpPr/>
          <p:nvPr/>
        </p:nvGrpSpPr>
        <p:grpSpPr>
          <a:xfrm>
            <a:off x="4855394" y="1773136"/>
            <a:ext cx="3786214" cy="1298674"/>
            <a:chOff x="4855394" y="1773136"/>
            <a:chExt cx="3786214" cy="1298674"/>
          </a:xfrm>
        </p:grpSpPr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13726" t="44922" r="56076" b="41895"/>
            <a:stretch>
              <a:fillRect/>
            </a:stretch>
          </p:blipFill>
          <p:spPr bwMode="auto">
            <a:xfrm>
              <a:off x="4857752" y="2143116"/>
              <a:ext cx="3783856" cy="928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ZoneTexte 5"/>
            <p:cNvSpPr txBox="1"/>
            <p:nvPr/>
          </p:nvSpPr>
          <p:spPr>
            <a:xfrm>
              <a:off x="4855394" y="1773136"/>
              <a:ext cx="34756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99% Récompense médiocre </a:t>
              </a:r>
              <a:endParaRPr lang="fr-C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850585" y="3643314"/>
            <a:ext cx="3849131" cy="1678793"/>
            <a:chOff x="4850585" y="3643314"/>
            <a:chExt cx="3849131" cy="1678793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13214" t="32422" r="56570" b="52368"/>
            <a:stretch>
              <a:fillRect/>
            </a:stretch>
          </p:blipFill>
          <p:spPr bwMode="auto">
            <a:xfrm>
              <a:off x="4855394" y="4250537"/>
              <a:ext cx="3786214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ZoneTexte 7"/>
            <p:cNvSpPr txBox="1"/>
            <p:nvPr/>
          </p:nvSpPr>
          <p:spPr>
            <a:xfrm>
              <a:off x="4850585" y="3643314"/>
              <a:ext cx="3849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1% Récompense exceptionnelle</a:t>
              </a:r>
              <a:endParaRPr lang="fr-CH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Flèche droite 8"/>
          <p:cNvSpPr/>
          <p:nvPr/>
        </p:nvSpPr>
        <p:spPr>
          <a:xfrm rot="18925636">
            <a:off x="3470818" y="3213723"/>
            <a:ext cx="928694" cy="2857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Flèche droite 9"/>
          <p:cNvSpPr/>
          <p:nvPr/>
        </p:nvSpPr>
        <p:spPr>
          <a:xfrm rot="2149706">
            <a:off x="3499878" y="4257420"/>
            <a:ext cx="928694" cy="2857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6" name="Picture 2" descr="http://freebingonodeposit.me.uk/wp-content/uploads/2012/09/Jackpot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6833" y="3784264"/>
            <a:ext cx="3914775" cy="1943101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321590" y="5974367"/>
            <a:ext cx="2893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Thorens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et al. </a:t>
            </a:r>
          </a:p>
          <a:p>
            <a:pPr algn="ctr"/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Open Addiction Journal, 2012</a:t>
            </a:r>
            <a:endParaRPr lang="fr-CH" sz="1400" i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re 2"/>
          <p:cNvSpPr>
            <a:spLocks noGrp="1"/>
          </p:cNvSpPr>
          <p:nvPr>
            <p:ph type="title"/>
          </p:nvPr>
        </p:nvSpPr>
        <p:spPr>
          <a:xfrm>
            <a:off x="496389" y="630136"/>
            <a:ext cx="8176123" cy="1143000"/>
          </a:xfrm>
        </p:spPr>
        <p:txBody>
          <a:bodyPr/>
          <a:lstStyle/>
          <a:p>
            <a:r>
              <a:rPr lang="fr-FR" sz="2400" dirty="0" smtClean="0"/>
              <a:t>ADDICTIONS AUX JEUX VIDEO: MECANISME POSSIBLE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3082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3947268" cy="223224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6356267" y="196813"/>
            <a:ext cx="2099998" cy="3046631"/>
            <a:chOff x="6356267" y="196813"/>
            <a:chExt cx="2099998" cy="3046631"/>
          </a:xfrm>
        </p:grpSpPr>
        <p:sp>
          <p:nvSpPr>
            <p:cNvPr id="5" name="Rectangle 4"/>
            <p:cNvSpPr/>
            <p:nvPr/>
          </p:nvSpPr>
          <p:spPr>
            <a:xfrm>
              <a:off x="6356267" y="2874112"/>
              <a:ext cx="2099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Venus of </a:t>
              </a:r>
              <a:r>
                <a:rPr lang="en-US" dirty="0" err="1">
                  <a:solidFill>
                    <a:prstClr val="black"/>
                  </a:solidFill>
                </a:rPr>
                <a:t>Willendorf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2240" y="196813"/>
              <a:ext cx="1724025" cy="2647950"/>
            </a:xfrm>
            <a:prstGeom prst="rect">
              <a:avLst/>
            </a:prstGeom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608149"/>
            <a:ext cx="4536504" cy="3024336"/>
          </a:xfrm>
          <a:prstGeom prst="rect">
            <a:avLst/>
          </a:prstGeom>
        </p:spPr>
      </p:pic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179512" y="167464"/>
            <a:ext cx="8176123" cy="1143000"/>
          </a:xfrm>
        </p:spPr>
        <p:txBody>
          <a:bodyPr/>
          <a:lstStyle/>
          <a:p>
            <a:r>
              <a:rPr lang="fr-FR" sz="2400" dirty="0" err="1" smtClean="0"/>
              <a:t>superstimuli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3843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39551" y="568260"/>
            <a:ext cx="2283476" cy="5270444"/>
            <a:chOff x="539551" y="568260"/>
            <a:chExt cx="2283476" cy="527044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552" y="980728"/>
              <a:ext cx="2283475" cy="194421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915162" y="568260"/>
              <a:ext cx="13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Jean-Claude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1" y="3573016"/>
              <a:ext cx="2283475" cy="2265688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331640" y="3203684"/>
              <a:ext cx="865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Zezette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427984" y="568260"/>
            <a:ext cx="2160240" cy="5270444"/>
            <a:chOff x="4427984" y="568260"/>
            <a:chExt cx="2160240" cy="527044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8334" r="8332"/>
            <a:stretch/>
          </p:blipFill>
          <p:spPr>
            <a:xfrm>
              <a:off x="4427984" y="980728"/>
              <a:ext cx="2160240" cy="1944216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631216" y="568260"/>
              <a:ext cx="1895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Superpuissantator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5"/>
            <a:srcRect l="35038" t="12201" r="27951" b="2750"/>
            <a:stretch/>
          </p:blipFill>
          <p:spPr>
            <a:xfrm>
              <a:off x="4796455" y="3573016"/>
              <a:ext cx="1423298" cy="2265688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819320" y="3203684"/>
              <a:ext cx="1337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</a:rPr>
                <a:t>Deessultima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7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Diagnostic, </a:t>
            </a:r>
            <a:r>
              <a:rPr lang="fr-CH" dirty="0" err="1" smtClean="0"/>
              <a:t>prevalence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12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0838" y="332656"/>
            <a:ext cx="7065962" cy="1356518"/>
          </a:xfrm>
        </p:spPr>
        <p:txBody>
          <a:bodyPr/>
          <a:lstStyle/>
          <a:p>
            <a:r>
              <a:rPr lang="fr-FR" sz="2400" dirty="0" smtClean="0"/>
              <a:t>CRITERES DIAGNOSTIQUES: INTERNET GAMING DISORDER (DSM 5)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4034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Préoccupation autour du jeu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FF0000"/>
                </a:solidFill>
              </a:rPr>
              <a:t>Symptôme de sevrage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rgbClr val="FF0000"/>
                </a:solidFill>
              </a:rPr>
              <a:t>Tolérance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Perte de contrôle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Perte d’intérêt dans les autres activités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Persistance du jeu malgré des problèmes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Ment, cache la quantité de temps à jouer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Jeux pour fuir, diminuer une humeur négative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compromis des relations, amitié, travail à cause du jeu</a:t>
            </a:r>
          </a:p>
        </p:txBody>
      </p:sp>
    </p:spTree>
    <p:extLst>
      <p:ext uri="{BB962C8B-B14F-4D97-AF65-F5344CB8AC3E}">
        <p14:creationId xmlns:p14="http://schemas.microsoft.com/office/powerpoint/2010/main" val="195796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 smtClean="0"/>
              <a:t>EPIDEMIOLOGIE: PRÉVALENCE VERSUS PROSPECTIF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Prévalence varie de 1 à 4.4% en Europe</a:t>
            </a:r>
          </a:p>
          <a:p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Prospectif 3 études:</a:t>
            </a:r>
          </a:p>
          <a:p>
            <a:endParaRPr lang="fr-FR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Gentile 2011, alarmiste 84% de persistance de 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IGD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à 2 ans</a:t>
            </a:r>
          </a:p>
          <a:p>
            <a:r>
              <a:rPr lang="fr-F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Scharkow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2014, que 1% de persistance à 2 ans</a:t>
            </a:r>
          </a:p>
          <a:p>
            <a:r>
              <a:rPr lang="fr-F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Strittmater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2015, </a:t>
            </a:r>
            <a:r>
              <a:rPr lang="fr-F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PIU, </a:t>
            </a:r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prévalence de 4.3% à T1 mais que 3 sujets positif à T1,T2 et T3 à 2 ans (cave dropout à 63%) </a:t>
            </a:r>
          </a:p>
          <a:p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traitements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9674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 l="19217" t="20508" r="18191" b="4649"/>
          <a:stretch>
            <a:fillRect/>
          </a:stretch>
        </p:blipFill>
        <p:spPr bwMode="auto">
          <a:xfrm>
            <a:off x="214282" y="0"/>
            <a:ext cx="8501090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27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MMORPG versus tabac</a:t>
            </a:r>
            <a:endParaRPr lang="fr-CH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10923"/>
            <a:ext cx="1905000" cy="190500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3081355" y="1319207"/>
            <a:ext cx="5038940" cy="1944216"/>
            <a:chOff x="3081355" y="1319207"/>
            <a:chExt cx="5038940" cy="194421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358" y="1319207"/>
              <a:ext cx="2846937" cy="1944216"/>
            </a:xfrm>
            <a:prstGeom prst="rect">
              <a:avLst/>
            </a:prstGeom>
            <a:ln w="44450">
              <a:solidFill>
                <a:srgbClr val="FF0000"/>
              </a:solidFill>
            </a:ln>
          </p:spPr>
        </p:pic>
        <p:sp>
          <p:nvSpPr>
            <p:cNvPr id="9" name="Flèche droite 8"/>
            <p:cNvSpPr/>
            <p:nvPr/>
          </p:nvSpPr>
          <p:spPr>
            <a:xfrm rot="20009198">
              <a:off x="3081355" y="2135616"/>
              <a:ext cx="2016224" cy="69851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092749" y="3429000"/>
            <a:ext cx="4994370" cy="1867013"/>
            <a:chOff x="3092749" y="3429000"/>
            <a:chExt cx="4994370" cy="186701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3358" y="3429000"/>
              <a:ext cx="2813761" cy="1867013"/>
            </a:xfrm>
            <a:prstGeom prst="rect">
              <a:avLst/>
            </a:prstGeom>
            <a:ln w="47625">
              <a:solidFill>
                <a:srgbClr val="92D050"/>
              </a:solidFill>
            </a:ln>
          </p:spPr>
        </p:pic>
        <p:sp>
          <p:nvSpPr>
            <p:cNvPr id="12" name="Flèche droite 11"/>
            <p:cNvSpPr/>
            <p:nvPr/>
          </p:nvSpPr>
          <p:spPr>
            <a:xfrm rot="1236382">
              <a:off x="3092749" y="3607578"/>
              <a:ext cx="1871612" cy="642907"/>
            </a:xfrm>
            <a:prstGeom prst="rightArrow">
              <a:avLst/>
            </a:prstGeom>
            <a:gradFill>
              <a:gsLst>
                <a:gs pos="0">
                  <a:srgbClr val="00B050"/>
                </a:gs>
                <a:gs pos="100000">
                  <a:srgbClr val="92D05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6414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MMORPG historique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52927"/>
            <a:ext cx="6093211" cy="456381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84159" y="479715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Jeu de rôle</a:t>
            </a:r>
          </a:p>
          <a:p>
            <a:r>
              <a:rPr lang="fr-CH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fr-CH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Wikipedia</a:t>
            </a:r>
            <a:r>
              <a:rPr lang="fr-CH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dirty="0" smtClean="0"/>
              <a:t>Tabac…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5" t="30201" r="7580" b="5001"/>
          <a:stretch/>
        </p:blipFill>
        <p:spPr>
          <a:xfrm>
            <a:off x="2051720" y="1772816"/>
            <a:ext cx="477053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683568" y="3068960"/>
            <a:ext cx="7059613" cy="2376264"/>
          </a:xfrm>
        </p:spPr>
        <p:txBody>
          <a:bodyPr/>
          <a:lstStyle/>
          <a:p>
            <a:r>
              <a:rPr lang="en-US" dirty="0" smtClean="0"/>
              <a:t>“In </a:t>
            </a:r>
            <a:r>
              <a:rPr lang="en-US" dirty="0"/>
              <a:t>a time where I have emotionally felt the worst I have ever felt in my entire life, I have found a community and a place that I can be comfortable and happy in.</a:t>
            </a:r>
          </a:p>
          <a:p>
            <a:r>
              <a:rPr lang="en-US" dirty="0"/>
              <a:t>Right now as of this very moment writing this, I have felt the best I have felt in 6 years with my health and my heart. I don't think I could ever accurately depict how much this game and its community has helped me through one of the darkest moments in my </a:t>
            </a:r>
            <a:r>
              <a:rPr lang="en-US" dirty="0" smtClean="0"/>
              <a:t>life” 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88640"/>
            <a:ext cx="8064896" cy="27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Compétence du thérapeute face aux « produits »</a:t>
            </a:r>
            <a:endParaRPr lang="fr-FR" dirty="0"/>
          </a:p>
        </p:txBody>
      </p:sp>
      <p:pic>
        <p:nvPicPr>
          <p:cNvPr id="2050" name="Picture 2" descr="http://kowalewski-psychotherapie.de/wp-content/uploads/therapie_sch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857628"/>
            <a:ext cx="3357586" cy="2000264"/>
          </a:xfrm>
          <a:prstGeom prst="rect">
            <a:avLst/>
          </a:prstGeom>
          <a:noFill/>
        </p:spPr>
      </p:pic>
      <p:sp>
        <p:nvSpPr>
          <p:cNvPr id="5" name="Rectangle à coins arrondis 4"/>
          <p:cNvSpPr/>
          <p:nvPr/>
        </p:nvSpPr>
        <p:spPr>
          <a:xfrm>
            <a:off x="857224" y="1785926"/>
            <a:ext cx="3357586" cy="2000264"/>
          </a:xfrm>
          <a:prstGeom prst="wedgeRoundRectCallout">
            <a:avLst>
              <a:gd name="adj1" fmla="val 27350"/>
              <a:gd name="adj2" fmla="val 695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J’ai un problème d’alcool, je bois essentiellement du Whisky</a:t>
            </a:r>
            <a:endParaRPr lang="fr-FR" sz="24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357818" y="1714488"/>
            <a:ext cx="3357586" cy="2000264"/>
          </a:xfrm>
          <a:prstGeom prst="wedgeRoundRectCallout">
            <a:avLst>
              <a:gd name="adj1" fmla="val -51419"/>
              <a:gd name="adj2" fmla="val 681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Très intéressant le Whisky c’est donc de l’alcool?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5292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Compétence du thérapeute face aux « produits »</a:t>
            </a:r>
            <a:endParaRPr lang="fr-FR" dirty="0"/>
          </a:p>
        </p:txBody>
      </p:sp>
      <p:pic>
        <p:nvPicPr>
          <p:cNvPr id="2050" name="Picture 2" descr="http://kowalewski-psychotherapie.de/wp-content/uploads/therapie_sch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857629"/>
            <a:ext cx="3500462" cy="2000263"/>
          </a:xfrm>
          <a:prstGeom prst="rect">
            <a:avLst/>
          </a:prstGeom>
          <a:noFill/>
        </p:spPr>
      </p:pic>
      <p:sp>
        <p:nvSpPr>
          <p:cNvPr id="5" name="Rectangle à coins arrondis 4"/>
          <p:cNvSpPr/>
          <p:nvPr/>
        </p:nvSpPr>
        <p:spPr>
          <a:xfrm>
            <a:off x="857224" y="1785926"/>
            <a:ext cx="3357586" cy="2000264"/>
          </a:xfrm>
          <a:prstGeom prst="wedgeRoundRectCallout">
            <a:avLst>
              <a:gd name="adj1" fmla="val 27350"/>
              <a:gd name="adj2" fmla="val 695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Mais je ne bois que de l’excellent Whisky docteur, uniquement du </a:t>
            </a:r>
            <a:r>
              <a:rPr lang="en-US" sz="2400" dirty="0" err="1" smtClean="0"/>
              <a:t>Bruichladdich</a:t>
            </a:r>
            <a:r>
              <a:rPr lang="en-US" sz="2400" dirty="0" smtClean="0"/>
              <a:t> Black Art II</a:t>
            </a:r>
            <a:endParaRPr lang="fr-FR" sz="24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5357818" y="1714488"/>
            <a:ext cx="3357586" cy="2000264"/>
          </a:xfrm>
          <a:prstGeom prst="wedgeRoundRectCallout">
            <a:avLst>
              <a:gd name="adj1" fmla="val -51419"/>
              <a:gd name="adj2" fmla="val 681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C’est vous qui en savez plus que moi, dites m’en un peu plus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846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  <p:bldP spid="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Spécificité du thérapeute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4414" y="1357298"/>
            <a:ext cx="7065962" cy="1000132"/>
          </a:xfrm>
        </p:spPr>
        <p:txBody>
          <a:bodyPr/>
          <a:lstStyle/>
          <a:p>
            <a:r>
              <a:rPr lang="fr-FR" dirty="0" smtClean="0"/>
              <a:t>Le vocabulaire GEEK?</a:t>
            </a:r>
            <a:endParaRPr lang="fr-FR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l="18668" t="36133" r="18740" b="11132"/>
          <a:stretch>
            <a:fillRect/>
          </a:stretch>
        </p:blipFill>
        <p:spPr bwMode="auto">
          <a:xfrm>
            <a:off x="571472" y="1785926"/>
            <a:ext cx="814393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17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conclusion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400" dirty="0" smtClean="0"/>
              <a:t>Evolution rapide des </a:t>
            </a:r>
            <a:r>
              <a:rPr lang="fr-CH" sz="2400" dirty="0" err="1" smtClean="0"/>
              <a:t>MMORPGs</a:t>
            </a:r>
            <a:endParaRPr lang="fr-CH" sz="2400" dirty="0" smtClean="0"/>
          </a:p>
          <a:p>
            <a:r>
              <a:rPr lang="fr-CH" sz="2400" dirty="0" smtClean="0"/>
              <a:t>Vers une «</a:t>
            </a:r>
            <a:r>
              <a:rPr lang="fr-CH" sz="2400" dirty="0" err="1"/>
              <a:t>G</a:t>
            </a:r>
            <a:r>
              <a:rPr lang="fr-CH" sz="2400" dirty="0" err="1" smtClean="0"/>
              <a:t>amblification</a:t>
            </a:r>
            <a:r>
              <a:rPr lang="fr-CH" sz="2400" dirty="0" smtClean="0"/>
              <a:t>»?</a:t>
            </a:r>
            <a:endParaRPr lang="fr-CH" sz="2400" dirty="0"/>
          </a:p>
          <a:p>
            <a:r>
              <a:rPr lang="fr-CH" sz="2400" dirty="0" smtClean="0"/>
              <a:t>Minorité à risque en fonction des motivations à jouer, des comorbidités</a:t>
            </a:r>
          </a:p>
          <a:p>
            <a:r>
              <a:rPr lang="fr-CH" sz="2400" dirty="0" smtClean="0"/>
              <a:t>Traitement </a:t>
            </a:r>
            <a:r>
              <a:rPr lang="fr-CH" sz="2400" dirty="0" err="1" smtClean="0"/>
              <a:t>classiqueTCC</a:t>
            </a:r>
            <a:r>
              <a:rPr lang="fr-CH" sz="2400" dirty="0" smtClean="0"/>
              <a:t> des addictions + réductions des risques au 1</a:t>
            </a:r>
            <a:r>
              <a:rPr lang="fr-CH" sz="2400" baseline="30000" dirty="0" smtClean="0"/>
              <a:t>er</a:t>
            </a:r>
            <a:r>
              <a:rPr lang="fr-CH" sz="2400" dirty="0" smtClean="0"/>
              <a:t> plan 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40965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714" r="3217" b="7144"/>
          <a:stretch/>
        </p:blipFill>
        <p:spPr>
          <a:xfrm>
            <a:off x="265966" y="1772816"/>
            <a:ext cx="8424936" cy="388843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71800" y="332656"/>
            <a:ext cx="30672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3200" dirty="0" smtClean="0"/>
              <a:t>MERCI!</a:t>
            </a:r>
          </a:p>
          <a:p>
            <a:pPr algn="ctr"/>
            <a:r>
              <a:rPr lang="fr-CH" sz="3200" dirty="0" smtClean="0"/>
              <a:t>ADDICTOHUG.CH</a:t>
            </a: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193866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Maze </a:t>
            </a:r>
            <a:r>
              <a:rPr lang="fr-CH" dirty="0" err="1" smtClean="0"/>
              <a:t>war</a:t>
            </a:r>
            <a:r>
              <a:rPr lang="fr-CH" dirty="0" smtClean="0"/>
              <a:t> 1974 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5679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Mud</a:t>
            </a:r>
            <a:r>
              <a:rPr lang="fr-CH" dirty="0" smtClean="0"/>
              <a:t>: Multi user </a:t>
            </a:r>
            <a:r>
              <a:rPr lang="fr-CH" dirty="0" err="1" smtClean="0"/>
              <a:t>dongeon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this time it was sometimes said that MUD stands for "</a:t>
            </a:r>
            <a:r>
              <a:rPr lang="en-US" dirty="0">
                <a:solidFill>
                  <a:srgbClr val="FF0000"/>
                </a:solidFill>
              </a:rPr>
              <a:t>Multi Undergraduate Destroyer</a:t>
            </a:r>
            <a:r>
              <a:rPr lang="en-US" dirty="0"/>
              <a:t>" due to their popularity among college students and the amount of time devoted to them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996952"/>
            <a:ext cx="345673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Ultima online, </a:t>
            </a:r>
            <a:r>
              <a:rPr lang="fr-CH" dirty="0" err="1" smtClean="0"/>
              <a:t>everquest</a:t>
            </a:r>
            <a:r>
              <a:rPr lang="fr-CH" dirty="0" smtClean="0"/>
              <a:t>, </a:t>
            </a:r>
            <a:r>
              <a:rPr lang="fr-CH" dirty="0" err="1" smtClean="0"/>
              <a:t>lineage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196752"/>
            <a:ext cx="60579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Ultima online, </a:t>
            </a:r>
            <a:r>
              <a:rPr lang="fr-CH" dirty="0" err="1" smtClean="0"/>
              <a:t>everquest</a:t>
            </a:r>
            <a:r>
              <a:rPr lang="fr-CH" dirty="0" smtClean="0"/>
              <a:t>, </a:t>
            </a:r>
            <a:r>
              <a:rPr lang="fr-CH" dirty="0" err="1" smtClean="0"/>
              <a:t>lineage</a:t>
            </a:r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114256" cy="45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0"/>
            <a:ext cx="737710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Extension = rechute?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21991"/>
            <a:ext cx="3861058" cy="366464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84875" y="5295563"/>
            <a:ext cx="645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Legion</a:t>
            </a:r>
            <a:r>
              <a:rPr lang="fr-CH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est la sixième extension de World of </a:t>
            </a:r>
            <a:r>
              <a:rPr lang="fr-CH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Warcraft</a:t>
            </a:r>
            <a:r>
              <a:rPr lang="fr-CH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8.2016</a:t>
            </a:r>
            <a:endParaRPr lang="fr-CH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G_PPOIN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HUG_PPOINT.thmx</Template>
  <TotalTime>15060</TotalTime>
  <Words>713</Words>
  <Application>Microsoft Office PowerPoint</Application>
  <PresentationFormat>Affichage à l'écran (4:3)</PresentationFormat>
  <Paragraphs>153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Times New Roman</vt:lpstr>
      <vt:lpstr>Univers Medium</vt:lpstr>
      <vt:lpstr>Wingdings</vt:lpstr>
      <vt:lpstr>HUG_PPOINT</vt:lpstr>
      <vt:lpstr> Les addictions aux jeux vidéo en ligne (MMORPG)  </vt:lpstr>
      <vt:lpstr>sommaire</vt:lpstr>
      <vt:lpstr>MMORPG historique</vt:lpstr>
      <vt:lpstr>Maze war 1974 </vt:lpstr>
      <vt:lpstr>Mud: Multi user dongeon</vt:lpstr>
      <vt:lpstr>Ultima online, everquest, lineage</vt:lpstr>
      <vt:lpstr>Ultima online, everquest, lineage</vt:lpstr>
      <vt:lpstr>Présentation PowerPoint</vt:lpstr>
      <vt:lpstr>Extension = rechute?</vt:lpstr>
      <vt:lpstr>Financement du jeu </vt:lpstr>
      <vt:lpstr>lockboxes</vt:lpstr>
      <vt:lpstr>Présentation PowerPoint</vt:lpstr>
      <vt:lpstr>Casino role playing game</vt:lpstr>
      <vt:lpstr>Les motivations a jouer</vt:lpstr>
      <vt:lpstr>Variables – Analyses en Clusters (types de joueurs)</vt:lpstr>
      <vt:lpstr>Présentation PowerPoint</vt:lpstr>
      <vt:lpstr>Facteurs addictogenes</vt:lpstr>
      <vt:lpstr>Présentation PowerPoint</vt:lpstr>
      <vt:lpstr>Présentation PowerPoint</vt:lpstr>
      <vt:lpstr>Présentation PowerPoint</vt:lpstr>
      <vt:lpstr>ADDICTIONS AUX JEUX VIDEO: MECANISME POSSIBLE</vt:lpstr>
      <vt:lpstr>superstimuli</vt:lpstr>
      <vt:lpstr>Présentation PowerPoint</vt:lpstr>
      <vt:lpstr>Diagnostic, prevalence</vt:lpstr>
      <vt:lpstr>CRITERES DIAGNOSTIQUES: INTERNET GAMING DISORDER (DSM 5)</vt:lpstr>
      <vt:lpstr>EPIDEMIOLOGIE: PRÉVALENCE VERSUS PROSPECTIF</vt:lpstr>
      <vt:lpstr>traitements</vt:lpstr>
      <vt:lpstr>Présentation PowerPoint</vt:lpstr>
      <vt:lpstr>MMORPG versus tabac</vt:lpstr>
      <vt:lpstr>Tabac…</vt:lpstr>
      <vt:lpstr>Présentation PowerPoint</vt:lpstr>
      <vt:lpstr>Compétence du thérapeute face aux « produits »</vt:lpstr>
      <vt:lpstr>Compétence du thérapeute face aux « produits »</vt:lpstr>
      <vt:lpstr>Spécificité du thérapeute </vt:lpstr>
      <vt:lpstr>conclusion</vt:lpstr>
      <vt:lpstr>Présentation PowerPoint</vt:lpstr>
    </vt:vector>
  </TitlesOfParts>
  <Company>HUG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Antoine.Geissbuhler@unige.ch</dc:creator>
  <cp:lastModifiedBy>THORENS Gabriel</cp:lastModifiedBy>
  <cp:revision>1246</cp:revision>
  <dcterms:created xsi:type="dcterms:W3CDTF">2012-06-06T08:24:58Z</dcterms:created>
  <dcterms:modified xsi:type="dcterms:W3CDTF">2017-05-16T07:32:17Z</dcterms:modified>
</cp:coreProperties>
</file>