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7" r:id="rId9"/>
    <p:sldId id="268" r:id="rId10"/>
    <p:sldId id="265" r:id="rId11"/>
    <p:sldId id="269" r:id="rId12"/>
    <p:sldId id="271" r:id="rId13"/>
    <p:sldId id="270" r:id="rId14"/>
    <p:sldId id="264" r:id="rId15"/>
    <p:sldId id="262" r:id="rId16"/>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224"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H"/>
          </a:p>
        </p:txBody>
      </p:sp>
      <p:sp>
        <p:nvSpPr>
          <p:cNvPr id="4" name="Espace réservé de la date 3"/>
          <p:cNvSpPr>
            <a:spLocks noGrp="1"/>
          </p:cNvSpPr>
          <p:nvPr>
            <p:ph type="dt" sz="half" idx="10"/>
          </p:nvPr>
        </p:nvSpPr>
        <p:spPr/>
        <p:txBody>
          <a:bodyPr/>
          <a:lstStyle/>
          <a:p>
            <a:fld id="{98A732C1-886C-4B05-B716-5331209694D8}" type="datetimeFigureOut">
              <a:rPr lang="fr-CH" smtClean="0"/>
              <a:pPr/>
              <a:t>29.03.2017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EE869A10-B1A6-4A85-8B37-A9D3D3734904}" type="slidenum">
              <a:rPr lang="fr-CH" smtClean="0"/>
              <a:pPr/>
              <a:t>‹N°›</a:t>
            </a:fld>
            <a:endParaRPr lang="fr-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98A732C1-886C-4B05-B716-5331209694D8}" type="datetimeFigureOut">
              <a:rPr lang="fr-CH" smtClean="0"/>
              <a:pPr/>
              <a:t>29.03.2017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EE869A10-B1A6-4A85-8B37-A9D3D3734904}" type="slidenum">
              <a:rPr lang="fr-CH" smtClean="0"/>
              <a:pPr/>
              <a:t>‹N°›</a:t>
            </a:fld>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H"/>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98A732C1-886C-4B05-B716-5331209694D8}" type="datetimeFigureOut">
              <a:rPr lang="fr-CH" smtClean="0"/>
              <a:pPr/>
              <a:t>29.03.2017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EE869A10-B1A6-4A85-8B37-A9D3D3734904}" type="slidenum">
              <a:rPr lang="fr-CH" smtClean="0"/>
              <a:pPr/>
              <a:t>‹N°›</a:t>
            </a:fld>
            <a:endParaRPr lang="fr-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98A732C1-886C-4B05-B716-5331209694D8}" type="datetimeFigureOut">
              <a:rPr lang="fr-CH" smtClean="0"/>
              <a:pPr/>
              <a:t>29.03.2017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EE869A10-B1A6-4A85-8B37-A9D3D3734904}" type="slidenum">
              <a:rPr lang="fr-CH" smtClean="0"/>
              <a:pPr/>
              <a:t>‹N°›</a:t>
            </a:fld>
            <a:endParaRPr lang="fr-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8A732C1-886C-4B05-B716-5331209694D8}" type="datetimeFigureOut">
              <a:rPr lang="fr-CH" smtClean="0"/>
              <a:pPr/>
              <a:t>29.03.2017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EE869A10-B1A6-4A85-8B37-A9D3D3734904}" type="slidenum">
              <a:rPr lang="fr-CH" smtClean="0"/>
              <a:pPr/>
              <a:t>‹N°›</a:t>
            </a:fld>
            <a:endParaRPr lang="fr-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98A732C1-886C-4B05-B716-5331209694D8}" type="datetimeFigureOut">
              <a:rPr lang="fr-CH" smtClean="0"/>
              <a:pPr/>
              <a:t>29.03.2017</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EE869A10-B1A6-4A85-8B37-A9D3D3734904}" type="slidenum">
              <a:rPr lang="fr-CH" smtClean="0"/>
              <a:pPr/>
              <a:t>‹N°›</a:t>
            </a:fld>
            <a:endParaRPr lang="fr-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98A732C1-886C-4B05-B716-5331209694D8}" type="datetimeFigureOut">
              <a:rPr lang="fr-CH" smtClean="0"/>
              <a:pPr/>
              <a:t>29.03.2017</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EE869A10-B1A6-4A85-8B37-A9D3D3734904}" type="slidenum">
              <a:rPr lang="fr-CH" smtClean="0"/>
              <a:pPr/>
              <a:t>‹N°›</a:t>
            </a:fld>
            <a:endParaRPr lang="fr-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e la date 2"/>
          <p:cNvSpPr>
            <a:spLocks noGrp="1"/>
          </p:cNvSpPr>
          <p:nvPr>
            <p:ph type="dt" sz="half" idx="10"/>
          </p:nvPr>
        </p:nvSpPr>
        <p:spPr/>
        <p:txBody>
          <a:bodyPr/>
          <a:lstStyle/>
          <a:p>
            <a:fld id="{98A732C1-886C-4B05-B716-5331209694D8}" type="datetimeFigureOut">
              <a:rPr lang="fr-CH" smtClean="0"/>
              <a:pPr/>
              <a:t>29.03.2017</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EE869A10-B1A6-4A85-8B37-A9D3D3734904}" type="slidenum">
              <a:rPr lang="fr-CH" smtClean="0"/>
              <a:pPr/>
              <a:t>‹N°›</a:t>
            </a:fld>
            <a:endParaRPr lang="fr-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8A732C1-886C-4B05-B716-5331209694D8}" type="datetimeFigureOut">
              <a:rPr lang="fr-CH" smtClean="0"/>
              <a:pPr/>
              <a:t>29.03.2017</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EE869A10-B1A6-4A85-8B37-A9D3D3734904}" type="slidenum">
              <a:rPr lang="fr-CH" smtClean="0"/>
              <a:pPr/>
              <a:t>‹N°›</a:t>
            </a:fld>
            <a:endParaRPr lang="fr-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8A732C1-886C-4B05-B716-5331209694D8}" type="datetimeFigureOut">
              <a:rPr lang="fr-CH" smtClean="0"/>
              <a:pPr/>
              <a:t>29.03.2017</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EE869A10-B1A6-4A85-8B37-A9D3D3734904}" type="slidenum">
              <a:rPr lang="fr-CH" smtClean="0"/>
              <a:pPr/>
              <a:t>‹N°›</a:t>
            </a:fld>
            <a:endParaRPr lang="fr-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8A732C1-886C-4B05-B716-5331209694D8}" type="datetimeFigureOut">
              <a:rPr lang="fr-CH" smtClean="0"/>
              <a:pPr/>
              <a:t>29.03.2017</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EE869A10-B1A6-4A85-8B37-A9D3D3734904}" type="slidenum">
              <a:rPr lang="fr-CH" smtClean="0"/>
              <a:pPr/>
              <a:t>‹N°›</a:t>
            </a:fld>
            <a:endParaRPr lang="fr-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H"/>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732C1-886C-4B05-B716-5331209694D8}" type="datetimeFigureOut">
              <a:rPr lang="fr-CH" smtClean="0"/>
              <a:pPr/>
              <a:t>29.03.2017</a:t>
            </a:fld>
            <a:endParaRPr lang="fr-CH"/>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869A10-B1A6-4A85-8B37-A9D3D3734904}" type="slidenum">
              <a:rPr lang="fr-CH" smtClean="0"/>
              <a:pPr/>
              <a:t>‹N°›</a:t>
            </a:fld>
            <a:endParaRPr lang="fr-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lectric-objects-web-production-attachments.imgix.net/artworks/preview_images/000/024/713/original/3d2322c8961c5712bc7eeeedd792a3e4/malika_favre_illustration_Rug_kamasutra_MF_clean.jpg?ixlib=rb-0.3.5&amp;fm=jpg&amp;dpr=1&amp;w=1080&amp;h=1920&amp;bg=000&amp;fit=crop&amp;lossless=false&amp;s=7453b463f193f24b4daa87b8854ee4f4"/>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rot="5400000">
            <a:off x="1511659" y="-1791581"/>
            <a:ext cx="5832648" cy="10369153"/>
          </a:xfrm>
          <a:prstGeom prst="rect">
            <a:avLst/>
          </a:prstGeom>
          <a:noFill/>
        </p:spPr>
      </p:pic>
      <p:sp>
        <p:nvSpPr>
          <p:cNvPr id="2" name="Titre 1"/>
          <p:cNvSpPr>
            <a:spLocks noGrp="1"/>
          </p:cNvSpPr>
          <p:nvPr>
            <p:ph type="ctrTitle"/>
          </p:nvPr>
        </p:nvSpPr>
        <p:spPr>
          <a:xfrm>
            <a:off x="1187624" y="2276872"/>
            <a:ext cx="6694512" cy="1323578"/>
          </a:xfrm>
          <a:solidFill>
            <a:schemeClr val="bg1"/>
          </a:solidFill>
        </p:spPr>
        <p:txBody>
          <a:bodyPr>
            <a:normAutofit/>
          </a:bodyPr>
          <a:lstStyle/>
          <a:p>
            <a:r>
              <a:rPr lang="fr-CH" sz="2000" b="1" dirty="0" smtClean="0"/>
              <a:t>Programme Etabli de </a:t>
            </a:r>
            <a:br>
              <a:rPr lang="fr-CH" sz="2000" b="1" dirty="0" smtClean="0"/>
            </a:br>
            <a:r>
              <a:rPr lang="fr-CH" sz="2000" b="1" dirty="0" smtClean="0"/>
              <a:t>Plaisir Surveillé</a:t>
            </a:r>
            <a:endParaRPr lang="fr-CH" sz="2000" b="1" dirty="0"/>
          </a:p>
        </p:txBody>
      </p:sp>
      <p:sp>
        <p:nvSpPr>
          <p:cNvPr id="3" name="Sous-titre 2"/>
          <p:cNvSpPr>
            <a:spLocks noGrp="1"/>
          </p:cNvSpPr>
          <p:nvPr>
            <p:ph type="subTitle" idx="1"/>
          </p:nvPr>
        </p:nvSpPr>
        <p:spPr>
          <a:xfrm>
            <a:off x="1371600" y="3886200"/>
            <a:ext cx="6400800" cy="910952"/>
          </a:xfrm>
          <a:solidFill>
            <a:schemeClr val="bg1"/>
          </a:solidFill>
        </p:spPr>
        <p:txBody>
          <a:bodyPr>
            <a:normAutofit/>
          </a:bodyPr>
          <a:lstStyle/>
          <a:p>
            <a:r>
              <a:rPr lang="fr-CH" sz="2000" b="1" dirty="0" smtClean="0">
                <a:solidFill>
                  <a:schemeClr val="tx1"/>
                </a:solidFill>
              </a:rPr>
              <a:t>Fribourg</a:t>
            </a:r>
          </a:p>
          <a:p>
            <a:r>
              <a:rPr lang="fr-CH" sz="2000" b="1" dirty="0" smtClean="0">
                <a:solidFill>
                  <a:schemeClr val="tx1"/>
                </a:solidFill>
              </a:rPr>
              <a:t>Avril 2017</a:t>
            </a:r>
            <a:endParaRPr lang="fr-CH" sz="2000" b="1" dirty="0">
              <a:solidFill>
                <a:schemeClr val="tx1"/>
              </a:solidFill>
            </a:endParaRPr>
          </a:p>
        </p:txBody>
      </p:sp>
      <p:pic>
        <p:nvPicPr>
          <p:cNvPr id="4" name="Picture 2" descr="http://intrahug.hcuge.ch/sites/hug-drupal1.gva.intranet/files/contenu/img/LOGO_HUG_H_PANTONES.png"/>
          <p:cNvPicPr>
            <a:picLocks noChangeAspect="1" noChangeArrowheads="1"/>
          </p:cNvPicPr>
          <p:nvPr/>
        </p:nvPicPr>
        <p:blipFill>
          <a:blip r:embed="rId3" cstate="print"/>
          <a:srcRect/>
          <a:stretch>
            <a:fillRect/>
          </a:stretch>
        </p:blipFill>
        <p:spPr bwMode="auto">
          <a:xfrm>
            <a:off x="5864551" y="5949280"/>
            <a:ext cx="2750831" cy="632380"/>
          </a:xfrm>
          <a:prstGeom prst="rect">
            <a:avLst/>
          </a:prstGeom>
          <a:solidFill>
            <a:schemeClr val="bg1"/>
          </a:solidFill>
        </p:spPr>
      </p:pic>
      <p:sp>
        <p:nvSpPr>
          <p:cNvPr id="6" name="ZoneTexte 5"/>
          <p:cNvSpPr txBox="1"/>
          <p:nvPr/>
        </p:nvSpPr>
        <p:spPr>
          <a:xfrm>
            <a:off x="467544" y="6372036"/>
            <a:ext cx="3565913" cy="276999"/>
          </a:xfrm>
          <a:prstGeom prst="rect">
            <a:avLst/>
          </a:prstGeom>
          <a:noFill/>
        </p:spPr>
        <p:txBody>
          <a:bodyPr wrap="none" rtlCol="0">
            <a:spAutoFit/>
          </a:bodyPr>
          <a:lstStyle/>
          <a:p>
            <a:r>
              <a:rPr lang="fr-CH" sz="1200" dirty="0" err="1" smtClean="0"/>
              <a:t>Raffalel</a:t>
            </a:r>
            <a:r>
              <a:rPr lang="fr-CH" sz="1200" dirty="0" smtClean="0"/>
              <a:t> </a:t>
            </a:r>
            <a:r>
              <a:rPr lang="fr-CH" sz="1200" dirty="0" err="1" smtClean="0"/>
              <a:t>Lepore</a:t>
            </a:r>
            <a:r>
              <a:rPr lang="fr-CH" sz="1200" dirty="0" smtClean="0"/>
              <a:t>-Ludovic Lacroix /Service d’</a:t>
            </a:r>
            <a:r>
              <a:rPr lang="fr-CH" sz="1200" dirty="0" err="1" smtClean="0"/>
              <a:t>addictologie</a:t>
            </a:r>
            <a:endParaRPr lang="fr-CH"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lectric-objects-web-production-attachments.imgix.net/artworks/preview_images/000/024/713/original/3d2322c8961c5712bc7eeeedd792a3e4/malika_favre_illustration_Rug_kamasutra_MF_clean.jpg?ixlib=rb-0.3.5&amp;fm=jpg&amp;dpr=1&amp;w=1080&amp;h=1920&amp;bg=000&amp;fit=crop&amp;lossless=false&amp;s=7453b463f193f24b4daa87b8854ee4f4"/>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rot="5400000">
            <a:off x="1511659" y="-1791581"/>
            <a:ext cx="5832648" cy="10369153"/>
          </a:xfrm>
          <a:prstGeom prst="rect">
            <a:avLst/>
          </a:prstGeom>
          <a:noFill/>
        </p:spPr>
      </p:pic>
      <p:pic>
        <p:nvPicPr>
          <p:cNvPr id="4" name="Picture 2" descr="http://intrahug.hcuge.ch/sites/hug-drupal1.gva.intranet/files/contenu/img/LOGO_HUG_H_PANTONES.png"/>
          <p:cNvPicPr>
            <a:picLocks noChangeAspect="1" noChangeArrowheads="1"/>
          </p:cNvPicPr>
          <p:nvPr/>
        </p:nvPicPr>
        <p:blipFill>
          <a:blip r:embed="rId3" cstate="print"/>
          <a:srcRect/>
          <a:stretch>
            <a:fillRect/>
          </a:stretch>
        </p:blipFill>
        <p:spPr bwMode="auto">
          <a:xfrm>
            <a:off x="6804248" y="6165304"/>
            <a:ext cx="1811134" cy="416356"/>
          </a:xfrm>
          <a:prstGeom prst="rect">
            <a:avLst/>
          </a:prstGeom>
          <a:solidFill>
            <a:schemeClr val="bg1"/>
          </a:solidFill>
        </p:spPr>
      </p:pic>
      <p:sp>
        <p:nvSpPr>
          <p:cNvPr id="8" name="Rectangle à coins arrondis 7"/>
          <p:cNvSpPr/>
          <p:nvPr/>
        </p:nvSpPr>
        <p:spPr>
          <a:xfrm>
            <a:off x="251520" y="764704"/>
            <a:ext cx="8676456" cy="136815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H" dirty="0" smtClean="0">
                <a:solidFill>
                  <a:schemeClr val="tx1"/>
                </a:solidFill>
              </a:rPr>
              <a:t>Plaisir partagé?</a:t>
            </a:r>
          </a:p>
          <a:p>
            <a:endParaRPr lang="fr-CH" dirty="0" smtClean="0">
              <a:solidFill>
                <a:schemeClr val="tx1"/>
              </a:solidFill>
            </a:endParaRPr>
          </a:p>
          <a:p>
            <a:r>
              <a:rPr lang="fr-CH" dirty="0" smtClean="0">
                <a:solidFill>
                  <a:schemeClr val="tx1"/>
                </a:solidFill>
              </a:rPr>
              <a:t>Ce à quoi on ne nous prépare pas c’est l’ensemble de ce qui ne se dit pas ou peu et qui fait partie du quotidien du soignant</a:t>
            </a:r>
            <a:endParaRPr lang="fr-CH" dirty="0">
              <a:solidFill>
                <a:schemeClr val="tx1"/>
              </a:solidFill>
            </a:endParaRPr>
          </a:p>
        </p:txBody>
      </p:sp>
      <p:sp>
        <p:nvSpPr>
          <p:cNvPr id="10" name="Rectangle à coins arrondis 9"/>
          <p:cNvSpPr/>
          <p:nvPr/>
        </p:nvSpPr>
        <p:spPr>
          <a:xfrm>
            <a:off x="1187624" y="2708920"/>
            <a:ext cx="3024336" cy="302433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200" dirty="0" smtClean="0">
                <a:solidFill>
                  <a:schemeClr val="tx1"/>
                </a:solidFill>
              </a:rPr>
              <a:t>Le Patient</a:t>
            </a:r>
          </a:p>
          <a:p>
            <a:pPr algn="ctr"/>
            <a:endParaRPr lang="fr-CH" dirty="0" smtClean="0">
              <a:solidFill>
                <a:schemeClr val="tx1"/>
              </a:solidFill>
            </a:endParaRPr>
          </a:p>
          <a:p>
            <a:pPr algn="ctr"/>
            <a:r>
              <a:rPr lang="fr-CH" dirty="0" smtClean="0">
                <a:solidFill>
                  <a:schemeClr val="tx1"/>
                </a:solidFill>
              </a:rPr>
              <a:t>Celui qui joui</a:t>
            </a:r>
            <a:endParaRPr lang="fr-CH" dirty="0">
              <a:solidFill>
                <a:schemeClr val="tx1"/>
              </a:solidFill>
            </a:endParaRPr>
          </a:p>
        </p:txBody>
      </p:sp>
      <p:sp>
        <p:nvSpPr>
          <p:cNvPr id="11" name="Rectangle à coins arrondis 10"/>
          <p:cNvSpPr/>
          <p:nvPr/>
        </p:nvSpPr>
        <p:spPr>
          <a:xfrm>
            <a:off x="5004048" y="2708920"/>
            <a:ext cx="3024336" cy="302433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200" dirty="0" smtClean="0">
                <a:solidFill>
                  <a:schemeClr val="tx1"/>
                </a:solidFill>
              </a:rPr>
              <a:t>Le soignant</a:t>
            </a:r>
          </a:p>
          <a:p>
            <a:pPr algn="ctr"/>
            <a:endParaRPr lang="fr-CH" dirty="0" smtClean="0">
              <a:solidFill>
                <a:schemeClr val="tx1"/>
              </a:solidFill>
            </a:endParaRPr>
          </a:p>
          <a:p>
            <a:pPr algn="ctr"/>
            <a:r>
              <a:rPr lang="fr-CH" dirty="0" smtClean="0">
                <a:solidFill>
                  <a:schemeClr val="tx1"/>
                </a:solidFill>
              </a:rPr>
              <a:t>Celui qui regarde</a:t>
            </a:r>
            <a:endParaRPr lang="fr-CH"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lectric-objects-web-production-attachments.imgix.net/artworks/preview_images/000/024/713/original/3d2322c8961c5712bc7eeeedd792a3e4/malika_favre_illustration_Rug_kamasutra_MF_clean.jpg?ixlib=rb-0.3.5&amp;fm=jpg&amp;dpr=1&amp;w=1080&amp;h=1920&amp;bg=000&amp;fit=crop&amp;lossless=false&amp;s=7453b463f193f24b4daa87b8854ee4f4"/>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rot="5400000">
            <a:off x="1511659" y="-1791581"/>
            <a:ext cx="5832648" cy="10369153"/>
          </a:xfrm>
          <a:prstGeom prst="rect">
            <a:avLst/>
          </a:prstGeom>
          <a:noFill/>
        </p:spPr>
      </p:pic>
      <p:sp>
        <p:nvSpPr>
          <p:cNvPr id="7" name="Double flèche horizontale 6"/>
          <p:cNvSpPr/>
          <p:nvPr/>
        </p:nvSpPr>
        <p:spPr>
          <a:xfrm>
            <a:off x="2267744" y="1628800"/>
            <a:ext cx="4536504" cy="3528392"/>
          </a:xfrm>
          <a:prstGeom prst="lef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dirty="0" smtClean="0">
                <a:solidFill>
                  <a:schemeClr val="bg1"/>
                </a:solidFill>
              </a:rPr>
              <a:t>Intimité</a:t>
            </a:r>
          </a:p>
          <a:p>
            <a:pPr algn="ctr"/>
            <a:r>
              <a:rPr lang="fr-CH" b="1" dirty="0" smtClean="0">
                <a:solidFill>
                  <a:schemeClr val="bg1"/>
                </a:solidFill>
              </a:rPr>
              <a:t>Promiscuité</a:t>
            </a:r>
          </a:p>
          <a:p>
            <a:pPr algn="ctr"/>
            <a:r>
              <a:rPr lang="fr-CH" b="1" dirty="0" smtClean="0">
                <a:solidFill>
                  <a:schemeClr val="bg1"/>
                </a:solidFill>
              </a:rPr>
              <a:t>Odeurs</a:t>
            </a:r>
          </a:p>
          <a:p>
            <a:pPr algn="ctr"/>
            <a:r>
              <a:rPr lang="fr-CH" b="1" dirty="0" smtClean="0">
                <a:solidFill>
                  <a:schemeClr val="bg1"/>
                </a:solidFill>
              </a:rPr>
              <a:t>Râles</a:t>
            </a:r>
          </a:p>
          <a:p>
            <a:pPr algn="ctr"/>
            <a:r>
              <a:rPr lang="fr-CH" b="1" dirty="0" smtClean="0">
                <a:solidFill>
                  <a:schemeClr val="bg1"/>
                </a:solidFill>
              </a:rPr>
              <a:t>Touché</a:t>
            </a:r>
          </a:p>
          <a:p>
            <a:pPr algn="ctr"/>
            <a:r>
              <a:rPr lang="fr-CH" b="1" dirty="0" smtClean="0">
                <a:solidFill>
                  <a:schemeClr val="bg1"/>
                </a:solidFill>
              </a:rPr>
              <a:t>Positions</a:t>
            </a:r>
            <a:endParaRPr lang="fr-CH" b="1" dirty="0">
              <a:solidFill>
                <a:schemeClr val="bg1"/>
              </a:solidFill>
            </a:endParaRPr>
          </a:p>
        </p:txBody>
      </p:sp>
      <p:pic>
        <p:nvPicPr>
          <p:cNvPr id="4" name="Picture 2" descr="http://intrahug.hcuge.ch/sites/hug-drupal1.gva.intranet/files/contenu/img/LOGO_HUG_H_PANTONES.png"/>
          <p:cNvPicPr>
            <a:picLocks noChangeAspect="1" noChangeArrowheads="1"/>
          </p:cNvPicPr>
          <p:nvPr/>
        </p:nvPicPr>
        <p:blipFill>
          <a:blip r:embed="rId3" cstate="print"/>
          <a:srcRect/>
          <a:stretch>
            <a:fillRect/>
          </a:stretch>
        </p:blipFill>
        <p:spPr bwMode="auto">
          <a:xfrm>
            <a:off x="6804248" y="6165304"/>
            <a:ext cx="1811134" cy="416356"/>
          </a:xfrm>
          <a:prstGeom prst="rect">
            <a:avLst/>
          </a:prstGeom>
          <a:solidFill>
            <a:schemeClr val="bg1"/>
          </a:solidFill>
        </p:spPr>
      </p:pic>
      <p:sp>
        <p:nvSpPr>
          <p:cNvPr id="10" name="Rectangle à coins arrondis 9"/>
          <p:cNvSpPr/>
          <p:nvPr/>
        </p:nvSpPr>
        <p:spPr>
          <a:xfrm>
            <a:off x="467544" y="1772816"/>
            <a:ext cx="3024336" cy="302433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200" dirty="0" smtClean="0">
                <a:solidFill>
                  <a:schemeClr val="tx1"/>
                </a:solidFill>
              </a:rPr>
              <a:t>Le Patient</a:t>
            </a:r>
          </a:p>
          <a:p>
            <a:pPr algn="ctr"/>
            <a:endParaRPr lang="fr-CH" dirty="0" smtClean="0">
              <a:solidFill>
                <a:schemeClr val="tx1"/>
              </a:solidFill>
            </a:endParaRPr>
          </a:p>
          <a:p>
            <a:pPr algn="ctr"/>
            <a:r>
              <a:rPr lang="fr-CH" dirty="0" smtClean="0">
                <a:solidFill>
                  <a:schemeClr val="tx1"/>
                </a:solidFill>
              </a:rPr>
              <a:t>Celui qui joui</a:t>
            </a:r>
            <a:endParaRPr lang="fr-CH" dirty="0">
              <a:solidFill>
                <a:schemeClr val="tx1"/>
              </a:solidFill>
            </a:endParaRPr>
          </a:p>
        </p:txBody>
      </p:sp>
      <p:sp>
        <p:nvSpPr>
          <p:cNvPr id="11" name="Rectangle à coins arrondis 10"/>
          <p:cNvSpPr/>
          <p:nvPr/>
        </p:nvSpPr>
        <p:spPr>
          <a:xfrm>
            <a:off x="5580112" y="1844824"/>
            <a:ext cx="3024336" cy="302433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200" dirty="0" smtClean="0">
                <a:solidFill>
                  <a:schemeClr val="tx1"/>
                </a:solidFill>
              </a:rPr>
              <a:t>Le soignant</a:t>
            </a:r>
          </a:p>
          <a:p>
            <a:pPr algn="ctr"/>
            <a:endParaRPr lang="fr-CH" dirty="0" smtClean="0">
              <a:solidFill>
                <a:schemeClr val="tx1"/>
              </a:solidFill>
            </a:endParaRPr>
          </a:p>
          <a:p>
            <a:pPr algn="ctr"/>
            <a:r>
              <a:rPr lang="fr-CH" dirty="0" smtClean="0">
                <a:solidFill>
                  <a:schemeClr val="tx1"/>
                </a:solidFill>
              </a:rPr>
              <a:t>Celui qui regarde</a:t>
            </a:r>
            <a:endParaRPr lang="fr-CH"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lectric-objects-web-production-attachments.imgix.net/artworks/preview_images/000/024/713/original/3d2322c8961c5712bc7eeeedd792a3e4/malika_favre_illustration_Rug_kamasutra_MF_clean.jpg?ixlib=rb-0.3.5&amp;fm=jpg&amp;dpr=1&amp;w=1080&amp;h=1920&amp;bg=000&amp;fit=crop&amp;lossless=false&amp;s=7453b463f193f24b4daa87b8854ee4f4"/>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rot="5400000">
            <a:off x="1511659" y="-1791581"/>
            <a:ext cx="5832648" cy="10369153"/>
          </a:xfrm>
          <a:prstGeom prst="rect">
            <a:avLst/>
          </a:prstGeom>
          <a:noFill/>
        </p:spPr>
      </p:pic>
      <p:pic>
        <p:nvPicPr>
          <p:cNvPr id="4" name="Picture 2" descr="http://intrahug.hcuge.ch/sites/hug-drupal1.gva.intranet/files/contenu/img/LOGO_HUG_H_PANTONES.png"/>
          <p:cNvPicPr>
            <a:picLocks noChangeAspect="1" noChangeArrowheads="1"/>
          </p:cNvPicPr>
          <p:nvPr/>
        </p:nvPicPr>
        <p:blipFill>
          <a:blip r:embed="rId3" cstate="print"/>
          <a:srcRect/>
          <a:stretch>
            <a:fillRect/>
          </a:stretch>
        </p:blipFill>
        <p:spPr bwMode="auto">
          <a:xfrm>
            <a:off x="6804248" y="6165304"/>
            <a:ext cx="1811134" cy="416356"/>
          </a:xfrm>
          <a:prstGeom prst="rect">
            <a:avLst/>
          </a:prstGeom>
          <a:solidFill>
            <a:schemeClr val="bg1"/>
          </a:solidFill>
        </p:spPr>
      </p:pic>
      <p:sp>
        <p:nvSpPr>
          <p:cNvPr id="9" name="Rectangle à coins arrondis 8"/>
          <p:cNvSpPr/>
          <p:nvPr/>
        </p:nvSpPr>
        <p:spPr>
          <a:xfrm>
            <a:off x="827584" y="1412776"/>
            <a:ext cx="7200800" cy="295232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H" dirty="0" smtClean="0">
              <a:solidFill>
                <a:schemeClr val="tx1"/>
              </a:solidFill>
            </a:endParaRPr>
          </a:p>
          <a:p>
            <a:r>
              <a:rPr lang="fr-CH" dirty="0" smtClean="0">
                <a:solidFill>
                  <a:schemeClr val="tx1"/>
                </a:solidFill>
              </a:rPr>
              <a:t>Plaisir partagé: qui est en salle, qui injecte, n’injecte pas</a:t>
            </a:r>
          </a:p>
          <a:p>
            <a:r>
              <a:rPr lang="fr-CH" dirty="0" smtClean="0">
                <a:solidFill>
                  <a:schemeClr val="tx1"/>
                </a:solidFill>
              </a:rPr>
              <a:t>quand le patient ne parvient pas  à le faire seul, c’est le soignant qui procure le « flash », qui prend la main et qui est félicité pour son doigté</a:t>
            </a:r>
          </a:p>
          <a:p>
            <a:endParaRPr lang="fr-CH" dirty="0" smtClean="0">
              <a:solidFill>
                <a:schemeClr val="tx1"/>
              </a:solidFill>
            </a:endParaRPr>
          </a:p>
          <a:p>
            <a:r>
              <a:rPr lang="fr-CH" dirty="0" smtClean="0">
                <a:solidFill>
                  <a:schemeClr val="tx1"/>
                </a:solidFill>
              </a:rPr>
              <a:t>Le plaisir partagé ou non, filtre sur la frontière de la légalité, ce qui dehors est interdit est ici autorisé, </a:t>
            </a:r>
            <a:r>
              <a:rPr lang="fr-CH" dirty="0" err="1" smtClean="0">
                <a:solidFill>
                  <a:schemeClr val="tx1"/>
                </a:solidFill>
              </a:rPr>
              <a:t>protocolé</a:t>
            </a:r>
            <a:r>
              <a:rPr lang="fr-CH" dirty="0" smtClean="0">
                <a:solidFill>
                  <a:schemeClr val="tx1"/>
                </a:solidFill>
              </a:rPr>
              <a:t> et validé</a:t>
            </a:r>
            <a:endParaRPr lang="fr-CH"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lectric-objects-web-production-attachments.imgix.net/artworks/preview_images/000/024/713/original/3d2322c8961c5712bc7eeeedd792a3e4/malika_favre_illustration_Rug_kamasutra_MF_clean.jpg?ixlib=rb-0.3.5&amp;fm=jpg&amp;dpr=1&amp;w=1080&amp;h=1920&amp;bg=000&amp;fit=crop&amp;lossless=false&amp;s=7453b463f193f24b4daa87b8854ee4f4"/>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rot="5400000">
            <a:off x="1511659" y="-1791581"/>
            <a:ext cx="5832648" cy="10369153"/>
          </a:xfrm>
          <a:prstGeom prst="rect">
            <a:avLst/>
          </a:prstGeom>
          <a:noFill/>
        </p:spPr>
      </p:pic>
      <p:pic>
        <p:nvPicPr>
          <p:cNvPr id="4" name="Picture 2" descr="http://intrahug.hcuge.ch/sites/hug-drupal1.gva.intranet/files/contenu/img/LOGO_HUG_H_PANTONES.png"/>
          <p:cNvPicPr>
            <a:picLocks noChangeAspect="1" noChangeArrowheads="1"/>
          </p:cNvPicPr>
          <p:nvPr/>
        </p:nvPicPr>
        <p:blipFill>
          <a:blip r:embed="rId3" cstate="print"/>
          <a:srcRect/>
          <a:stretch>
            <a:fillRect/>
          </a:stretch>
        </p:blipFill>
        <p:spPr bwMode="auto">
          <a:xfrm>
            <a:off x="6804248" y="6165304"/>
            <a:ext cx="1811134" cy="416356"/>
          </a:xfrm>
          <a:prstGeom prst="rect">
            <a:avLst/>
          </a:prstGeom>
          <a:solidFill>
            <a:schemeClr val="bg1"/>
          </a:solidFill>
        </p:spPr>
      </p:pic>
      <p:sp>
        <p:nvSpPr>
          <p:cNvPr id="8" name="Rectangle à coins arrondis 7"/>
          <p:cNvSpPr/>
          <p:nvPr/>
        </p:nvSpPr>
        <p:spPr>
          <a:xfrm>
            <a:off x="1187624" y="1412776"/>
            <a:ext cx="6552728" cy="316835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H" dirty="0" smtClean="0">
                <a:solidFill>
                  <a:schemeClr val="tx1"/>
                </a:solidFill>
              </a:rPr>
              <a:t>….Rapport protégé?</a:t>
            </a:r>
          </a:p>
          <a:p>
            <a:endParaRPr lang="fr-CH" dirty="0" smtClean="0">
              <a:solidFill>
                <a:schemeClr val="tx1"/>
              </a:solidFill>
            </a:endParaRPr>
          </a:p>
          <a:p>
            <a:r>
              <a:rPr lang="fr-CH" dirty="0" smtClean="0">
                <a:solidFill>
                  <a:schemeClr val="tx1"/>
                </a:solidFill>
              </a:rPr>
              <a:t>Les programmes </a:t>
            </a:r>
            <a:r>
              <a:rPr lang="fr-CH" dirty="0" err="1" smtClean="0">
                <a:solidFill>
                  <a:schemeClr val="tx1"/>
                </a:solidFill>
              </a:rPr>
              <a:t>HeGeBe</a:t>
            </a:r>
            <a:r>
              <a:rPr lang="fr-CH" dirty="0" smtClean="0">
                <a:solidFill>
                  <a:schemeClr val="tx1"/>
                </a:solidFill>
              </a:rPr>
              <a:t>, tout comme le préservatif réduit les risques mais pas le plaisir</a:t>
            </a:r>
          </a:p>
          <a:p>
            <a:pPr algn="ctr"/>
            <a:endParaRPr lang="fr-CH"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lectric-objects-web-production-attachments.imgix.net/artworks/preview_images/000/024/713/original/3d2322c8961c5712bc7eeeedd792a3e4/malika_favre_illustration_Rug_kamasutra_MF_clean.jpg?ixlib=rb-0.3.5&amp;fm=jpg&amp;dpr=1&amp;w=1080&amp;h=1920&amp;bg=000&amp;fit=crop&amp;lossless=false&amp;s=7453b463f193f24b4daa87b8854ee4f4"/>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rot="5400000">
            <a:off x="1511659" y="-1791581"/>
            <a:ext cx="5832648" cy="10369153"/>
          </a:xfrm>
          <a:prstGeom prst="rect">
            <a:avLst/>
          </a:prstGeom>
          <a:noFill/>
        </p:spPr>
      </p:pic>
      <p:pic>
        <p:nvPicPr>
          <p:cNvPr id="4" name="Picture 2" descr="http://intrahug.hcuge.ch/sites/hug-drupal1.gva.intranet/files/contenu/img/LOGO_HUG_H_PANTONES.png"/>
          <p:cNvPicPr>
            <a:picLocks noChangeAspect="1" noChangeArrowheads="1"/>
          </p:cNvPicPr>
          <p:nvPr/>
        </p:nvPicPr>
        <p:blipFill>
          <a:blip r:embed="rId3" cstate="print"/>
          <a:srcRect/>
          <a:stretch>
            <a:fillRect/>
          </a:stretch>
        </p:blipFill>
        <p:spPr bwMode="auto">
          <a:xfrm>
            <a:off x="6804248" y="6165304"/>
            <a:ext cx="1811134" cy="416356"/>
          </a:xfrm>
          <a:prstGeom prst="rect">
            <a:avLst/>
          </a:prstGeom>
          <a:solidFill>
            <a:schemeClr val="bg1"/>
          </a:solidFill>
        </p:spPr>
      </p:pic>
      <p:sp>
        <p:nvSpPr>
          <p:cNvPr id="8" name="Rectangle à coins arrondis 7"/>
          <p:cNvSpPr/>
          <p:nvPr/>
        </p:nvSpPr>
        <p:spPr>
          <a:xfrm>
            <a:off x="1187624" y="1052736"/>
            <a:ext cx="6192688" cy="432048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H" dirty="0" smtClean="0">
              <a:solidFill>
                <a:schemeClr val="tx1"/>
              </a:solidFill>
            </a:endParaRPr>
          </a:p>
          <a:p>
            <a:r>
              <a:rPr lang="fr-CH" dirty="0" smtClean="0">
                <a:solidFill>
                  <a:schemeClr val="tx1"/>
                </a:solidFill>
              </a:rPr>
              <a:t>A-t’on </a:t>
            </a:r>
            <a:r>
              <a:rPr lang="fr-CH" dirty="0" smtClean="0">
                <a:solidFill>
                  <a:schemeClr val="tx1"/>
                </a:solidFill>
              </a:rPr>
              <a:t>du plaisir à faire plaisir?</a:t>
            </a:r>
          </a:p>
          <a:p>
            <a:endParaRPr lang="fr-CH" dirty="0" smtClean="0">
              <a:solidFill>
                <a:schemeClr val="tx1"/>
              </a:solidFill>
            </a:endParaRPr>
          </a:p>
          <a:p>
            <a:r>
              <a:rPr lang="fr-CH" dirty="0" smtClean="0">
                <a:solidFill>
                  <a:schemeClr val="tx1"/>
                </a:solidFill>
              </a:rPr>
              <a:t>Le plaisir est-il un soin en soi?</a:t>
            </a:r>
          </a:p>
          <a:p>
            <a:endParaRPr lang="fr-CH" dirty="0" smtClean="0">
              <a:solidFill>
                <a:schemeClr val="tx1"/>
              </a:solidFill>
            </a:endParaRPr>
          </a:p>
          <a:p>
            <a:r>
              <a:rPr lang="fr-CH" dirty="0" smtClean="0">
                <a:solidFill>
                  <a:schemeClr val="tx1"/>
                </a:solidFill>
              </a:rPr>
              <a:t>A-t’on du plaisir à travailler en </a:t>
            </a:r>
            <a:r>
              <a:rPr lang="fr-CH" dirty="0" err="1" smtClean="0">
                <a:solidFill>
                  <a:schemeClr val="tx1"/>
                </a:solidFill>
              </a:rPr>
              <a:t>addictologie</a:t>
            </a:r>
            <a:r>
              <a:rPr lang="fr-CH" dirty="0" smtClean="0">
                <a:solidFill>
                  <a:schemeClr val="tx1"/>
                </a:solidFill>
              </a:rPr>
              <a:t>?</a:t>
            </a:r>
            <a:endParaRPr lang="fr-CH" dirty="0">
              <a:solidFill>
                <a:schemeClr val="tx1"/>
              </a:solidFill>
            </a:endParaRPr>
          </a:p>
        </p:txBody>
      </p:sp>
      <p:sp>
        <p:nvSpPr>
          <p:cNvPr id="5" name="ZoneTexte 4"/>
          <p:cNvSpPr txBox="1"/>
          <p:nvPr/>
        </p:nvSpPr>
        <p:spPr>
          <a:xfrm>
            <a:off x="1475656" y="1700808"/>
            <a:ext cx="1235275" cy="369332"/>
          </a:xfrm>
          <a:prstGeom prst="rect">
            <a:avLst/>
          </a:prstGeom>
          <a:noFill/>
        </p:spPr>
        <p:txBody>
          <a:bodyPr wrap="none" rtlCol="0">
            <a:spAutoFit/>
          </a:bodyPr>
          <a:lstStyle/>
          <a:p>
            <a:r>
              <a:rPr lang="fr-CH" dirty="0" smtClean="0"/>
              <a:t>Questions?</a:t>
            </a:r>
            <a:endParaRPr lang="fr-CH"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lectric-objects-web-production-attachments.imgix.net/artworks/preview_images/000/024/713/original/3d2322c8961c5712bc7eeeedd792a3e4/malika_favre_illustration_Rug_kamasutra_MF_clean.jpg?ixlib=rb-0.3.5&amp;fm=jpg&amp;dpr=1&amp;w=1080&amp;h=1920&amp;bg=000&amp;fit=crop&amp;lossless=false&amp;s=7453b463f193f24b4daa87b8854ee4f4"/>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rot="5400000">
            <a:off x="1511659" y="-1791581"/>
            <a:ext cx="5832648" cy="10369153"/>
          </a:xfrm>
          <a:prstGeom prst="rect">
            <a:avLst/>
          </a:prstGeom>
          <a:noFill/>
        </p:spPr>
      </p:pic>
      <p:pic>
        <p:nvPicPr>
          <p:cNvPr id="4" name="Picture 2" descr="http://intrahug.hcuge.ch/sites/hug-drupal1.gva.intranet/files/contenu/img/LOGO_HUG_H_PANTONES.png"/>
          <p:cNvPicPr>
            <a:picLocks noChangeAspect="1" noChangeArrowheads="1"/>
          </p:cNvPicPr>
          <p:nvPr/>
        </p:nvPicPr>
        <p:blipFill>
          <a:blip r:embed="rId3" cstate="print"/>
          <a:srcRect/>
          <a:stretch>
            <a:fillRect/>
          </a:stretch>
        </p:blipFill>
        <p:spPr bwMode="auto">
          <a:xfrm>
            <a:off x="6804248" y="6165304"/>
            <a:ext cx="1811134" cy="416356"/>
          </a:xfrm>
          <a:prstGeom prst="rect">
            <a:avLst/>
          </a:prstGeom>
          <a:solidFill>
            <a:schemeClr val="bg1"/>
          </a:solidFill>
        </p:spPr>
      </p:pic>
      <p:sp>
        <p:nvSpPr>
          <p:cNvPr id="10242" name="AutoShape 2" descr="Résultat de recherche d'images pour &quot;burt reynolds&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CH"/>
          </a:p>
        </p:txBody>
      </p:sp>
      <p:sp>
        <p:nvSpPr>
          <p:cNvPr id="10244" name="AutoShape 4" descr="Résultat de recherche d'images pour &quot;burt reynolds&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CH"/>
          </a:p>
        </p:txBody>
      </p:sp>
      <p:pic>
        <p:nvPicPr>
          <p:cNvPr id="10247" name="Picture 7" descr="C:\Users\lulx\Desktop\Burt-Reynolds-Auction-0011205739904.jpg"/>
          <p:cNvPicPr>
            <a:picLocks noChangeAspect="1" noChangeArrowheads="1"/>
          </p:cNvPicPr>
          <p:nvPr/>
        </p:nvPicPr>
        <p:blipFill>
          <a:blip r:embed="rId4" cstate="print"/>
          <a:srcRect/>
          <a:stretch>
            <a:fillRect/>
          </a:stretch>
        </p:blipFill>
        <p:spPr bwMode="auto">
          <a:xfrm>
            <a:off x="251520" y="620688"/>
            <a:ext cx="8280920" cy="5450238"/>
          </a:xfrm>
          <a:prstGeom prst="rect">
            <a:avLst/>
          </a:prstGeom>
          <a:noFill/>
        </p:spPr>
      </p:pic>
      <p:sp>
        <p:nvSpPr>
          <p:cNvPr id="11" name="Rectangle à coins arrondis 10"/>
          <p:cNvSpPr/>
          <p:nvPr/>
        </p:nvSpPr>
        <p:spPr>
          <a:xfrm>
            <a:off x="4499992" y="764704"/>
            <a:ext cx="3168352" cy="1368152"/>
          </a:xfrm>
          <a:prstGeom prst="wedgeRoundRectCallout">
            <a:avLst>
              <a:gd name="adj1" fmla="val -72954"/>
              <a:gd name="adj2" fmla="val 35567"/>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800" b="1" dirty="0" smtClean="0">
                <a:solidFill>
                  <a:schemeClr val="tx1"/>
                </a:solidFill>
              </a:rPr>
              <a:t>Une </a:t>
            </a:r>
            <a:r>
              <a:rPr lang="fr-CH" sz="2800" b="1" dirty="0" smtClean="0">
                <a:solidFill>
                  <a:schemeClr val="tx1"/>
                </a:solidFill>
              </a:rPr>
              <a:t>cigarette…..?</a:t>
            </a:r>
            <a:endParaRPr lang="fr-CH" sz="2800"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lectric-objects-web-production-attachments.imgix.net/artworks/preview_images/000/024/713/original/3d2322c8961c5712bc7eeeedd792a3e4/malika_favre_illustration_Rug_kamasutra_MF_clean.jpg?ixlib=rb-0.3.5&amp;fm=jpg&amp;dpr=1&amp;w=1080&amp;h=1920&amp;bg=000&amp;fit=crop&amp;lossless=false&amp;s=7453b463f193f24b4daa87b8854ee4f4"/>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rot="5400000">
            <a:off x="1511659" y="-1791581"/>
            <a:ext cx="5832648" cy="10369153"/>
          </a:xfrm>
          <a:prstGeom prst="rect">
            <a:avLst/>
          </a:prstGeom>
          <a:noFill/>
        </p:spPr>
      </p:pic>
      <p:pic>
        <p:nvPicPr>
          <p:cNvPr id="4" name="Picture 2" descr="http://intrahug.hcuge.ch/sites/hug-drupal1.gva.intranet/files/contenu/img/LOGO_HUG_H_PANTONES.png"/>
          <p:cNvPicPr>
            <a:picLocks noChangeAspect="1" noChangeArrowheads="1"/>
          </p:cNvPicPr>
          <p:nvPr/>
        </p:nvPicPr>
        <p:blipFill>
          <a:blip r:embed="rId3" cstate="print"/>
          <a:srcRect/>
          <a:stretch>
            <a:fillRect/>
          </a:stretch>
        </p:blipFill>
        <p:spPr bwMode="auto">
          <a:xfrm>
            <a:off x="6804248" y="6165304"/>
            <a:ext cx="1811134" cy="416356"/>
          </a:xfrm>
          <a:prstGeom prst="rect">
            <a:avLst/>
          </a:prstGeom>
          <a:solidFill>
            <a:schemeClr val="bg1"/>
          </a:solidFill>
        </p:spPr>
      </p:pic>
      <p:sp>
        <p:nvSpPr>
          <p:cNvPr id="7" name="Rectangle à coins arrondis 6"/>
          <p:cNvSpPr/>
          <p:nvPr/>
        </p:nvSpPr>
        <p:spPr>
          <a:xfrm>
            <a:off x="683568" y="980728"/>
            <a:ext cx="7776864" cy="424847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H" dirty="0" smtClean="0">
                <a:solidFill>
                  <a:schemeClr val="tx1"/>
                </a:solidFill>
              </a:rPr>
              <a:t>Sommaire:</a:t>
            </a:r>
          </a:p>
          <a:p>
            <a:endParaRPr lang="fr-CH" dirty="0" smtClean="0">
              <a:solidFill>
                <a:schemeClr val="tx1"/>
              </a:solidFill>
            </a:endParaRPr>
          </a:p>
          <a:p>
            <a:r>
              <a:rPr lang="fr-CH" dirty="0" smtClean="0">
                <a:solidFill>
                  <a:schemeClr val="tx1"/>
                </a:solidFill>
              </a:rPr>
              <a:t>Préliminaires</a:t>
            </a:r>
          </a:p>
          <a:p>
            <a:r>
              <a:rPr lang="fr-CH" dirty="0" smtClean="0">
                <a:solidFill>
                  <a:schemeClr val="tx1"/>
                </a:solidFill>
              </a:rPr>
              <a:t>Fantasmons un peu</a:t>
            </a:r>
          </a:p>
          <a:p>
            <a:r>
              <a:rPr lang="fr-CH" dirty="0" smtClean="0">
                <a:solidFill>
                  <a:schemeClr val="tx1"/>
                </a:solidFill>
              </a:rPr>
              <a:t>Et le plaisir dans tout ça…</a:t>
            </a:r>
          </a:p>
          <a:p>
            <a:r>
              <a:rPr lang="fr-CH" dirty="0" smtClean="0">
                <a:solidFill>
                  <a:schemeClr val="tx1"/>
                </a:solidFill>
              </a:rPr>
              <a:t>…Rapport protégé?</a:t>
            </a:r>
          </a:p>
          <a:p>
            <a:r>
              <a:rPr lang="fr-CH" dirty="0" smtClean="0">
                <a:solidFill>
                  <a:schemeClr val="tx1"/>
                </a:solidFill>
              </a:rPr>
              <a:t>Questions</a:t>
            </a:r>
          </a:p>
          <a:p>
            <a:endParaRPr lang="fr-CH"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lectric-objects-web-production-attachments.imgix.net/artworks/preview_images/000/024/713/original/3d2322c8961c5712bc7eeeedd792a3e4/malika_favre_illustration_Rug_kamasutra_MF_clean.jpg?ixlib=rb-0.3.5&amp;fm=jpg&amp;dpr=1&amp;w=1080&amp;h=1920&amp;bg=000&amp;fit=crop&amp;lossless=false&amp;s=7453b463f193f24b4daa87b8854ee4f4"/>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rot="5400000">
            <a:off x="1511659" y="-1791581"/>
            <a:ext cx="5832648" cy="10369153"/>
          </a:xfrm>
          <a:prstGeom prst="rect">
            <a:avLst/>
          </a:prstGeom>
          <a:noFill/>
        </p:spPr>
      </p:pic>
      <p:pic>
        <p:nvPicPr>
          <p:cNvPr id="4" name="Picture 2" descr="http://intrahug.hcuge.ch/sites/hug-drupal1.gva.intranet/files/contenu/img/LOGO_HUG_H_PANTONES.png"/>
          <p:cNvPicPr>
            <a:picLocks noChangeAspect="1" noChangeArrowheads="1"/>
          </p:cNvPicPr>
          <p:nvPr/>
        </p:nvPicPr>
        <p:blipFill>
          <a:blip r:embed="rId3" cstate="print"/>
          <a:srcRect/>
          <a:stretch>
            <a:fillRect/>
          </a:stretch>
        </p:blipFill>
        <p:spPr bwMode="auto">
          <a:xfrm>
            <a:off x="6804248" y="6165304"/>
            <a:ext cx="1811134" cy="416356"/>
          </a:xfrm>
          <a:prstGeom prst="rect">
            <a:avLst/>
          </a:prstGeom>
          <a:solidFill>
            <a:schemeClr val="bg1"/>
          </a:solidFill>
        </p:spPr>
      </p:pic>
      <p:sp>
        <p:nvSpPr>
          <p:cNvPr id="8" name="Rectangle à coins arrondis 7"/>
          <p:cNvSpPr/>
          <p:nvPr/>
        </p:nvSpPr>
        <p:spPr>
          <a:xfrm>
            <a:off x="323528" y="764704"/>
            <a:ext cx="1944216" cy="36004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solidFill>
                  <a:schemeClr val="tx1"/>
                </a:solidFill>
              </a:rPr>
              <a:t>Préliminaires</a:t>
            </a:r>
            <a:endParaRPr lang="fr-CH" dirty="0">
              <a:solidFill>
                <a:schemeClr val="tx1"/>
              </a:solidFill>
            </a:endParaRPr>
          </a:p>
        </p:txBody>
      </p:sp>
      <p:sp>
        <p:nvSpPr>
          <p:cNvPr id="9" name="Rectangle à coins arrondis 8"/>
          <p:cNvSpPr/>
          <p:nvPr/>
        </p:nvSpPr>
        <p:spPr>
          <a:xfrm>
            <a:off x="899592" y="1412776"/>
            <a:ext cx="7632848" cy="446449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H" dirty="0" smtClean="0"/>
              <a:t>T</a:t>
            </a:r>
            <a:r>
              <a:rPr lang="fr-CH" dirty="0" smtClean="0">
                <a:solidFill>
                  <a:schemeClr val="tx1"/>
                </a:solidFill>
              </a:rPr>
              <a:t>TTT médical sous prescription, strictement réglementé et contrôlé</a:t>
            </a:r>
          </a:p>
          <a:p>
            <a:endParaRPr lang="fr-CH" dirty="0" smtClean="0">
              <a:solidFill>
                <a:schemeClr val="tx1"/>
              </a:solidFill>
            </a:endParaRPr>
          </a:p>
          <a:p>
            <a:r>
              <a:rPr lang="fr-CH" dirty="0" smtClean="0">
                <a:solidFill>
                  <a:schemeClr val="tx1"/>
                </a:solidFill>
              </a:rPr>
              <a:t>Dont les objectifs sont:</a:t>
            </a:r>
          </a:p>
          <a:p>
            <a:endParaRPr lang="fr-CH" dirty="0" smtClean="0">
              <a:solidFill>
                <a:schemeClr val="tx1"/>
              </a:solidFill>
            </a:endParaRPr>
          </a:p>
          <a:p>
            <a:r>
              <a:rPr lang="fr-CH" dirty="0" smtClean="0">
                <a:solidFill>
                  <a:schemeClr val="tx1"/>
                </a:solidFill>
              </a:rPr>
              <a:t> créer un </a:t>
            </a:r>
            <a:r>
              <a:rPr lang="fr-CH" b="1" dirty="0" smtClean="0">
                <a:solidFill>
                  <a:schemeClr val="tx1"/>
                </a:solidFill>
              </a:rPr>
              <a:t>lien thérapeutique durable</a:t>
            </a:r>
            <a:r>
              <a:rPr lang="fr-CH" dirty="0" smtClean="0">
                <a:solidFill>
                  <a:schemeClr val="tx1"/>
                </a:solidFill>
              </a:rPr>
              <a:t>, induire une </a:t>
            </a:r>
            <a:r>
              <a:rPr lang="fr-CH" b="1" dirty="0" smtClean="0">
                <a:solidFill>
                  <a:schemeClr val="tx1"/>
                </a:solidFill>
              </a:rPr>
              <a:t>consommation à faible risque</a:t>
            </a:r>
            <a:r>
              <a:rPr lang="fr-CH" dirty="0" smtClean="0">
                <a:solidFill>
                  <a:schemeClr val="tx1"/>
                </a:solidFill>
              </a:rPr>
              <a:t>, </a:t>
            </a:r>
            <a:r>
              <a:rPr lang="fr-CH" b="1" dirty="0" smtClean="0">
                <a:solidFill>
                  <a:schemeClr val="tx1"/>
                </a:solidFill>
              </a:rPr>
              <a:t>améliorer l’état de santé physique, psychique et sociale</a:t>
            </a:r>
            <a:r>
              <a:rPr lang="fr-CH" dirty="0" smtClean="0">
                <a:solidFill>
                  <a:schemeClr val="tx1"/>
                </a:solidFill>
              </a:rPr>
              <a:t>, créer les condition pour l’</a:t>
            </a:r>
            <a:r>
              <a:rPr lang="fr-CH" b="1" dirty="0" smtClean="0">
                <a:solidFill>
                  <a:schemeClr val="tx1"/>
                </a:solidFill>
              </a:rPr>
              <a:t>abstinence</a:t>
            </a:r>
            <a:r>
              <a:rPr lang="fr-CH" dirty="0" smtClean="0">
                <a:solidFill>
                  <a:schemeClr val="tx1"/>
                </a:solidFill>
              </a:rPr>
              <a:t>, </a:t>
            </a:r>
            <a:r>
              <a:rPr lang="fr-CH" b="1" dirty="0" smtClean="0">
                <a:solidFill>
                  <a:schemeClr val="tx1"/>
                </a:solidFill>
              </a:rPr>
              <a:t>éloigner du milieu de la drogue </a:t>
            </a:r>
            <a:r>
              <a:rPr lang="fr-CH" dirty="0" smtClean="0">
                <a:solidFill>
                  <a:schemeClr val="tx1"/>
                </a:solidFill>
              </a:rPr>
              <a:t>et prévenir de la </a:t>
            </a:r>
            <a:r>
              <a:rPr lang="fr-CH" b="1" dirty="0" smtClean="0">
                <a:solidFill>
                  <a:schemeClr val="tx1"/>
                </a:solidFill>
              </a:rPr>
              <a:t>criminalité</a:t>
            </a:r>
          </a:p>
          <a:p>
            <a:pPr algn="ctr"/>
            <a:endParaRPr lang="fr-CH"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lectric-objects-web-production-attachments.imgix.net/artworks/preview_images/000/024/713/original/3d2322c8961c5712bc7eeeedd792a3e4/malika_favre_illustration_Rug_kamasutra_MF_clean.jpg?ixlib=rb-0.3.5&amp;fm=jpg&amp;dpr=1&amp;w=1080&amp;h=1920&amp;bg=000&amp;fit=crop&amp;lossless=false&amp;s=7453b463f193f24b4daa87b8854ee4f4"/>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rot="5400000">
            <a:off x="1511659" y="-1791581"/>
            <a:ext cx="5832648" cy="10369153"/>
          </a:xfrm>
          <a:prstGeom prst="rect">
            <a:avLst/>
          </a:prstGeom>
          <a:noFill/>
        </p:spPr>
      </p:pic>
      <p:pic>
        <p:nvPicPr>
          <p:cNvPr id="4" name="Picture 2" descr="http://intrahug.hcuge.ch/sites/hug-drupal1.gva.intranet/files/contenu/img/LOGO_HUG_H_PANTONES.png"/>
          <p:cNvPicPr>
            <a:picLocks noChangeAspect="1" noChangeArrowheads="1"/>
          </p:cNvPicPr>
          <p:nvPr/>
        </p:nvPicPr>
        <p:blipFill>
          <a:blip r:embed="rId3" cstate="print"/>
          <a:srcRect/>
          <a:stretch>
            <a:fillRect/>
          </a:stretch>
        </p:blipFill>
        <p:spPr bwMode="auto">
          <a:xfrm>
            <a:off x="6804248" y="6165304"/>
            <a:ext cx="1811134" cy="416356"/>
          </a:xfrm>
          <a:prstGeom prst="rect">
            <a:avLst/>
          </a:prstGeom>
          <a:solidFill>
            <a:schemeClr val="bg1"/>
          </a:solidFill>
        </p:spPr>
      </p:pic>
      <p:sp>
        <p:nvSpPr>
          <p:cNvPr id="8" name="Rectangle à coins arrondis 7"/>
          <p:cNvSpPr/>
          <p:nvPr/>
        </p:nvSpPr>
        <p:spPr>
          <a:xfrm>
            <a:off x="1403648" y="1700808"/>
            <a:ext cx="6408712" cy="36004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H" dirty="0" smtClean="0">
                <a:solidFill>
                  <a:schemeClr val="tx1"/>
                </a:solidFill>
              </a:rPr>
              <a:t>Notre travail consiste à </a:t>
            </a:r>
          </a:p>
          <a:p>
            <a:endParaRPr lang="fr-CH" dirty="0" smtClean="0">
              <a:solidFill>
                <a:schemeClr val="tx1"/>
              </a:solidFill>
            </a:endParaRPr>
          </a:p>
          <a:p>
            <a:r>
              <a:rPr lang="fr-CH" dirty="0" smtClean="0">
                <a:solidFill>
                  <a:schemeClr val="tx1"/>
                </a:solidFill>
              </a:rPr>
              <a:t>Évaluer</a:t>
            </a:r>
          </a:p>
          <a:p>
            <a:r>
              <a:rPr lang="fr-CH" dirty="0" smtClean="0">
                <a:solidFill>
                  <a:schemeClr val="tx1"/>
                </a:solidFill>
              </a:rPr>
              <a:t>Préparer le traitement</a:t>
            </a:r>
          </a:p>
          <a:p>
            <a:r>
              <a:rPr lang="fr-CH" dirty="0" smtClean="0">
                <a:solidFill>
                  <a:schemeClr val="tx1"/>
                </a:solidFill>
              </a:rPr>
              <a:t>Administrer, voir faire l’injection</a:t>
            </a:r>
          </a:p>
          <a:p>
            <a:r>
              <a:rPr lang="fr-CH" dirty="0" smtClean="0">
                <a:solidFill>
                  <a:schemeClr val="tx1"/>
                </a:solidFill>
              </a:rPr>
              <a:t>Surveiller, assurer la sécurité</a:t>
            </a:r>
          </a:p>
          <a:p>
            <a:r>
              <a:rPr lang="fr-CH" dirty="0" smtClean="0">
                <a:solidFill>
                  <a:schemeClr val="tx1"/>
                </a:solidFill>
              </a:rPr>
              <a:t>Contrôler les stock</a:t>
            </a:r>
            <a:endParaRPr lang="fr-CH"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lectric-objects-web-production-attachments.imgix.net/artworks/preview_images/000/024/713/original/3d2322c8961c5712bc7eeeedd792a3e4/malika_favre_illustration_Rug_kamasutra_MF_clean.jpg?ixlib=rb-0.3.5&amp;fm=jpg&amp;dpr=1&amp;w=1080&amp;h=1920&amp;bg=000&amp;fit=crop&amp;lossless=false&amp;s=7453b463f193f24b4daa87b8854ee4f4"/>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rot="5400000">
            <a:off x="1511659" y="-1791581"/>
            <a:ext cx="5832648" cy="10369153"/>
          </a:xfrm>
          <a:prstGeom prst="rect">
            <a:avLst/>
          </a:prstGeom>
          <a:noFill/>
        </p:spPr>
      </p:pic>
      <p:pic>
        <p:nvPicPr>
          <p:cNvPr id="4" name="Picture 2" descr="http://intrahug.hcuge.ch/sites/hug-drupal1.gva.intranet/files/contenu/img/LOGO_HUG_H_PANTONES.png"/>
          <p:cNvPicPr>
            <a:picLocks noChangeAspect="1" noChangeArrowheads="1"/>
          </p:cNvPicPr>
          <p:nvPr/>
        </p:nvPicPr>
        <p:blipFill>
          <a:blip r:embed="rId3" cstate="print"/>
          <a:srcRect/>
          <a:stretch>
            <a:fillRect/>
          </a:stretch>
        </p:blipFill>
        <p:spPr bwMode="auto">
          <a:xfrm>
            <a:off x="6804248" y="6165304"/>
            <a:ext cx="1811134" cy="416356"/>
          </a:xfrm>
          <a:prstGeom prst="rect">
            <a:avLst/>
          </a:prstGeom>
          <a:solidFill>
            <a:schemeClr val="bg1"/>
          </a:solidFill>
        </p:spPr>
      </p:pic>
      <p:sp>
        <p:nvSpPr>
          <p:cNvPr id="8" name="Rectangle à coins arrondis 7"/>
          <p:cNvSpPr/>
          <p:nvPr/>
        </p:nvSpPr>
        <p:spPr>
          <a:xfrm>
            <a:off x="2195736" y="1988840"/>
            <a:ext cx="4896544" cy="273630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solidFill>
                  <a:schemeClr val="tx1"/>
                </a:solidFill>
              </a:rPr>
              <a:t>Et le plaisir dans tout ça…….</a:t>
            </a:r>
            <a:endParaRPr lang="fr-CH"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lectric-objects-web-production-attachments.imgix.net/artworks/preview_images/000/024/713/original/3d2322c8961c5712bc7eeeedd792a3e4/malika_favre_illustration_Rug_kamasutra_MF_clean.jpg?ixlib=rb-0.3.5&amp;fm=jpg&amp;dpr=1&amp;w=1080&amp;h=1920&amp;bg=000&amp;fit=crop&amp;lossless=false&amp;s=7453b463f193f24b4daa87b8854ee4f4"/>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rot="5400000">
            <a:off x="1511659" y="-1791581"/>
            <a:ext cx="5832648" cy="10369153"/>
          </a:xfrm>
          <a:prstGeom prst="rect">
            <a:avLst/>
          </a:prstGeom>
          <a:noFill/>
        </p:spPr>
      </p:pic>
      <p:pic>
        <p:nvPicPr>
          <p:cNvPr id="4" name="Picture 2" descr="http://intrahug.hcuge.ch/sites/hug-drupal1.gva.intranet/files/contenu/img/LOGO_HUG_H_PANTONES.png"/>
          <p:cNvPicPr>
            <a:picLocks noChangeAspect="1" noChangeArrowheads="1"/>
          </p:cNvPicPr>
          <p:nvPr/>
        </p:nvPicPr>
        <p:blipFill>
          <a:blip r:embed="rId3" cstate="print"/>
          <a:srcRect/>
          <a:stretch>
            <a:fillRect/>
          </a:stretch>
        </p:blipFill>
        <p:spPr bwMode="auto">
          <a:xfrm>
            <a:off x="6804248" y="6165304"/>
            <a:ext cx="1811134" cy="416356"/>
          </a:xfrm>
          <a:prstGeom prst="rect">
            <a:avLst/>
          </a:prstGeom>
          <a:solidFill>
            <a:schemeClr val="bg1"/>
          </a:solidFill>
        </p:spPr>
      </p:pic>
      <p:sp>
        <p:nvSpPr>
          <p:cNvPr id="8" name="Rectangle à coins arrondis 7"/>
          <p:cNvSpPr/>
          <p:nvPr/>
        </p:nvSpPr>
        <p:spPr>
          <a:xfrm>
            <a:off x="539552" y="908720"/>
            <a:ext cx="2736304" cy="57606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H" dirty="0" smtClean="0">
                <a:solidFill>
                  <a:schemeClr val="tx1"/>
                </a:solidFill>
              </a:rPr>
              <a:t>Fantasmons un peu</a:t>
            </a:r>
            <a:endParaRPr lang="fr-CH" dirty="0">
              <a:solidFill>
                <a:schemeClr val="tx1"/>
              </a:solidFill>
            </a:endParaRPr>
          </a:p>
        </p:txBody>
      </p:sp>
      <p:sp>
        <p:nvSpPr>
          <p:cNvPr id="9" name="Rectangle à coins arrondis 8"/>
          <p:cNvSpPr/>
          <p:nvPr/>
        </p:nvSpPr>
        <p:spPr>
          <a:xfrm>
            <a:off x="0" y="1844824"/>
            <a:ext cx="9396536" cy="36004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H" dirty="0" smtClean="0">
                <a:solidFill>
                  <a:schemeClr val="tx1"/>
                </a:solidFill>
              </a:rPr>
              <a:t>Plaisir: Etat de contentement que crée chez quelqu’un la satisfaction d’une tendance, d’un besoin, d’un désir</a:t>
            </a:r>
          </a:p>
          <a:p>
            <a:endParaRPr lang="fr-CH" dirty="0" smtClean="0">
              <a:solidFill>
                <a:schemeClr val="tx1"/>
              </a:solidFill>
            </a:endParaRPr>
          </a:p>
          <a:p>
            <a:r>
              <a:rPr lang="fr-CH" dirty="0" smtClean="0">
                <a:solidFill>
                  <a:schemeClr val="tx1"/>
                </a:solidFill>
              </a:rPr>
              <a:t>Ce qui plaît, diverti, procure à quelqu’un ce sentiment agréable de contentement</a:t>
            </a:r>
          </a:p>
          <a:p>
            <a:endParaRPr lang="fr-CH" dirty="0" smtClean="0">
              <a:solidFill>
                <a:schemeClr val="tx1"/>
              </a:solidFill>
            </a:endParaRPr>
          </a:p>
          <a:p>
            <a:r>
              <a:rPr lang="fr-CH" dirty="0" smtClean="0">
                <a:solidFill>
                  <a:schemeClr val="tx1"/>
                </a:solidFill>
              </a:rPr>
              <a:t>Jouissance sexuelle, volupté: donner du plaisir à son partenaire</a:t>
            </a:r>
            <a:endParaRPr lang="fr-CH"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lectric-objects-web-production-attachments.imgix.net/artworks/preview_images/000/024/713/original/3d2322c8961c5712bc7eeeedd792a3e4/malika_favre_illustration_Rug_kamasutra_MF_clean.jpg?ixlib=rb-0.3.5&amp;fm=jpg&amp;dpr=1&amp;w=1080&amp;h=1920&amp;bg=000&amp;fit=crop&amp;lossless=false&amp;s=7453b463f193f24b4daa87b8854ee4f4"/>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rot="5400000">
            <a:off x="1511659" y="-1791581"/>
            <a:ext cx="5832648" cy="10369153"/>
          </a:xfrm>
          <a:prstGeom prst="rect">
            <a:avLst/>
          </a:prstGeom>
          <a:noFill/>
        </p:spPr>
      </p:pic>
      <p:pic>
        <p:nvPicPr>
          <p:cNvPr id="4" name="Picture 2" descr="http://intrahug.hcuge.ch/sites/hug-drupal1.gva.intranet/files/contenu/img/LOGO_HUG_H_PANTONES.png"/>
          <p:cNvPicPr>
            <a:picLocks noChangeAspect="1" noChangeArrowheads="1"/>
          </p:cNvPicPr>
          <p:nvPr/>
        </p:nvPicPr>
        <p:blipFill>
          <a:blip r:embed="rId3" cstate="print"/>
          <a:srcRect/>
          <a:stretch>
            <a:fillRect/>
          </a:stretch>
        </p:blipFill>
        <p:spPr bwMode="auto">
          <a:xfrm>
            <a:off x="6804248" y="6165304"/>
            <a:ext cx="1811134" cy="416356"/>
          </a:xfrm>
          <a:prstGeom prst="rect">
            <a:avLst/>
          </a:prstGeom>
          <a:solidFill>
            <a:schemeClr val="bg1"/>
          </a:solidFill>
        </p:spPr>
      </p:pic>
      <p:sp>
        <p:nvSpPr>
          <p:cNvPr id="8" name="Rectangle à coins arrondis 7"/>
          <p:cNvSpPr/>
          <p:nvPr/>
        </p:nvSpPr>
        <p:spPr>
          <a:xfrm>
            <a:off x="1043608" y="2060848"/>
            <a:ext cx="7560840" cy="237626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H" dirty="0" smtClean="0">
              <a:solidFill>
                <a:schemeClr val="tx1"/>
              </a:solidFill>
            </a:endParaRPr>
          </a:p>
          <a:p>
            <a:r>
              <a:rPr lang="fr-CH" dirty="0" smtClean="0">
                <a:solidFill>
                  <a:schemeClr val="tx1"/>
                </a:solidFill>
              </a:rPr>
              <a:t>Plaisir pourrait être l’absence de déplaisir ( Epicure)</a:t>
            </a:r>
          </a:p>
          <a:p>
            <a:endParaRPr lang="fr-CH" dirty="0" smtClean="0">
              <a:solidFill>
                <a:schemeClr val="tx1"/>
              </a:solidFill>
            </a:endParaRPr>
          </a:p>
          <a:p>
            <a:r>
              <a:rPr lang="fr-CH" dirty="0" smtClean="0">
                <a:solidFill>
                  <a:schemeClr val="tx1"/>
                </a:solidFill>
              </a:rPr>
              <a:t>La recherche de l’évitement du déplaisir comme moteur à l’existence (hédonisme)</a:t>
            </a:r>
            <a:endParaRPr lang="fr-CH"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lectric-objects-web-production-attachments.imgix.net/artworks/preview_images/000/024/713/original/3d2322c8961c5712bc7eeeedd792a3e4/malika_favre_illustration_Rug_kamasutra_MF_clean.jpg?ixlib=rb-0.3.5&amp;fm=jpg&amp;dpr=1&amp;w=1080&amp;h=1920&amp;bg=000&amp;fit=crop&amp;lossless=false&amp;s=7453b463f193f24b4daa87b8854ee4f4"/>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rot="5400000">
            <a:off x="1511659" y="-1791581"/>
            <a:ext cx="5832648" cy="10369153"/>
          </a:xfrm>
          <a:prstGeom prst="rect">
            <a:avLst/>
          </a:prstGeom>
          <a:noFill/>
        </p:spPr>
      </p:pic>
      <p:pic>
        <p:nvPicPr>
          <p:cNvPr id="4" name="Picture 2" descr="http://intrahug.hcuge.ch/sites/hug-drupal1.gva.intranet/files/contenu/img/LOGO_HUG_H_PANTONES.png"/>
          <p:cNvPicPr>
            <a:picLocks noChangeAspect="1" noChangeArrowheads="1"/>
          </p:cNvPicPr>
          <p:nvPr/>
        </p:nvPicPr>
        <p:blipFill>
          <a:blip r:embed="rId3" cstate="print"/>
          <a:srcRect/>
          <a:stretch>
            <a:fillRect/>
          </a:stretch>
        </p:blipFill>
        <p:spPr bwMode="auto">
          <a:xfrm>
            <a:off x="6804248" y="6165304"/>
            <a:ext cx="1811134" cy="416356"/>
          </a:xfrm>
          <a:prstGeom prst="rect">
            <a:avLst/>
          </a:prstGeom>
          <a:solidFill>
            <a:schemeClr val="bg1"/>
          </a:solidFill>
        </p:spPr>
      </p:pic>
      <p:sp>
        <p:nvSpPr>
          <p:cNvPr id="8" name="Rectangle à coins arrondis 7"/>
          <p:cNvSpPr/>
          <p:nvPr/>
        </p:nvSpPr>
        <p:spPr>
          <a:xfrm>
            <a:off x="755576" y="1052736"/>
            <a:ext cx="7776864" cy="482453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H" dirty="0" smtClean="0">
                <a:solidFill>
                  <a:schemeClr val="tx1"/>
                </a:solidFill>
              </a:rPr>
              <a:t>« Un shoot, un fixe, un taquet » c’est ce petit moment de fébrilité qui vous fait remonter votre manche en tenant la pompe entre les dents, puis chercher le renflement d’une veine pas trop esquintée avant d’enfoncer l’aiguille d’un geste précis et de tirer le piston pour faire une, deux, trois « tirettes »…..</a:t>
            </a:r>
          </a:p>
          <a:p>
            <a:r>
              <a:rPr lang="fr-CH" dirty="0" smtClean="0">
                <a:solidFill>
                  <a:schemeClr val="tx1"/>
                </a:solidFill>
              </a:rPr>
              <a:t>Elle devient une sorte d’emblème du caractère sacrilège de l’usage des drogues. En détournant l’outil bienfaisant au service d’une jouissance égoïste, le drogué foule au pied plusieurs tabous.</a:t>
            </a:r>
          </a:p>
          <a:p>
            <a:r>
              <a:rPr lang="fr-CH" dirty="0" smtClean="0">
                <a:solidFill>
                  <a:schemeClr val="tx1"/>
                </a:solidFill>
              </a:rPr>
              <a:t>La seringue perce, troue, envahie. Elle attient l’intérieur du corps…le shoot n’est pas seulement une méthode de conso(…), c’est aussi et avant tout, pour de nombreux usagers, un gigantesque pied.</a:t>
            </a:r>
          </a:p>
          <a:p>
            <a:endParaRPr lang="fr-CH" dirty="0" smtClean="0">
              <a:solidFill>
                <a:schemeClr val="tx1"/>
              </a:solidFill>
            </a:endParaRPr>
          </a:p>
          <a:p>
            <a:r>
              <a:rPr lang="fr-CH" sz="1050" dirty="0" smtClean="0">
                <a:solidFill>
                  <a:schemeClr val="tx1"/>
                </a:solidFill>
              </a:rPr>
              <a:t>F. Olivet (21.30.2003) l’injection IV de substances </a:t>
            </a:r>
            <a:r>
              <a:rPr lang="fr-CH" sz="1050" dirty="0" err="1" smtClean="0">
                <a:solidFill>
                  <a:schemeClr val="tx1"/>
                </a:solidFill>
              </a:rPr>
              <a:t>psychoactives</a:t>
            </a:r>
            <a:r>
              <a:rPr lang="fr-CH" sz="1050" dirty="0" smtClean="0">
                <a:solidFill>
                  <a:schemeClr val="tx1"/>
                </a:solidFill>
              </a:rPr>
              <a:t>. ASUD.org</a:t>
            </a:r>
            <a:endParaRPr lang="fr-CH" sz="105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lectric-objects-web-production-attachments.imgix.net/artworks/preview_images/000/024/713/original/3d2322c8961c5712bc7eeeedd792a3e4/malika_favre_illustration_Rug_kamasutra_MF_clean.jpg?ixlib=rb-0.3.5&amp;fm=jpg&amp;dpr=1&amp;w=1080&amp;h=1920&amp;bg=000&amp;fit=crop&amp;lossless=false&amp;s=7453b463f193f24b4daa87b8854ee4f4"/>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rot="5400000">
            <a:off x="1511659" y="-1791581"/>
            <a:ext cx="5832648" cy="10369153"/>
          </a:xfrm>
          <a:prstGeom prst="rect">
            <a:avLst/>
          </a:prstGeom>
          <a:noFill/>
        </p:spPr>
      </p:pic>
      <p:pic>
        <p:nvPicPr>
          <p:cNvPr id="4" name="Picture 2" descr="http://intrahug.hcuge.ch/sites/hug-drupal1.gva.intranet/files/contenu/img/LOGO_HUG_H_PANTONES.png"/>
          <p:cNvPicPr>
            <a:picLocks noChangeAspect="1" noChangeArrowheads="1"/>
          </p:cNvPicPr>
          <p:nvPr/>
        </p:nvPicPr>
        <p:blipFill>
          <a:blip r:embed="rId3" cstate="print"/>
          <a:srcRect/>
          <a:stretch>
            <a:fillRect/>
          </a:stretch>
        </p:blipFill>
        <p:spPr bwMode="auto">
          <a:xfrm>
            <a:off x="6804248" y="6165304"/>
            <a:ext cx="1811134" cy="416356"/>
          </a:xfrm>
          <a:prstGeom prst="rect">
            <a:avLst/>
          </a:prstGeom>
          <a:solidFill>
            <a:schemeClr val="bg1"/>
          </a:solidFill>
        </p:spPr>
      </p:pic>
      <p:sp>
        <p:nvSpPr>
          <p:cNvPr id="8" name="Rectangle à coins arrondis 7"/>
          <p:cNvSpPr/>
          <p:nvPr/>
        </p:nvSpPr>
        <p:spPr>
          <a:xfrm>
            <a:off x="827584" y="2132856"/>
            <a:ext cx="7200800" cy="144016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H" dirty="0" smtClean="0">
              <a:solidFill>
                <a:schemeClr val="tx1"/>
              </a:solidFill>
            </a:endParaRPr>
          </a:p>
          <a:p>
            <a:r>
              <a:rPr lang="fr-CH" dirty="0" smtClean="0">
                <a:solidFill>
                  <a:schemeClr val="tx1"/>
                </a:solidFill>
              </a:rPr>
              <a:t>Plaisir interdit: Le soignant à le pouvoir de donner le ticket d’entrée, de pouvoir autoriser ou non l’orgasme</a:t>
            </a:r>
          </a:p>
          <a:p>
            <a:pPr algn="ctr"/>
            <a:endParaRPr lang="fr-CH" dirty="0" smtClean="0">
              <a:solidFill>
                <a:schemeClr val="tx1"/>
              </a:solidFill>
            </a:endParaRPr>
          </a:p>
          <a:p>
            <a:pPr algn="ctr"/>
            <a:r>
              <a:rPr lang="fr-CH" dirty="0" smtClean="0">
                <a:solidFill>
                  <a:schemeClr val="tx1"/>
                </a:solidFill>
              </a:rPr>
              <a:t>Toute puissance?</a:t>
            </a:r>
          </a:p>
          <a:p>
            <a:endParaRPr lang="fr-CH" dirty="0">
              <a:solidFill>
                <a:schemeClr val="tx1"/>
              </a:solidFill>
            </a:endParaRPr>
          </a:p>
        </p:txBody>
      </p:sp>
      <p:sp>
        <p:nvSpPr>
          <p:cNvPr id="9" name="Rectangle à coins arrondis 8"/>
          <p:cNvSpPr/>
          <p:nvPr/>
        </p:nvSpPr>
        <p:spPr>
          <a:xfrm>
            <a:off x="827584" y="836712"/>
            <a:ext cx="7056784" cy="50405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solidFill>
                  <a:schemeClr val="tx1"/>
                </a:solidFill>
              </a:rPr>
              <a:t>Plaisir interdit? …Plaisir surveillé?…Plaisir partagé?</a:t>
            </a:r>
            <a:endParaRPr lang="fr-CH" dirty="0">
              <a:solidFill>
                <a:schemeClr val="tx1"/>
              </a:solidFill>
            </a:endParaRPr>
          </a:p>
        </p:txBody>
      </p:sp>
      <p:sp>
        <p:nvSpPr>
          <p:cNvPr id="10" name="Rectangle à coins arrondis 9"/>
          <p:cNvSpPr/>
          <p:nvPr/>
        </p:nvSpPr>
        <p:spPr>
          <a:xfrm>
            <a:off x="827584" y="3789040"/>
            <a:ext cx="7344816" cy="187220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H" dirty="0" smtClean="0">
                <a:solidFill>
                  <a:schemeClr val="tx1"/>
                </a:solidFill>
              </a:rPr>
              <a:t>Plaisir surveillé: Stratégies pour gérer notre inconfort devant leur besoin de jouir le plus vite possible</a:t>
            </a:r>
          </a:p>
          <a:p>
            <a:r>
              <a:rPr lang="fr-CH" dirty="0" smtClean="0">
                <a:solidFill>
                  <a:schemeClr val="tx1"/>
                </a:solidFill>
              </a:rPr>
              <a:t>Sécurité, fluidité, confort de travail, plages horaires, priorités et exceptions</a:t>
            </a:r>
            <a:r>
              <a:rPr lang="fr-CH" dirty="0" smtClean="0">
                <a:solidFill>
                  <a:schemeClr val="tx1"/>
                </a:solidFill>
              </a:rPr>
              <a:t>, onanisme (autonomie)</a:t>
            </a:r>
            <a:endParaRPr lang="fr-CH" dirty="0" smtClean="0">
              <a:solidFill>
                <a:schemeClr val="tx1"/>
              </a:solidFill>
            </a:endParaRPr>
          </a:p>
          <a:p>
            <a:r>
              <a:rPr lang="fr-CH" dirty="0" smtClean="0">
                <a:solidFill>
                  <a:schemeClr val="tx1"/>
                </a:solidFill>
              </a:rPr>
              <a:t>Trois </a:t>
            </a:r>
            <a:r>
              <a:rPr lang="fr-CH" dirty="0" smtClean="0">
                <a:solidFill>
                  <a:schemeClr val="tx1"/>
                </a:solidFill>
              </a:rPr>
              <a:t>« </a:t>
            </a:r>
            <a:r>
              <a:rPr lang="fr-CH" dirty="0" smtClean="0">
                <a:solidFill>
                  <a:schemeClr val="tx1"/>
                </a:solidFill>
              </a:rPr>
              <a:t>pénétrations » autorisées </a:t>
            </a:r>
            <a:endParaRPr lang="fr-CH"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389</Words>
  <Application>Microsoft Office PowerPoint</Application>
  <PresentationFormat>Affichage à l'écran (4:3)</PresentationFormat>
  <Paragraphs>85</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Programme Etabli de  Plaisir Surveillé</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Company>Hôpitaux Universitaires de Genève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 Prescription Etabli de  Plaisir Surveillé</dc:title>
  <dc:creator>admin</dc:creator>
  <cp:lastModifiedBy>ulx</cp:lastModifiedBy>
  <cp:revision>31</cp:revision>
  <dcterms:created xsi:type="dcterms:W3CDTF">2017-02-17T13:00:03Z</dcterms:created>
  <dcterms:modified xsi:type="dcterms:W3CDTF">2017-03-29T11:57:28Z</dcterms:modified>
</cp:coreProperties>
</file>