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755" r:id="rId1"/>
  </p:sldMasterIdLst>
  <p:notesMasterIdLst>
    <p:notesMasterId r:id="rId14"/>
  </p:notesMasterIdLst>
  <p:handoutMasterIdLst>
    <p:handoutMasterId r:id="rId15"/>
  </p:handoutMasterIdLst>
  <p:sldIdLst>
    <p:sldId id="257" r:id="rId2"/>
    <p:sldId id="393" r:id="rId3"/>
    <p:sldId id="400" r:id="rId4"/>
    <p:sldId id="396" r:id="rId5"/>
    <p:sldId id="402" r:id="rId6"/>
    <p:sldId id="364" r:id="rId7"/>
    <p:sldId id="394" r:id="rId8"/>
    <p:sldId id="397" r:id="rId9"/>
    <p:sldId id="395" r:id="rId10"/>
    <p:sldId id="398" r:id="rId11"/>
    <p:sldId id="399" r:id="rId12"/>
    <p:sldId id="401" r:id="rId13"/>
  </p:sldIdLst>
  <p:sldSz cx="9144000" cy="6858000" type="screen4x3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5488BE7-3B2B-DD4D-8951-8E9E2FF937D8}">
          <p14:sldIdLst>
            <p14:sldId id="257"/>
            <p14:sldId id="393"/>
            <p14:sldId id="400"/>
            <p14:sldId id="396"/>
            <p14:sldId id="402"/>
            <p14:sldId id="364"/>
            <p14:sldId id="394"/>
            <p14:sldId id="397"/>
            <p14:sldId id="395"/>
            <p14:sldId id="398"/>
            <p14:sldId id="399"/>
            <p14:sldId id="40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1A66"/>
    <a:srgbClr val="FFB7EE"/>
    <a:srgbClr val="008D62"/>
    <a:srgbClr val="90D87A"/>
    <a:srgbClr val="A4EA9A"/>
    <a:srgbClr val="00789C"/>
    <a:srgbClr val="D7422D"/>
    <a:srgbClr val="006D8D"/>
    <a:srgbClr val="C4EAB8"/>
    <a:srgbClr val="FFD9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2" autoAdjust="0"/>
    <p:restoredTop sz="82066" autoAdjust="0"/>
  </p:normalViewPr>
  <p:slideViewPr>
    <p:cSldViewPr snapToObjects="1">
      <p:cViewPr>
        <p:scale>
          <a:sx n="81" d="100"/>
          <a:sy n="81" d="100"/>
        </p:scale>
        <p:origin x="-1840" y="64"/>
      </p:cViewPr>
      <p:guideLst>
        <p:guide orient="horz" pos="1260"/>
        <p:guide orient="horz" pos="4169"/>
        <p:guide orient="horz" pos="3899"/>
        <p:guide pos="1016"/>
        <p:guide pos="5463"/>
      </p:guideLst>
    </p:cSldViewPr>
  </p:slideViewPr>
  <p:outlineViewPr>
    <p:cViewPr>
      <p:scale>
        <a:sx n="33" d="100"/>
        <a:sy n="33" d="100"/>
      </p:scale>
      <p:origin x="0" y="208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116" d="100"/>
          <a:sy n="116" d="100"/>
        </p:scale>
        <p:origin x="-1430" y="72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B8F1DB-4D8E-47D0-9F37-DD358338AB3D}" type="doc">
      <dgm:prSet loTypeId="urn:microsoft.com/office/officeart/2005/8/layout/venn1" loCatId="relationship" qsTypeId="urn:microsoft.com/office/officeart/2005/8/quickstyle/3D3" qsCatId="3D" csTypeId="urn:microsoft.com/office/officeart/2005/8/colors/accent1_3" csCatId="accent1" phldr="1"/>
      <dgm:spPr/>
    </dgm:pt>
    <dgm:pt modelId="{20D01956-5722-4919-A18A-B9E27C265E28}">
      <dgm:prSet phldrT="[Texte]" custT="1"/>
      <dgm:spPr/>
      <dgm:t>
        <a:bodyPr/>
        <a:lstStyle/>
        <a:p>
          <a:pPr algn="ctr"/>
          <a:r>
            <a:rPr lang="fr-FR" sz="1400" b="1" dirty="0" smtClean="0">
              <a:latin typeface="Arial"/>
              <a:cs typeface="Arial"/>
            </a:rPr>
            <a:t>ENVIRONNEMENT PROPICE </a:t>
          </a:r>
        </a:p>
      </dgm:t>
    </dgm:pt>
    <dgm:pt modelId="{497C0A20-84B8-4CD1-BA60-AE079D228853}" type="parTrans" cxnId="{7EECC109-12DD-4E21-8196-BB4EE5989CC9}">
      <dgm:prSet/>
      <dgm:spPr/>
      <dgm:t>
        <a:bodyPr/>
        <a:lstStyle/>
        <a:p>
          <a:endParaRPr lang="fr-FR"/>
        </a:p>
      </dgm:t>
    </dgm:pt>
    <dgm:pt modelId="{73F539B4-6769-4B4A-8E66-BE7369F6CF38}" type="sibTrans" cxnId="{7EECC109-12DD-4E21-8196-BB4EE5989CC9}">
      <dgm:prSet/>
      <dgm:spPr/>
      <dgm:t>
        <a:bodyPr/>
        <a:lstStyle/>
        <a:p>
          <a:endParaRPr lang="fr-FR"/>
        </a:p>
      </dgm:t>
    </dgm:pt>
    <dgm:pt modelId="{6B864E7E-189B-4E64-8122-76735ABF74B5}">
      <dgm:prSet phldrT="[Texte]" custT="1"/>
      <dgm:spPr/>
      <dgm:t>
        <a:bodyPr/>
        <a:lstStyle/>
        <a:p>
          <a:pPr algn="ctr"/>
          <a:r>
            <a:rPr lang="fr-FR" sz="1400" b="1" baseline="0" dirty="0" smtClean="0">
              <a:latin typeface="Arial"/>
              <a:cs typeface="Arial"/>
            </a:rPr>
            <a:t>SUJET</a:t>
          </a:r>
          <a:r>
            <a:rPr lang="fr-FR" sz="1400" b="1" baseline="0" dirty="0" smtClean="0"/>
            <a:t> </a:t>
          </a:r>
          <a:r>
            <a:rPr lang="fr-FR" sz="1400" b="1" baseline="0" dirty="0" smtClean="0">
              <a:latin typeface="Arial"/>
              <a:cs typeface="Arial"/>
            </a:rPr>
            <a:t>VULNERABLE</a:t>
          </a:r>
          <a:endParaRPr lang="fr-FR" sz="1400" b="1" dirty="0">
            <a:latin typeface="Arial"/>
            <a:cs typeface="Arial"/>
          </a:endParaRPr>
        </a:p>
      </dgm:t>
    </dgm:pt>
    <dgm:pt modelId="{523970E7-1C97-4C2B-AB97-4B4B13FF8BF6}" type="parTrans" cxnId="{25ABAB05-633C-4045-894D-3A52100A81E3}">
      <dgm:prSet/>
      <dgm:spPr/>
      <dgm:t>
        <a:bodyPr/>
        <a:lstStyle/>
        <a:p>
          <a:endParaRPr lang="fr-FR"/>
        </a:p>
      </dgm:t>
    </dgm:pt>
    <dgm:pt modelId="{28635C4E-E81C-41D4-B991-1A65DF9A0343}" type="sibTrans" cxnId="{25ABAB05-633C-4045-894D-3A52100A81E3}">
      <dgm:prSet/>
      <dgm:spPr/>
      <dgm:t>
        <a:bodyPr/>
        <a:lstStyle/>
        <a:p>
          <a:endParaRPr lang="fr-FR"/>
        </a:p>
      </dgm:t>
    </dgm:pt>
    <dgm:pt modelId="{E187B344-86CE-4965-B384-3062E781CE5C}">
      <dgm:prSet phldrT="[Texte]" custT="1"/>
      <dgm:spPr/>
      <dgm:t>
        <a:bodyPr/>
        <a:lstStyle/>
        <a:p>
          <a:pPr algn="r"/>
          <a:r>
            <a:rPr lang="fr-FR" sz="2800" b="1" dirty="0" smtClean="0"/>
            <a:t>  </a:t>
          </a:r>
          <a:r>
            <a:rPr lang="fr-FR" sz="2800" b="1" baseline="0" dirty="0" smtClean="0"/>
            <a:t> </a:t>
          </a:r>
          <a:r>
            <a:rPr lang="fr-FR" sz="1400" b="1" baseline="0" dirty="0" smtClean="0">
              <a:latin typeface="Arial"/>
              <a:cs typeface="Arial"/>
            </a:rPr>
            <a:t>PRODUIT</a:t>
          </a:r>
          <a:r>
            <a:rPr lang="fr-FR" sz="1400" b="1" baseline="0" dirty="0" smtClean="0"/>
            <a:t> </a:t>
          </a:r>
          <a:r>
            <a:rPr lang="fr-FR" sz="1400" b="1" baseline="0" dirty="0" smtClean="0">
              <a:latin typeface="Arial"/>
              <a:cs typeface="Arial"/>
            </a:rPr>
            <a:t>ADDICTOGENE</a:t>
          </a:r>
          <a:endParaRPr lang="fr-FR" sz="1400" b="1" dirty="0" smtClean="0">
            <a:latin typeface="Arial"/>
            <a:cs typeface="Arial"/>
          </a:endParaRPr>
        </a:p>
      </dgm:t>
    </dgm:pt>
    <dgm:pt modelId="{1F593E5F-B855-4E1A-912E-9243C949C94F}" type="parTrans" cxnId="{61046E54-2055-4C3A-8ADD-DF06B4016A65}">
      <dgm:prSet/>
      <dgm:spPr/>
      <dgm:t>
        <a:bodyPr/>
        <a:lstStyle/>
        <a:p>
          <a:endParaRPr lang="fr-FR"/>
        </a:p>
      </dgm:t>
    </dgm:pt>
    <dgm:pt modelId="{F6257EFF-8787-4327-A958-71ED59E7BF4F}" type="sibTrans" cxnId="{61046E54-2055-4C3A-8ADD-DF06B4016A65}">
      <dgm:prSet/>
      <dgm:spPr/>
      <dgm:t>
        <a:bodyPr/>
        <a:lstStyle/>
        <a:p>
          <a:endParaRPr lang="fr-FR"/>
        </a:p>
      </dgm:t>
    </dgm:pt>
    <dgm:pt modelId="{05612182-A53B-47A2-8266-A108D08FDE64}" type="pres">
      <dgm:prSet presAssocID="{46B8F1DB-4D8E-47D0-9F37-DD358338AB3D}" presName="compositeShape" presStyleCnt="0">
        <dgm:presLayoutVars>
          <dgm:chMax val="7"/>
          <dgm:dir/>
          <dgm:resizeHandles val="exact"/>
        </dgm:presLayoutVars>
      </dgm:prSet>
      <dgm:spPr/>
    </dgm:pt>
    <dgm:pt modelId="{B0504D9A-C49F-4DA6-8753-10DAA99D1EAB}" type="pres">
      <dgm:prSet presAssocID="{20D01956-5722-4919-A18A-B9E27C265E28}" presName="circ1" presStyleLbl="vennNode1" presStyleIdx="0" presStyleCnt="3" custScaleX="177012" custScaleY="102872" custLinFactNeighborX="-3596" custLinFactNeighborY="164"/>
      <dgm:spPr/>
      <dgm:t>
        <a:bodyPr/>
        <a:lstStyle/>
        <a:p>
          <a:endParaRPr lang="fr-FR"/>
        </a:p>
      </dgm:t>
    </dgm:pt>
    <dgm:pt modelId="{90176BC6-8BBE-4CD5-991A-A7E255C6EE58}" type="pres">
      <dgm:prSet presAssocID="{20D01956-5722-4919-A18A-B9E27C265E2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C9EFD14-F9BA-4703-A02A-9F94E2491608}" type="pres">
      <dgm:prSet presAssocID="{6B864E7E-189B-4E64-8122-76735ABF74B5}" presName="circ2" presStyleLbl="vennNode1" presStyleIdx="1" presStyleCnt="3" custScaleX="172167" custScaleY="117118" custLinFactNeighborX="20381" custLinFactNeighborY="2957"/>
      <dgm:spPr/>
      <dgm:t>
        <a:bodyPr/>
        <a:lstStyle/>
        <a:p>
          <a:endParaRPr lang="fr-FR"/>
        </a:p>
      </dgm:t>
    </dgm:pt>
    <dgm:pt modelId="{ABB2380B-8302-4042-B7B8-B31411AB1AA8}" type="pres">
      <dgm:prSet presAssocID="{6B864E7E-189B-4E64-8122-76735ABF74B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CE39BF-1E3B-43CD-81E7-8F6164E23FC8}" type="pres">
      <dgm:prSet presAssocID="{E187B344-86CE-4965-B384-3062E781CE5C}" presName="circ3" presStyleLbl="vennNode1" presStyleIdx="2" presStyleCnt="3" custScaleX="163962" custScaleY="114375" custLinFactNeighborX="-17395" custLinFactNeighborY="-995"/>
      <dgm:spPr/>
      <dgm:t>
        <a:bodyPr/>
        <a:lstStyle/>
        <a:p>
          <a:endParaRPr lang="fr-FR"/>
        </a:p>
      </dgm:t>
    </dgm:pt>
    <dgm:pt modelId="{F61DDFE6-7219-430D-AC93-417CF00D9DD2}" type="pres">
      <dgm:prSet presAssocID="{E187B344-86CE-4965-B384-3062E781CE5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8DD9F29-E42F-4375-BA68-5A1D053D3D5F}" type="presOf" srcId="{6B864E7E-189B-4E64-8122-76735ABF74B5}" destId="{ABB2380B-8302-4042-B7B8-B31411AB1AA8}" srcOrd="1" destOrd="0" presId="urn:microsoft.com/office/officeart/2005/8/layout/venn1"/>
    <dgm:cxn modelId="{114A9392-5943-46E8-9ED9-4CB3DC0B4F06}" type="presOf" srcId="{E187B344-86CE-4965-B384-3062E781CE5C}" destId="{F61DDFE6-7219-430D-AC93-417CF00D9DD2}" srcOrd="1" destOrd="0" presId="urn:microsoft.com/office/officeart/2005/8/layout/venn1"/>
    <dgm:cxn modelId="{296449B8-D60D-4513-8D55-0A9DC444832A}" type="presOf" srcId="{20D01956-5722-4919-A18A-B9E27C265E28}" destId="{B0504D9A-C49F-4DA6-8753-10DAA99D1EAB}" srcOrd="0" destOrd="0" presId="urn:microsoft.com/office/officeart/2005/8/layout/venn1"/>
    <dgm:cxn modelId="{61046E54-2055-4C3A-8ADD-DF06B4016A65}" srcId="{46B8F1DB-4D8E-47D0-9F37-DD358338AB3D}" destId="{E187B344-86CE-4965-B384-3062E781CE5C}" srcOrd="2" destOrd="0" parTransId="{1F593E5F-B855-4E1A-912E-9243C949C94F}" sibTransId="{F6257EFF-8787-4327-A958-71ED59E7BF4F}"/>
    <dgm:cxn modelId="{7EECC109-12DD-4E21-8196-BB4EE5989CC9}" srcId="{46B8F1DB-4D8E-47D0-9F37-DD358338AB3D}" destId="{20D01956-5722-4919-A18A-B9E27C265E28}" srcOrd="0" destOrd="0" parTransId="{497C0A20-84B8-4CD1-BA60-AE079D228853}" sibTransId="{73F539B4-6769-4B4A-8E66-BE7369F6CF38}"/>
    <dgm:cxn modelId="{C7896274-34FB-48DF-86C3-D9BB3D593643}" type="presOf" srcId="{46B8F1DB-4D8E-47D0-9F37-DD358338AB3D}" destId="{05612182-A53B-47A2-8266-A108D08FDE64}" srcOrd="0" destOrd="0" presId="urn:microsoft.com/office/officeart/2005/8/layout/venn1"/>
    <dgm:cxn modelId="{48AA2739-74D5-4D3A-992B-564D55CFCA24}" type="presOf" srcId="{E187B344-86CE-4965-B384-3062E781CE5C}" destId="{5CCE39BF-1E3B-43CD-81E7-8F6164E23FC8}" srcOrd="0" destOrd="0" presId="urn:microsoft.com/office/officeart/2005/8/layout/venn1"/>
    <dgm:cxn modelId="{459FDC33-7ED4-4DBD-80E0-4ACDDE3648EA}" type="presOf" srcId="{6B864E7E-189B-4E64-8122-76735ABF74B5}" destId="{FC9EFD14-F9BA-4703-A02A-9F94E2491608}" srcOrd="0" destOrd="0" presId="urn:microsoft.com/office/officeart/2005/8/layout/venn1"/>
    <dgm:cxn modelId="{25ABAB05-633C-4045-894D-3A52100A81E3}" srcId="{46B8F1DB-4D8E-47D0-9F37-DD358338AB3D}" destId="{6B864E7E-189B-4E64-8122-76735ABF74B5}" srcOrd="1" destOrd="0" parTransId="{523970E7-1C97-4C2B-AB97-4B4B13FF8BF6}" sibTransId="{28635C4E-E81C-41D4-B991-1A65DF9A0343}"/>
    <dgm:cxn modelId="{B8B66B0C-DD86-479F-BF17-6127A3E5BF1E}" type="presOf" srcId="{20D01956-5722-4919-A18A-B9E27C265E28}" destId="{90176BC6-8BBE-4CD5-991A-A7E255C6EE58}" srcOrd="1" destOrd="0" presId="urn:microsoft.com/office/officeart/2005/8/layout/venn1"/>
    <dgm:cxn modelId="{2C80DACE-44A5-4649-8C08-ACF44DF1035A}" type="presParOf" srcId="{05612182-A53B-47A2-8266-A108D08FDE64}" destId="{B0504D9A-C49F-4DA6-8753-10DAA99D1EAB}" srcOrd="0" destOrd="0" presId="urn:microsoft.com/office/officeart/2005/8/layout/venn1"/>
    <dgm:cxn modelId="{54B6178F-3004-4314-9828-07DFB15E9F13}" type="presParOf" srcId="{05612182-A53B-47A2-8266-A108D08FDE64}" destId="{90176BC6-8BBE-4CD5-991A-A7E255C6EE58}" srcOrd="1" destOrd="0" presId="urn:microsoft.com/office/officeart/2005/8/layout/venn1"/>
    <dgm:cxn modelId="{5BE2C0DC-066E-4283-8165-BDA3D2C220B8}" type="presParOf" srcId="{05612182-A53B-47A2-8266-A108D08FDE64}" destId="{FC9EFD14-F9BA-4703-A02A-9F94E2491608}" srcOrd="2" destOrd="0" presId="urn:microsoft.com/office/officeart/2005/8/layout/venn1"/>
    <dgm:cxn modelId="{8CCFF1FD-1E73-411F-A9E9-6A7BA6D41EA9}" type="presParOf" srcId="{05612182-A53B-47A2-8266-A108D08FDE64}" destId="{ABB2380B-8302-4042-B7B8-B31411AB1AA8}" srcOrd="3" destOrd="0" presId="urn:microsoft.com/office/officeart/2005/8/layout/venn1"/>
    <dgm:cxn modelId="{CB2CF1D8-7E90-4276-9E97-A053F25DC27F}" type="presParOf" srcId="{05612182-A53B-47A2-8266-A108D08FDE64}" destId="{5CCE39BF-1E3B-43CD-81E7-8F6164E23FC8}" srcOrd="4" destOrd="0" presId="urn:microsoft.com/office/officeart/2005/8/layout/venn1"/>
    <dgm:cxn modelId="{CB37DE68-8EA3-488B-9397-49FE2DEC9B51}" type="presParOf" srcId="{05612182-A53B-47A2-8266-A108D08FDE64}" destId="{F61DDFE6-7219-430D-AC93-417CF00D9DD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B8F1DB-4D8E-47D0-9F37-DD358338AB3D}" type="doc">
      <dgm:prSet loTypeId="urn:microsoft.com/office/officeart/2005/8/layout/venn1" loCatId="relationship" qsTypeId="urn:microsoft.com/office/officeart/2005/8/quickstyle/3D3" qsCatId="3D" csTypeId="urn:microsoft.com/office/officeart/2005/8/colors/accent1_3" csCatId="accent1" phldr="1"/>
      <dgm:spPr/>
    </dgm:pt>
    <dgm:pt modelId="{20D01956-5722-4919-A18A-B9E27C265E28}">
      <dgm:prSet phldrT="[Texte]" custT="1"/>
      <dgm:spPr/>
      <dgm:t>
        <a:bodyPr/>
        <a:lstStyle/>
        <a:p>
          <a:pPr algn="ctr"/>
          <a:r>
            <a:rPr lang="fr-FR" sz="1400" b="1" dirty="0" smtClean="0">
              <a:latin typeface="Arial"/>
              <a:cs typeface="Arial"/>
            </a:rPr>
            <a:t>Société,</a:t>
          </a:r>
          <a:r>
            <a:rPr lang="fr-FR" sz="1400" b="1" baseline="0" dirty="0" smtClean="0">
              <a:latin typeface="Arial"/>
              <a:cs typeface="Arial"/>
            </a:rPr>
            <a:t> famille, emploi, deuil..</a:t>
          </a:r>
          <a:endParaRPr lang="fr-FR" sz="1400" b="1" dirty="0" smtClean="0">
            <a:latin typeface="Arial"/>
            <a:cs typeface="Arial"/>
          </a:endParaRPr>
        </a:p>
      </dgm:t>
    </dgm:pt>
    <dgm:pt modelId="{497C0A20-84B8-4CD1-BA60-AE079D228853}" type="parTrans" cxnId="{7EECC109-12DD-4E21-8196-BB4EE5989CC9}">
      <dgm:prSet/>
      <dgm:spPr/>
      <dgm:t>
        <a:bodyPr/>
        <a:lstStyle/>
        <a:p>
          <a:endParaRPr lang="fr-FR"/>
        </a:p>
      </dgm:t>
    </dgm:pt>
    <dgm:pt modelId="{73F539B4-6769-4B4A-8E66-BE7369F6CF38}" type="sibTrans" cxnId="{7EECC109-12DD-4E21-8196-BB4EE5989CC9}">
      <dgm:prSet/>
      <dgm:spPr/>
      <dgm:t>
        <a:bodyPr/>
        <a:lstStyle/>
        <a:p>
          <a:endParaRPr lang="fr-FR"/>
        </a:p>
      </dgm:t>
    </dgm:pt>
    <dgm:pt modelId="{6B864E7E-189B-4E64-8122-76735ABF74B5}">
      <dgm:prSet phldrT="[Texte]" custT="1"/>
      <dgm:spPr/>
      <dgm:t>
        <a:bodyPr/>
        <a:lstStyle/>
        <a:p>
          <a:pPr algn="ctr"/>
          <a:r>
            <a:rPr lang="fr-FR" sz="1400" b="1" dirty="0" smtClean="0">
              <a:latin typeface="Arial"/>
              <a:cs typeface="Arial"/>
            </a:rPr>
            <a:t>Impulsivité, sensibilité </a:t>
          </a:r>
          <a:r>
            <a:rPr lang="fr-FR" sz="1400" b="1" dirty="0" err="1" smtClean="0">
              <a:latin typeface="Arial"/>
              <a:cs typeface="Arial"/>
            </a:rPr>
            <a:t>cues</a:t>
          </a:r>
          <a:r>
            <a:rPr lang="fr-FR" sz="1400" b="1" dirty="0" smtClean="0">
              <a:latin typeface="Arial"/>
              <a:cs typeface="Arial"/>
            </a:rPr>
            <a:t>, myopie des conséquences-</a:t>
          </a:r>
          <a:endParaRPr lang="fr-FR" sz="1400" b="1" dirty="0">
            <a:latin typeface="Arial"/>
            <a:cs typeface="Arial"/>
          </a:endParaRPr>
        </a:p>
      </dgm:t>
    </dgm:pt>
    <dgm:pt modelId="{523970E7-1C97-4C2B-AB97-4B4B13FF8BF6}" type="parTrans" cxnId="{25ABAB05-633C-4045-894D-3A52100A81E3}">
      <dgm:prSet/>
      <dgm:spPr/>
      <dgm:t>
        <a:bodyPr/>
        <a:lstStyle/>
        <a:p>
          <a:endParaRPr lang="fr-FR"/>
        </a:p>
      </dgm:t>
    </dgm:pt>
    <dgm:pt modelId="{28635C4E-E81C-41D4-B991-1A65DF9A0343}" type="sibTrans" cxnId="{25ABAB05-633C-4045-894D-3A52100A81E3}">
      <dgm:prSet/>
      <dgm:spPr/>
      <dgm:t>
        <a:bodyPr/>
        <a:lstStyle/>
        <a:p>
          <a:endParaRPr lang="fr-FR"/>
        </a:p>
      </dgm:t>
    </dgm:pt>
    <dgm:pt modelId="{E187B344-86CE-4965-B384-3062E781CE5C}">
      <dgm:prSet phldrT="[Texte]" custT="1"/>
      <dgm:spPr/>
      <dgm:t>
        <a:bodyPr/>
        <a:lstStyle/>
        <a:p>
          <a:pPr algn="r"/>
          <a:r>
            <a:rPr lang="fr-FR" sz="2800" b="1" dirty="0" smtClean="0"/>
            <a:t>  </a:t>
          </a:r>
          <a:r>
            <a:rPr lang="fr-FR" sz="2800" b="1" baseline="0" dirty="0" smtClean="0"/>
            <a:t> </a:t>
          </a:r>
          <a:r>
            <a:rPr lang="fr-FR" sz="1400" b="1" baseline="0" dirty="0" smtClean="0"/>
            <a:t>Stimulus </a:t>
          </a:r>
          <a:r>
            <a:rPr lang="fr-FR" sz="1400" b="1" baseline="0" dirty="0" err="1" smtClean="0"/>
            <a:t>salient</a:t>
          </a:r>
          <a:r>
            <a:rPr lang="fr-FR" sz="1400" b="1" baseline="0" dirty="0" smtClean="0"/>
            <a:t>, vecteur 1 ordre, vecteur de 2 ordre, renforçateurs</a:t>
          </a:r>
          <a:endParaRPr lang="fr-FR" sz="1400" b="1" dirty="0" smtClean="0">
            <a:latin typeface="Arial"/>
            <a:cs typeface="Arial"/>
          </a:endParaRPr>
        </a:p>
      </dgm:t>
    </dgm:pt>
    <dgm:pt modelId="{1F593E5F-B855-4E1A-912E-9243C949C94F}" type="parTrans" cxnId="{61046E54-2055-4C3A-8ADD-DF06B4016A65}">
      <dgm:prSet/>
      <dgm:spPr/>
      <dgm:t>
        <a:bodyPr/>
        <a:lstStyle/>
        <a:p>
          <a:endParaRPr lang="fr-FR"/>
        </a:p>
      </dgm:t>
    </dgm:pt>
    <dgm:pt modelId="{F6257EFF-8787-4327-A958-71ED59E7BF4F}" type="sibTrans" cxnId="{61046E54-2055-4C3A-8ADD-DF06B4016A65}">
      <dgm:prSet/>
      <dgm:spPr/>
      <dgm:t>
        <a:bodyPr/>
        <a:lstStyle/>
        <a:p>
          <a:endParaRPr lang="fr-FR"/>
        </a:p>
      </dgm:t>
    </dgm:pt>
    <dgm:pt modelId="{05612182-A53B-47A2-8266-A108D08FDE64}" type="pres">
      <dgm:prSet presAssocID="{46B8F1DB-4D8E-47D0-9F37-DD358338AB3D}" presName="compositeShape" presStyleCnt="0">
        <dgm:presLayoutVars>
          <dgm:chMax val="7"/>
          <dgm:dir/>
          <dgm:resizeHandles val="exact"/>
        </dgm:presLayoutVars>
      </dgm:prSet>
      <dgm:spPr/>
    </dgm:pt>
    <dgm:pt modelId="{B0504D9A-C49F-4DA6-8753-10DAA99D1EAB}" type="pres">
      <dgm:prSet presAssocID="{20D01956-5722-4919-A18A-B9E27C265E28}" presName="circ1" presStyleLbl="vennNode1" presStyleIdx="0" presStyleCnt="3" custScaleX="177012" custScaleY="102872" custLinFactNeighborX="-3596" custLinFactNeighborY="164"/>
      <dgm:spPr/>
      <dgm:t>
        <a:bodyPr/>
        <a:lstStyle/>
        <a:p>
          <a:endParaRPr lang="fr-FR"/>
        </a:p>
      </dgm:t>
    </dgm:pt>
    <dgm:pt modelId="{90176BC6-8BBE-4CD5-991A-A7E255C6EE58}" type="pres">
      <dgm:prSet presAssocID="{20D01956-5722-4919-A18A-B9E27C265E2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C9EFD14-F9BA-4703-A02A-9F94E2491608}" type="pres">
      <dgm:prSet presAssocID="{6B864E7E-189B-4E64-8122-76735ABF74B5}" presName="circ2" presStyleLbl="vennNode1" presStyleIdx="1" presStyleCnt="3" custScaleX="167603" custScaleY="117118" custLinFactNeighborX="13316" custLinFactNeighborY="2957"/>
      <dgm:spPr/>
      <dgm:t>
        <a:bodyPr/>
        <a:lstStyle/>
        <a:p>
          <a:endParaRPr lang="fr-FR"/>
        </a:p>
      </dgm:t>
    </dgm:pt>
    <dgm:pt modelId="{ABB2380B-8302-4042-B7B8-B31411AB1AA8}" type="pres">
      <dgm:prSet presAssocID="{6B864E7E-189B-4E64-8122-76735ABF74B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CE39BF-1E3B-43CD-81E7-8F6164E23FC8}" type="pres">
      <dgm:prSet presAssocID="{E187B344-86CE-4965-B384-3062E781CE5C}" presName="circ3" presStyleLbl="vennNode1" presStyleIdx="2" presStyleCnt="3" custScaleX="172167" custScaleY="114375" custLinFactNeighborX="-17395" custLinFactNeighborY="-995"/>
      <dgm:spPr/>
      <dgm:t>
        <a:bodyPr/>
        <a:lstStyle/>
        <a:p>
          <a:endParaRPr lang="fr-FR"/>
        </a:p>
      </dgm:t>
    </dgm:pt>
    <dgm:pt modelId="{F61DDFE6-7219-430D-AC93-417CF00D9DD2}" type="pres">
      <dgm:prSet presAssocID="{E187B344-86CE-4965-B384-3062E781CE5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A035C7B-CAB4-DD46-B1A3-9559558546B6}" type="presOf" srcId="{20D01956-5722-4919-A18A-B9E27C265E28}" destId="{B0504D9A-C49F-4DA6-8753-10DAA99D1EAB}" srcOrd="0" destOrd="0" presId="urn:microsoft.com/office/officeart/2005/8/layout/venn1"/>
    <dgm:cxn modelId="{781A8D60-6B47-8E49-B571-A9A7E39126B9}" type="presOf" srcId="{46B8F1DB-4D8E-47D0-9F37-DD358338AB3D}" destId="{05612182-A53B-47A2-8266-A108D08FDE64}" srcOrd="0" destOrd="0" presId="urn:microsoft.com/office/officeart/2005/8/layout/venn1"/>
    <dgm:cxn modelId="{A045D07A-64E8-A948-B9DD-30D39A0843CC}" type="presOf" srcId="{E187B344-86CE-4965-B384-3062E781CE5C}" destId="{F61DDFE6-7219-430D-AC93-417CF00D9DD2}" srcOrd="1" destOrd="0" presId="urn:microsoft.com/office/officeart/2005/8/layout/venn1"/>
    <dgm:cxn modelId="{9CD4655F-AB93-3A45-877C-A8A48C90B986}" type="presOf" srcId="{6B864E7E-189B-4E64-8122-76735ABF74B5}" destId="{ABB2380B-8302-4042-B7B8-B31411AB1AA8}" srcOrd="1" destOrd="0" presId="urn:microsoft.com/office/officeart/2005/8/layout/venn1"/>
    <dgm:cxn modelId="{B493CD6D-7311-1744-AC6E-650D8080ABC7}" type="presOf" srcId="{E187B344-86CE-4965-B384-3062E781CE5C}" destId="{5CCE39BF-1E3B-43CD-81E7-8F6164E23FC8}" srcOrd="0" destOrd="0" presId="urn:microsoft.com/office/officeart/2005/8/layout/venn1"/>
    <dgm:cxn modelId="{61046E54-2055-4C3A-8ADD-DF06B4016A65}" srcId="{46B8F1DB-4D8E-47D0-9F37-DD358338AB3D}" destId="{E187B344-86CE-4965-B384-3062E781CE5C}" srcOrd="2" destOrd="0" parTransId="{1F593E5F-B855-4E1A-912E-9243C949C94F}" sibTransId="{F6257EFF-8787-4327-A958-71ED59E7BF4F}"/>
    <dgm:cxn modelId="{7EECC109-12DD-4E21-8196-BB4EE5989CC9}" srcId="{46B8F1DB-4D8E-47D0-9F37-DD358338AB3D}" destId="{20D01956-5722-4919-A18A-B9E27C265E28}" srcOrd="0" destOrd="0" parTransId="{497C0A20-84B8-4CD1-BA60-AE079D228853}" sibTransId="{73F539B4-6769-4B4A-8E66-BE7369F6CF38}"/>
    <dgm:cxn modelId="{25ABAB05-633C-4045-894D-3A52100A81E3}" srcId="{46B8F1DB-4D8E-47D0-9F37-DD358338AB3D}" destId="{6B864E7E-189B-4E64-8122-76735ABF74B5}" srcOrd="1" destOrd="0" parTransId="{523970E7-1C97-4C2B-AB97-4B4B13FF8BF6}" sibTransId="{28635C4E-E81C-41D4-B991-1A65DF9A0343}"/>
    <dgm:cxn modelId="{E851487A-C119-3A47-ABC8-180C5E93146E}" type="presOf" srcId="{20D01956-5722-4919-A18A-B9E27C265E28}" destId="{90176BC6-8BBE-4CD5-991A-A7E255C6EE58}" srcOrd="1" destOrd="0" presId="urn:microsoft.com/office/officeart/2005/8/layout/venn1"/>
    <dgm:cxn modelId="{AEC3D613-08AA-FB42-A823-8AEAC79F17A4}" type="presOf" srcId="{6B864E7E-189B-4E64-8122-76735ABF74B5}" destId="{FC9EFD14-F9BA-4703-A02A-9F94E2491608}" srcOrd="0" destOrd="0" presId="urn:microsoft.com/office/officeart/2005/8/layout/venn1"/>
    <dgm:cxn modelId="{F2CA2297-6659-B549-8AFB-51A424C10D31}" type="presParOf" srcId="{05612182-A53B-47A2-8266-A108D08FDE64}" destId="{B0504D9A-C49F-4DA6-8753-10DAA99D1EAB}" srcOrd="0" destOrd="0" presId="urn:microsoft.com/office/officeart/2005/8/layout/venn1"/>
    <dgm:cxn modelId="{7C62769C-4F4C-B142-BCDA-73714CF73736}" type="presParOf" srcId="{05612182-A53B-47A2-8266-A108D08FDE64}" destId="{90176BC6-8BBE-4CD5-991A-A7E255C6EE58}" srcOrd="1" destOrd="0" presId="urn:microsoft.com/office/officeart/2005/8/layout/venn1"/>
    <dgm:cxn modelId="{F1AB389A-3F70-9C4D-BAFE-9018A928D84E}" type="presParOf" srcId="{05612182-A53B-47A2-8266-A108D08FDE64}" destId="{FC9EFD14-F9BA-4703-A02A-9F94E2491608}" srcOrd="2" destOrd="0" presId="urn:microsoft.com/office/officeart/2005/8/layout/venn1"/>
    <dgm:cxn modelId="{7FF146A1-3937-5744-B192-61969916AA02}" type="presParOf" srcId="{05612182-A53B-47A2-8266-A108D08FDE64}" destId="{ABB2380B-8302-4042-B7B8-B31411AB1AA8}" srcOrd="3" destOrd="0" presId="urn:microsoft.com/office/officeart/2005/8/layout/venn1"/>
    <dgm:cxn modelId="{6A64C25B-30A8-D04E-81B8-7C9C4778C1E2}" type="presParOf" srcId="{05612182-A53B-47A2-8266-A108D08FDE64}" destId="{5CCE39BF-1E3B-43CD-81E7-8F6164E23FC8}" srcOrd="4" destOrd="0" presId="urn:microsoft.com/office/officeart/2005/8/layout/venn1"/>
    <dgm:cxn modelId="{B719971F-0681-D643-AC20-8B66BB62983E}" type="presParOf" srcId="{05612182-A53B-47A2-8266-A108D08FDE64}" destId="{F61DDFE6-7219-430D-AC93-417CF00D9DD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04D9A-C49F-4DA6-8753-10DAA99D1EAB}">
      <dsp:nvSpPr>
        <dsp:cNvPr id="0" name=""/>
        <dsp:cNvSpPr/>
      </dsp:nvSpPr>
      <dsp:spPr>
        <a:xfrm>
          <a:off x="-14309" y="-2"/>
          <a:ext cx="2517174" cy="1462876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latin typeface="Arial"/>
              <a:cs typeface="Arial"/>
            </a:rPr>
            <a:t>ENVIRONNEMENT PROPICE </a:t>
          </a:r>
        </a:p>
      </dsp:txBody>
      <dsp:txXfrm>
        <a:off x="321314" y="256001"/>
        <a:ext cx="1845927" cy="658294"/>
      </dsp:txXfrm>
    </dsp:sp>
    <dsp:sp modelId="{FC9EFD14-F9BA-4703-A02A-9F94E2491608}">
      <dsp:nvSpPr>
        <dsp:cNvPr id="0" name=""/>
        <dsp:cNvSpPr/>
      </dsp:nvSpPr>
      <dsp:spPr>
        <a:xfrm>
          <a:off x="533257" y="785146"/>
          <a:ext cx="2448276" cy="1665460"/>
        </a:xfrm>
        <a:prstGeom prst="ellipse">
          <a:avLst/>
        </a:prstGeom>
        <a:solidFill>
          <a:schemeClr val="accent1">
            <a:shade val="80000"/>
            <a:alpha val="50000"/>
            <a:hueOff val="153123"/>
            <a:satOff val="-2196"/>
            <a:lumOff val="128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baseline="0" dirty="0" smtClean="0">
              <a:latin typeface="Arial"/>
              <a:cs typeface="Arial"/>
            </a:rPr>
            <a:t>SUJET</a:t>
          </a:r>
          <a:r>
            <a:rPr lang="fr-FR" sz="1400" b="1" kern="1200" baseline="0" dirty="0" smtClean="0"/>
            <a:t> </a:t>
          </a:r>
          <a:r>
            <a:rPr lang="fr-FR" sz="1400" b="1" kern="1200" baseline="0" dirty="0" smtClean="0">
              <a:latin typeface="Arial"/>
              <a:cs typeface="Arial"/>
            </a:rPr>
            <a:t>VULNERABLE</a:t>
          </a:r>
          <a:endParaRPr lang="fr-FR" sz="1400" b="1" kern="1200" dirty="0">
            <a:latin typeface="Arial"/>
            <a:cs typeface="Arial"/>
          </a:endParaRPr>
        </a:p>
      </dsp:txBody>
      <dsp:txXfrm>
        <a:off x="1282022" y="1215390"/>
        <a:ext cx="1468966" cy="916003"/>
      </dsp:txXfrm>
    </dsp:sp>
    <dsp:sp modelId="{5CCE39BF-1E3B-43CD-81E7-8F6164E23FC8}">
      <dsp:nvSpPr>
        <dsp:cNvPr id="0" name=""/>
        <dsp:cNvSpPr/>
      </dsp:nvSpPr>
      <dsp:spPr>
        <a:xfrm>
          <a:off x="-434639" y="790500"/>
          <a:ext cx="2331598" cy="1626453"/>
        </a:xfrm>
        <a:prstGeom prst="ellipse">
          <a:avLst/>
        </a:prstGeom>
        <a:solidFill>
          <a:schemeClr val="accent1">
            <a:shade val="80000"/>
            <a:alpha val="50000"/>
            <a:hueOff val="306247"/>
            <a:satOff val="-4392"/>
            <a:lumOff val="256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b="1" kern="1200" dirty="0" smtClean="0"/>
            <a:t>  </a:t>
          </a:r>
          <a:r>
            <a:rPr lang="fr-FR" sz="2800" b="1" kern="1200" baseline="0" dirty="0" smtClean="0"/>
            <a:t> </a:t>
          </a:r>
          <a:r>
            <a:rPr lang="fr-FR" sz="1400" b="1" kern="1200" baseline="0" dirty="0" smtClean="0">
              <a:latin typeface="Arial"/>
              <a:cs typeface="Arial"/>
            </a:rPr>
            <a:t>PRODUIT</a:t>
          </a:r>
          <a:r>
            <a:rPr lang="fr-FR" sz="1400" b="1" kern="1200" baseline="0" dirty="0" smtClean="0"/>
            <a:t> </a:t>
          </a:r>
          <a:r>
            <a:rPr lang="fr-FR" sz="1400" b="1" kern="1200" baseline="0" dirty="0" smtClean="0">
              <a:latin typeface="Arial"/>
              <a:cs typeface="Arial"/>
            </a:rPr>
            <a:t>ADDICTOGENE</a:t>
          </a:r>
          <a:endParaRPr lang="fr-FR" sz="1400" b="1" kern="1200" dirty="0" smtClean="0">
            <a:latin typeface="Arial"/>
            <a:cs typeface="Arial"/>
          </a:endParaRPr>
        </a:p>
      </dsp:txBody>
      <dsp:txXfrm>
        <a:off x="-215080" y="1210667"/>
        <a:ext cx="1398959" cy="8945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04D9A-C49F-4DA6-8753-10DAA99D1EAB}">
      <dsp:nvSpPr>
        <dsp:cNvPr id="0" name=""/>
        <dsp:cNvSpPr/>
      </dsp:nvSpPr>
      <dsp:spPr>
        <a:xfrm>
          <a:off x="649991" y="-3"/>
          <a:ext cx="3479623" cy="2022212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latin typeface="Arial"/>
              <a:cs typeface="Arial"/>
            </a:rPr>
            <a:t>Société,</a:t>
          </a:r>
          <a:r>
            <a:rPr lang="fr-FR" sz="1400" b="1" kern="1200" baseline="0" dirty="0" smtClean="0">
              <a:latin typeface="Arial"/>
              <a:cs typeface="Arial"/>
            </a:rPr>
            <a:t> famille, emploi, deuil..</a:t>
          </a:r>
          <a:endParaRPr lang="fr-FR" sz="1400" b="1" kern="1200" dirty="0" smtClean="0">
            <a:latin typeface="Arial"/>
            <a:cs typeface="Arial"/>
          </a:endParaRPr>
        </a:p>
      </dsp:txBody>
      <dsp:txXfrm>
        <a:off x="1113941" y="353883"/>
        <a:ext cx="2551723" cy="909995"/>
      </dsp:txXfrm>
    </dsp:sp>
    <dsp:sp modelId="{FC9EFD14-F9BA-4703-A02A-9F94E2491608}">
      <dsp:nvSpPr>
        <dsp:cNvPr id="0" name=""/>
        <dsp:cNvSpPr/>
      </dsp:nvSpPr>
      <dsp:spPr>
        <a:xfrm>
          <a:off x="1581459" y="1085349"/>
          <a:ext cx="3294665" cy="2302253"/>
        </a:xfrm>
        <a:prstGeom prst="ellipse">
          <a:avLst/>
        </a:prstGeom>
        <a:solidFill>
          <a:schemeClr val="accent1">
            <a:shade val="80000"/>
            <a:alpha val="50000"/>
            <a:hueOff val="153123"/>
            <a:satOff val="-2196"/>
            <a:lumOff val="128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latin typeface="Arial"/>
              <a:cs typeface="Arial"/>
            </a:rPr>
            <a:t>Impulsivité, sensibilité </a:t>
          </a:r>
          <a:r>
            <a:rPr lang="fr-FR" sz="1400" b="1" kern="1200" dirty="0" err="1" smtClean="0">
              <a:latin typeface="Arial"/>
              <a:cs typeface="Arial"/>
            </a:rPr>
            <a:t>cues</a:t>
          </a:r>
          <a:r>
            <a:rPr lang="fr-FR" sz="1400" b="1" kern="1200" dirty="0" smtClean="0">
              <a:latin typeface="Arial"/>
              <a:cs typeface="Arial"/>
            </a:rPr>
            <a:t>, myopie des conséquences-</a:t>
          </a:r>
          <a:endParaRPr lang="fr-FR" sz="1400" b="1" kern="1200" dirty="0">
            <a:latin typeface="Arial"/>
            <a:cs typeface="Arial"/>
          </a:endParaRPr>
        </a:p>
      </dsp:txBody>
      <dsp:txXfrm>
        <a:off x="2589078" y="1680098"/>
        <a:ext cx="1976799" cy="1266239"/>
      </dsp:txXfrm>
    </dsp:sp>
    <dsp:sp modelId="{5CCE39BF-1E3B-43CD-81E7-8F6164E23FC8}">
      <dsp:nvSpPr>
        <dsp:cNvPr id="0" name=""/>
        <dsp:cNvSpPr/>
      </dsp:nvSpPr>
      <dsp:spPr>
        <a:xfrm>
          <a:off x="0" y="1092750"/>
          <a:ext cx="3384382" cy="2248333"/>
        </a:xfrm>
        <a:prstGeom prst="ellipse">
          <a:avLst/>
        </a:prstGeom>
        <a:solidFill>
          <a:schemeClr val="accent1">
            <a:shade val="80000"/>
            <a:alpha val="50000"/>
            <a:hueOff val="306247"/>
            <a:satOff val="-4392"/>
            <a:lumOff val="256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b="1" kern="1200" dirty="0" smtClean="0"/>
            <a:t>  </a:t>
          </a:r>
          <a:r>
            <a:rPr lang="fr-FR" sz="2800" b="1" kern="1200" baseline="0" dirty="0" smtClean="0"/>
            <a:t> </a:t>
          </a:r>
          <a:r>
            <a:rPr lang="fr-FR" sz="1400" b="1" kern="1200" baseline="0" dirty="0" smtClean="0"/>
            <a:t>Stimulus </a:t>
          </a:r>
          <a:r>
            <a:rPr lang="fr-FR" sz="1400" b="1" kern="1200" baseline="0" dirty="0" err="1" smtClean="0"/>
            <a:t>salient</a:t>
          </a:r>
          <a:r>
            <a:rPr lang="fr-FR" sz="1400" b="1" kern="1200" baseline="0" dirty="0" smtClean="0"/>
            <a:t>, vecteur 1 ordre, vecteur de 2 ordre, renforçateurs</a:t>
          </a:r>
          <a:endParaRPr lang="fr-FR" sz="1400" b="1" kern="1200" dirty="0" smtClean="0">
            <a:latin typeface="Arial"/>
            <a:cs typeface="Arial"/>
          </a:endParaRPr>
        </a:p>
      </dsp:txBody>
      <dsp:txXfrm>
        <a:off x="318696" y="1673569"/>
        <a:ext cx="2030629" cy="1236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2945659" cy="496332"/>
          </a:xfrm>
          <a:prstGeom prst="rect">
            <a:avLst/>
          </a:prstGeom>
        </p:spPr>
        <p:txBody>
          <a:bodyPr vert="horz" lIns="95531" tIns="47765" rIns="95531" bIns="4776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7" y="4"/>
            <a:ext cx="2945659" cy="496332"/>
          </a:xfrm>
          <a:prstGeom prst="rect">
            <a:avLst/>
          </a:prstGeom>
        </p:spPr>
        <p:txBody>
          <a:bodyPr vert="horz" lIns="95531" tIns="47765" rIns="95531" bIns="47765" rtlCol="0"/>
          <a:lstStyle>
            <a:lvl1pPr algn="r">
              <a:defRPr sz="1300"/>
            </a:lvl1pPr>
          </a:lstStyle>
          <a:p>
            <a:fld id="{2CC3E872-2484-714B-8BD0-274124CA0BBF}" type="datetimeFigureOut">
              <a:rPr lang="fr-FR"/>
              <a:pPr/>
              <a:t>28.09.17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9428588"/>
            <a:ext cx="2945659" cy="496332"/>
          </a:xfrm>
          <a:prstGeom prst="rect">
            <a:avLst/>
          </a:prstGeom>
        </p:spPr>
        <p:txBody>
          <a:bodyPr vert="horz" lIns="95531" tIns="47765" rIns="95531" bIns="4776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7" y="9428588"/>
            <a:ext cx="2945659" cy="496332"/>
          </a:xfrm>
          <a:prstGeom prst="rect">
            <a:avLst/>
          </a:prstGeom>
        </p:spPr>
        <p:txBody>
          <a:bodyPr vert="horz" lIns="95531" tIns="47765" rIns="95531" bIns="47765" rtlCol="0" anchor="b"/>
          <a:lstStyle>
            <a:lvl1pPr algn="r">
              <a:defRPr sz="1300"/>
            </a:lvl1pPr>
          </a:lstStyle>
          <a:p>
            <a:fld id="{DEB40765-E007-3C48-A6BF-F7AF00900A4A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531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2945659" cy="496332"/>
          </a:xfrm>
          <a:prstGeom prst="rect">
            <a:avLst/>
          </a:prstGeom>
        </p:spPr>
        <p:txBody>
          <a:bodyPr vert="horz" lIns="95531" tIns="47765" rIns="95531" bIns="47765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7" y="4"/>
            <a:ext cx="2945659" cy="496332"/>
          </a:xfrm>
          <a:prstGeom prst="rect">
            <a:avLst/>
          </a:prstGeom>
        </p:spPr>
        <p:txBody>
          <a:bodyPr vert="horz" lIns="95531" tIns="47765" rIns="95531" bIns="47765" rtlCol="0"/>
          <a:lstStyle>
            <a:lvl1pPr algn="r">
              <a:defRPr sz="1300"/>
            </a:lvl1pPr>
          </a:lstStyle>
          <a:p>
            <a:fld id="{32005B65-E8FB-6746-A433-87ABB5AD1170}" type="datetimeFigureOut">
              <a:rPr lang="fr-FR" smtClean="0"/>
              <a:pPr/>
              <a:t>28.09.17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31" tIns="47765" rIns="95531" bIns="47765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7"/>
            <a:ext cx="5438140" cy="4466987"/>
          </a:xfrm>
          <a:prstGeom prst="rect">
            <a:avLst/>
          </a:prstGeom>
        </p:spPr>
        <p:txBody>
          <a:bodyPr vert="horz" lIns="95531" tIns="47765" rIns="95531" bIns="47765" rtlCol="0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4" y="9428588"/>
            <a:ext cx="2945659" cy="496332"/>
          </a:xfrm>
          <a:prstGeom prst="rect">
            <a:avLst/>
          </a:prstGeom>
        </p:spPr>
        <p:txBody>
          <a:bodyPr vert="horz" lIns="95531" tIns="47765" rIns="95531" bIns="47765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7" y="9428588"/>
            <a:ext cx="2945659" cy="496332"/>
          </a:xfrm>
          <a:prstGeom prst="rect">
            <a:avLst/>
          </a:prstGeom>
        </p:spPr>
        <p:txBody>
          <a:bodyPr vert="horz" lIns="95531" tIns="47765" rIns="95531" bIns="47765" rtlCol="0" anchor="b"/>
          <a:lstStyle>
            <a:lvl1pPr algn="r">
              <a:defRPr sz="1300"/>
            </a:lvl1pPr>
          </a:lstStyle>
          <a:p>
            <a:fld id="{95E92000-65C4-C543-AD61-FAA63DF600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4957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Le</a:t>
            </a:r>
            <a:r>
              <a:rPr lang="fr-CH" baseline="0" dirty="0" smtClean="0"/>
              <a:t> préalable à l’inclusion c’est de définir de quoi il s’agit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92000-65C4-C543-AD61-FAA63DF600CC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Afrique : </a:t>
            </a:r>
            <a:r>
              <a:rPr lang="fr-FR" dirty="0" err="1" smtClean="0"/>
              <a:t>pb</a:t>
            </a:r>
            <a:endParaRPr lang="fr-FR" dirty="0" smtClean="0"/>
          </a:p>
          <a:p>
            <a:r>
              <a:rPr lang="fr-FR" dirty="0" smtClean="0"/>
              <a:t>Europe: pathologie ou addiction</a:t>
            </a:r>
          </a:p>
          <a:p>
            <a:r>
              <a:rPr lang="fr-FR" dirty="0" err="1" smtClean="0"/>
              <a:t>Amerique</a:t>
            </a:r>
            <a:r>
              <a:rPr lang="fr-FR" dirty="0" smtClean="0"/>
              <a:t> : addiction</a:t>
            </a:r>
          </a:p>
          <a:p>
            <a:r>
              <a:rPr lang="fr-FR" dirty="0" smtClean="0"/>
              <a:t>Asie : addiction puis pathologie ou compulsion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92000-65C4-C543-AD61-FAA63DF600CC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01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 </a:t>
            </a:r>
            <a:r>
              <a:rPr lang="fr-FR" dirty="0" err="1" smtClean="0"/>
              <a:t>premiere</a:t>
            </a:r>
            <a:r>
              <a:rPr lang="fr-FR" dirty="0" smtClean="0"/>
              <a:t> question</a:t>
            </a:r>
            <a:r>
              <a:rPr lang="fr-FR" baseline="0" dirty="0" smtClean="0"/>
              <a:t> qui se pose est le pourquoi d’une classification de cette entité du c</a:t>
            </a:r>
            <a:r>
              <a:rPr lang="fr-FR" baseline="0" dirty="0" smtClean="0"/>
              <a:t>ôté de la pathologie? </a:t>
            </a:r>
          </a:p>
          <a:p>
            <a:r>
              <a:rPr lang="fr-FR" baseline="0" dirty="0" smtClean="0"/>
              <a:t>La définition de la norme et de ce qui se situe en dehors de la norme, est une question de </a:t>
            </a:r>
            <a:r>
              <a:rPr lang="fr-FR" baseline="0" dirty="0" err="1" smtClean="0"/>
              <a:t>conventio</a:t>
            </a:r>
            <a:r>
              <a:rPr lang="fr-FR" baseline="0" dirty="0" smtClean="0"/>
              <a:t> sociale</a:t>
            </a:r>
            <a:endParaRPr lang="fr-FR" baseline="0" dirty="0" smtClean="0"/>
          </a:p>
          <a:p>
            <a:r>
              <a:rPr lang="fr-FR" baseline="0" dirty="0" smtClean="0"/>
              <a:t>Nous assistons dans el cas présent tout d’abord à une inquiétude croissante de la société face un phénomène qui </a:t>
            </a:r>
            <a:r>
              <a:rPr lang="fr-FR" baseline="0" dirty="0" err="1" smtClean="0"/>
              <a:t>genere</a:t>
            </a:r>
            <a:r>
              <a:rPr lang="fr-FR" baseline="0" dirty="0" smtClean="0"/>
              <a:t> depuis une vingtaine d’années un nombre croissant de faits divers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92000-65C4-C543-AD61-FAA63DF600CC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8263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 </a:t>
            </a:r>
            <a:r>
              <a:rPr lang="en-US" dirty="0" err="1" smtClean="0"/>
              <a:t>autre</a:t>
            </a:r>
            <a:r>
              <a:rPr lang="en-US" dirty="0" smtClean="0"/>
              <a:t> </a:t>
            </a:r>
            <a:r>
              <a:rPr lang="en-US" dirty="0" err="1" smtClean="0"/>
              <a:t>élément</a:t>
            </a:r>
            <a:r>
              <a:rPr lang="en-US" dirty="0" smtClean="0"/>
              <a:t> de la convention </a:t>
            </a:r>
            <a:r>
              <a:rPr lang="en-US" dirty="0" err="1" smtClean="0"/>
              <a:t>sociale</a:t>
            </a:r>
            <a:r>
              <a:rPr lang="en-US" dirty="0" smtClean="0"/>
              <a:t> qui </a:t>
            </a:r>
            <a:r>
              <a:rPr lang="en-US" dirty="0" err="1" smtClean="0"/>
              <a:t>définit</a:t>
            </a:r>
            <a:r>
              <a:rPr lang="en-US" dirty="0" smtClean="0"/>
              <a:t> </a:t>
            </a:r>
            <a:r>
              <a:rPr lang="en-US" dirty="0" err="1" smtClean="0"/>
              <a:t>l’existence</a:t>
            </a:r>
            <a:r>
              <a:rPr lang="en-US" dirty="0" smtClean="0"/>
              <a:t> d’un trouble, </a:t>
            </a:r>
            <a:r>
              <a:rPr lang="en-US" dirty="0" err="1" smtClean="0"/>
              <a:t>est</a:t>
            </a:r>
            <a:r>
              <a:rPr lang="en-US" dirty="0" smtClean="0"/>
              <a:t> 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nombre</a:t>
            </a:r>
            <a:r>
              <a:rPr lang="en-US" baseline="0" dirty="0" smtClean="0"/>
              <a:t> croissant de </a:t>
            </a:r>
            <a:r>
              <a:rPr lang="en-US" baseline="0" dirty="0" err="1" smtClean="0"/>
              <a:t>demandeurs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soins</a:t>
            </a:r>
            <a:r>
              <a:rPr lang="en-US" baseline="0" dirty="0" smtClean="0"/>
              <a:t> pour </a:t>
            </a:r>
            <a:r>
              <a:rPr lang="en-US" baseline="0" dirty="0" smtClean="0"/>
              <a:t>des </a:t>
            </a:r>
            <a:r>
              <a:rPr lang="en-US" baseline="0" dirty="0" err="1" smtClean="0"/>
              <a:t>problèmes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psychosociaux</a:t>
            </a:r>
            <a:r>
              <a:rPr lang="en-US" baseline="0" dirty="0" smtClean="0"/>
              <a:t> en lien </a:t>
            </a:r>
            <a:r>
              <a:rPr lang="en-US" baseline="0" dirty="0" smtClean="0"/>
              <a:t>avec </a:t>
            </a:r>
            <a:r>
              <a:rPr lang="en-US" baseline="0" dirty="0" smtClean="0"/>
              <a:t>Internet et le </a:t>
            </a:r>
            <a:r>
              <a:rPr lang="en-US" baseline="0" dirty="0" err="1" smtClean="0"/>
              <a:t>jeu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vidéo</a:t>
            </a:r>
            <a:r>
              <a:rPr lang="en-US" baseline="0" dirty="0" smtClean="0"/>
              <a:t>. </a:t>
            </a:r>
            <a:endParaRPr lang="en-US" baseline="0" dirty="0" smtClean="0"/>
          </a:p>
          <a:p>
            <a:r>
              <a:rPr lang="en-US" baseline="0" dirty="0" smtClean="0"/>
              <a:t>Des structures de </a:t>
            </a:r>
            <a:r>
              <a:rPr lang="en-US" baseline="0" dirty="0" err="1" smtClean="0"/>
              <a:t>soins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spécialisées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developpent</a:t>
            </a:r>
            <a:r>
              <a:rPr lang="en-US" baseline="0" dirty="0" smtClean="0"/>
              <a:t> pour </a:t>
            </a:r>
            <a:r>
              <a:rPr lang="en-US" baseline="0" dirty="0" err="1" smtClean="0"/>
              <a:t>répondre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besoin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le monde</a:t>
            </a:r>
          </a:p>
          <a:p>
            <a:r>
              <a:rPr lang="en-US" baseline="0" dirty="0" smtClean="0"/>
              <a:t>Nous </a:t>
            </a:r>
            <a:r>
              <a:rPr lang="en-US" baseline="0" dirty="0" err="1" smtClean="0"/>
              <a:t>avons</a:t>
            </a:r>
            <a:r>
              <a:rPr lang="en-US" baseline="0" dirty="0" smtClean="0"/>
              <a:t> par </a:t>
            </a:r>
            <a:r>
              <a:rPr lang="en-US" baseline="0" dirty="0" err="1" smtClean="0"/>
              <a:t>exemple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Genève*, </a:t>
            </a:r>
            <a:r>
              <a:rPr lang="en-US" baseline="0" dirty="0" err="1" smtClean="0"/>
              <a:t>enregistré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augmentation continue avec pour les 5 </a:t>
            </a:r>
            <a:r>
              <a:rPr lang="en-US" baseline="0" dirty="0" err="1" smtClean="0"/>
              <a:t>dernieres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annees</a:t>
            </a:r>
            <a:r>
              <a:rPr lang="en-US" baseline="0" dirty="0" smtClean="0"/>
              <a:t> le double de </a:t>
            </a:r>
            <a:r>
              <a:rPr lang="en-US" baseline="0" dirty="0" err="1" smtClean="0"/>
              <a:t>nouvelles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demandes</a:t>
            </a:r>
            <a:r>
              <a:rPr lang="en-US" baseline="0" dirty="0" smtClean="0"/>
              <a:t> et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augmentation de 40% de la file </a:t>
            </a:r>
            <a:r>
              <a:rPr lang="en-US" baseline="0" dirty="0" err="1" smtClean="0"/>
              <a:t>activ</a:t>
            </a:r>
            <a:endParaRPr lang="en-US" baseline="0" dirty="0" smtClean="0"/>
          </a:p>
          <a:p>
            <a:r>
              <a:rPr lang="en-US" baseline="0" dirty="0" err="1" smtClean="0"/>
              <a:t>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s’agit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demandeurs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agés</a:t>
            </a:r>
            <a:r>
              <a:rPr lang="en-US" baseline="0" dirty="0" smtClean="0"/>
              <a:t> de </a:t>
            </a:r>
            <a:r>
              <a:rPr lang="en-US" baseline="0" dirty="0" smtClean="0"/>
              <a:t>9 </a:t>
            </a:r>
            <a:r>
              <a:rPr lang="en-US" baseline="0" dirty="0" smtClean="0"/>
              <a:t>à </a:t>
            </a:r>
            <a:r>
              <a:rPr lang="en-US" dirty="0" smtClean="0"/>
              <a:t>66 </a:t>
            </a:r>
            <a:r>
              <a:rPr lang="en-US" dirty="0" err="1" smtClean="0"/>
              <a:t>ans</a:t>
            </a:r>
            <a:r>
              <a:rPr lang="en-US" dirty="0" smtClean="0"/>
              <a:t>,</a:t>
            </a:r>
            <a:r>
              <a:rPr lang="en-US" baseline="0" dirty="0" smtClean="0"/>
              <a:t> ¼ </a:t>
            </a:r>
            <a:r>
              <a:rPr lang="en-US" baseline="0" dirty="0" err="1" smtClean="0"/>
              <a:t>sont</a:t>
            </a:r>
            <a:r>
              <a:rPr lang="en-US" baseline="0" dirty="0" smtClean="0"/>
              <a:t> des femmes et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2/3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présentent</a:t>
            </a:r>
            <a:r>
              <a:rPr lang="en-US" baseline="0" dirty="0" smtClean="0"/>
              <a:t> des c</a:t>
            </a:r>
            <a:r>
              <a:rPr lang="en-US" dirty="0" smtClean="0"/>
              <a:t>omorbidities; </a:t>
            </a:r>
            <a:r>
              <a:rPr lang="en-US" dirty="0" smtClean="0"/>
              <a:t>troubles </a:t>
            </a:r>
            <a:r>
              <a:rPr lang="en-US" dirty="0" smtClean="0"/>
              <a:t>de la </a:t>
            </a:r>
            <a:r>
              <a:rPr lang="en-US" dirty="0" err="1" smtClean="0"/>
              <a:t>personnalité</a:t>
            </a:r>
            <a:r>
              <a:rPr lang="en-US" dirty="0" smtClean="0"/>
              <a:t>, troubles </a:t>
            </a:r>
            <a:r>
              <a:rPr lang="en-US" dirty="0" err="1" smtClean="0"/>
              <a:t>anxieux</a:t>
            </a:r>
            <a:r>
              <a:rPr lang="en-US" dirty="0" smtClean="0"/>
              <a:t>, </a:t>
            </a:r>
            <a:r>
              <a:rPr lang="en-US" dirty="0" err="1" smtClean="0"/>
              <a:t>dépressifs</a:t>
            </a:r>
            <a:r>
              <a:rPr lang="en-US" dirty="0" smtClean="0"/>
              <a:t>, addiction au cannabis</a:t>
            </a:r>
            <a:r>
              <a:rPr lang="en-US" dirty="0" smtClean="0"/>
              <a:t>, 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l’alcool</a:t>
            </a:r>
            <a:r>
              <a:rPr lang="en-US" baseline="0" dirty="0" smtClean="0"/>
              <a:t> et </a:t>
            </a:r>
            <a:r>
              <a:rPr lang="en-US" baseline="0" dirty="0" smtClean="0"/>
              <a:t>THADA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92000-65C4-C543-AD61-FAA63DF600CC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92000-65C4-C543-AD61-FAA63DF600CC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515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passage de la passion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l’addiction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necessite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se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referer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un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plurifactoriel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Stimulus : 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produit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(nicotine= interactions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sociales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sexualité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danger, gains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monétaires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Vecteur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ordre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produit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consommable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tabac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jv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application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rencontres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RS, casino)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Vecteur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ordre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produit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consommable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distribué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grande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échelle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(cigarette= internet, smartphones)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92000-65C4-C543-AD61-FAA63DF600CC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Il</a:t>
            </a:r>
            <a:r>
              <a:rPr lang="fr-FR" baseline="0" dirty="0" smtClean="0"/>
              <a:t> s’agit donc d’un trouble alarmant, mettant en jeu la santé, pour lequel les sujets demandent et </a:t>
            </a:r>
            <a:r>
              <a:rPr lang="fr-FR" baseline="0" dirty="0" err="1" smtClean="0"/>
              <a:t>recoivent</a:t>
            </a:r>
            <a:r>
              <a:rPr lang="fr-FR" baseline="0" dirty="0" smtClean="0"/>
              <a:t> avec </a:t>
            </a:r>
            <a:r>
              <a:rPr lang="fr-FR" baseline="0" dirty="0" err="1" smtClean="0"/>
              <a:t>succes</a:t>
            </a:r>
            <a:r>
              <a:rPr lang="fr-FR" baseline="0" dirty="0" smtClean="0"/>
              <a:t> un soin, qui fait partie du spectre addictif. </a:t>
            </a:r>
            <a:r>
              <a:rPr lang="fr-FR" baseline="0" dirty="0" err="1" smtClean="0"/>
              <a:t>Cest</a:t>
            </a:r>
            <a:r>
              <a:rPr lang="fr-FR" baseline="0" dirty="0" smtClean="0"/>
              <a:t> ce qui a motivé l’APA et l’OMS à intégrer le jeu en ligne (JV et JHA) dans certaines sections de leurs manuels diagnostiques. Mais les débats scientifiques et de santé publique persistent autour des contours a donner à ces nouveaux troubles addictifs..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92000-65C4-C543-AD61-FAA63DF600CC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1414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92000-65C4-C543-AD61-FAA63DF600CC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1A68F43-E9A0-A447-A3FB-CCD5CC28DA7C}" type="datetimeFigureOut">
              <a:rPr lang="fr-FR" smtClean="0"/>
              <a:pPr/>
              <a:t>28.09.17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CD53CB-777A-BD40-AC91-8813A86599EE}" type="slidenum">
              <a:rPr lang="fr-FR" smtClean="0"/>
              <a:pPr/>
              <a:t>‹#›</a:t>
            </a:fld>
            <a:endParaRPr lang="fr-FR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1620838" y="1870075"/>
            <a:ext cx="70231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-3944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LOGO_HUG_H_QUADR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794000"/>
            <a:ext cx="5462016" cy="125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04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612899" y="1773137"/>
            <a:ext cx="7059613" cy="3960120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 marL="432000" indent="-216000">
              <a:buClr>
                <a:schemeClr val="accent2"/>
              </a:buClr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648000" indent="-216000">
              <a:buClr>
                <a:schemeClr val="accent2"/>
              </a:buClr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 marL="864000" indent="-216000">
              <a:buClr>
                <a:schemeClr val="accent2"/>
              </a:buClr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marL="1080000" indent="-216000">
              <a:buClr>
                <a:schemeClr val="accent2"/>
              </a:buCl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1612899" y="630136"/>
            <a:ext cx="7059613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87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612900" y="630136"/>
            <a:ext cx="7059613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7413" y="1845144"/>
            <a:ext cx="3515392" cy="4104136"/>
          </a:xfrm>
        </p:spPr>
        <p:txBody>
          <a:bodyPr/>
          <a:lstStyle>
            <a:lvl1pPr marL="342900" indent="-342900">
              <a:buSzPct val="100000"/>
              <a:buFontTx/>
              <a:buBlip>
                <a:blip r:embed="rId2"/>
              </a:buBlip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/>
          </p:nvPr>
        </p:nvSpPr>
        <p:spPr>
          <a:xfrm>
            <a:off x="5063797" y="1845144"/>
            <a:ext cx="3608716" cy="4104136"/>
          </a:xfrm>
          <a:prstGeom prst="rect">
            <a:avLst/>
          </a:prstGeom>
        </p:spPr>
        <p:txBody>
          <a:bodyPr vert="horz" lIns="108000" tIns="108000" rIns="91440" bIns="36000" rtlCol="0">
            <a:normAutofit/>
          </a:bodyPr>
          <a:lstStyle>
            <a:lvl1pPr marL="2159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 sz="1800" b="0" i="0" kern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 marL="432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 sz="1600" b="0" i="0" kern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648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 sz="1500" b="0" i="0" kern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 marL="864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 sz="1400" b="0" i="0" kern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marL="1080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 sz="1300" b="0" i="0" kern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612899" y="630136"/>
            <a:ext cx="7059613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3534" y="1845144"/>
            <a:ext cx="3578978" cy="3960120"/>
          </a:xfrm>
        </p:spPr>
        <p:txBody>
          <a:bodyPr/>
          <a:lstStyle>
            <a:lvl1pPr marL="342900" indent="-342900">
              <a:buSzPct val="100000"/>
              <a:buFontTx/>
              <a:buBlip>
                <a:blip r:embed="rId2"/>
              </a:buBlip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1621423" y="1845144"/>
            <a:ext cx="3382625" cy="3960120"/>
          </a:xfrm>
          <a:prstGeom prst="rect">
            <a:avLst/>
          </a:prstGeom>
        </p:spPr>
        <p:txBody>
          <a:bodyPr vert="horz" lIns="108000" tIns="108000" rIns="91440" bIns="36000" rtlCol="0">
            <a:normAutofit/>
          </a:bodyPr>
          <a:lstStyle>
            <a:lvl1pPr marL="2159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</a:defRPr>
            </a:lvl1pPr>
            <a:lvl2pPr marL="432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</a:defRPr>
            </a:lvl2pPr>
            <a:lvl3pPr marL="648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3pPr>
            <a:lvl4pPr marL="864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4pPr>
            <a:lvl5pPr marL="1080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A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621768" y="1844825"/>
            <a:ext cx="3382279" cy="3960440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1612899" y="630136"/>
            <a:ext cx="7059613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5076055" y="1844825"/>
            <a:ext cx="3596457" cy="3960439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7938"/>
            <a:ext cx="677863" cy="1362076"/>
          </a:xfrm>
          <a:prstGeom prst="rect">
            <a:avLst/>
          </a:prstGeom>
          <a:solidFill>
            <a:srgbClr val="1864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77863" y="-7938"/>
            <a:ext cx="706437" cy="1365251"/>
          </a:xfrm>
          <a:prstGeom prst="rect">
            <a:avLst/>
          </a:prstGeom>
          <a:solidFill>
            <a:srgbClr val="1864B5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20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6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1466412" y="630136"/>
            <a:ext cx="6676436" cy="1143000"/>
          </a:xfrm>
          <a:prstGeom prst="rect">
            <a:avLst/>
          </a:prstGeom>
        </p:spPr>
        <p:txBody>
          <a:bodyPr/>
          <a:lstStyle>
            <a:lvl1pPr>
              <a:defRPr spc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951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1A68F43-E9A0-A447-A3FB-CCD5CC28DA7C}" type="datetimeFigureOut">
              <a:rPr lang="fr-FR" smtClean="0"/>
              <a:pPr/>
              <a:t>28.09.17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CD53CB-777A-BD40-AC91-8813A86599E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092280" y="6093296"/>
            <a:ext cx="163448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1621473" y="641786"/>
            <a:ext cx="705104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5265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951538"/>
          </a:xfrm>
          <a:prstGeom prst="rect">
            <a:avLst/>
          </a:prstGeom>
          <a:solidFill>
            <a:srgbClr val="A2D0AC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1A68F43-E9A0-A447-A3FB-CCD5CC28DA7C}" type="datetimeFigureOut">
              <a:rPr lang="fr-FR" smtClean="0"/>
              <a:pPr/>
              <a:t>28.09.17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CD53CB-777A-BD40-AC91-8813A86599EE}" type="slidenum">
              <a:rPr lang="fr-FR" smtClean="0"/>
              <a:pPr/>
              <a:t>‹#›</a:t>
            </a:fld>
            <a:endParaRPr lang="fr-FR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1620838" y="1870075"/>
            <a:ext cx="70231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883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951538"/>
          </a:xfrm>
          <a:prstGeom prst="rect">
            <a:avLst/>
          </a:prstGeom>
          <a:solidFill>
            <a:srgbClr val="40C1EE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CH" smtClean="0"/>
              <a:t>Cliquez et modifiez le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1A68F43-E9A0-A447-A3FB-CCD5CC28DA7C}" type="datetimeFigureOut">
              <a:rPr lang="fr-FR" smtClean="0"/>
              <a:pPr/>
              <a:t>28.09.17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CD53CB-777A-BD40-AC91-8813A86599EE}" type="slidenum">
              <a:rPr lang="fr-FR" smtClean="0"/>
              <a:pPr/>
              <a:t>‹#›</a:t>
            </a:fld>
            <a:endParaRPr lang="fr-FR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1620838" y="1870075"/>
            <a:ext cx="70231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484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951538"/>
          </a:xfrm>
          <a:prstGeom prst="rect">
            <a:avLst/>
          </a:prstGeom>
          <a:solidFill>
            <a:srgbClr val="75C5C2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CH" smtClean="0"/>
              <a:t>Cliquez et modifiez le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1A68F43-E9A0-A447-A3FB-CCD5CC28DA7C}" type="datetimeFigureOut">
              <a:rPr lang="fr-FR" smtClean="0"/>
              <a:pPr/>
              <a:t>28.09.17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CD53CB-777A-BD40-AC91-8813A86599EE}" type="slidenum">
              <a:rPr lang="fr-FR" smtClean="0"/>
              <a:pPr/>
              <a:t>‹#›</a:t>
            </a:fld>
            <a:endParaRPr lang="fr-FR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1620838" y="1870075"/>
            <a:ext cx="70231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543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20838" y="638164"/>
            <a:ext cx="7053262" cy="1362086"/>
          </a:xfrm>
        </p:spPr>
        <p:txBody>
          <a:bodyPr/>
          <a:lstStyle/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20838" y="2000250"/>
            <a:ext cx="7053262" cy="3372966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8F43-E9A0-A447-A3FB-CCD5CC28DA7C}" type="datetimeFigureOut">
              <a:rPr lang="fr-FR" smtClean="0"/>
              <a:pPr/>
              <a:t>28.09.17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3CB-777A-BD40-AC91-8813A86599E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348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620838" y="643732"/>
            <a:ext cx="7065962" cy="1356518"/>
          </a:xfrm>
        </p:spPr>
        <p:txBody>
          <a:bodyPr/>
          <a:lstStyle/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20838" y="2000250"/>
            <a:ext cx="7065962" cy="3425792"/>
          </a:xfr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SzPct val="100000"/>
              <a:buFontTx/>
              <a:buBlip>
                <a:blip r:embed="rId2"/>
              </a:buBlip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SzPct val="100000"/>
              <a:buFontTx/>
              <a:buBlip>
                <a:blip r:embed="rId2"/>
              </a:buBlip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8F43-E9A0-A447-A3FB-CCD5CC28DA7C}" type="datetimeFigureOut">
              <a:rPr lang="fr-FR" smtClean="0"/>
              <a:pPr/>
              <a:t>28.09.17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3CB-777A-BD40-AC91-8813A86599E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0956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620838" y="633414"/>
            <a:ext cx="3235958" cy="4767478"/>
          </a:xfrm>
        </p:spPr>
        <p:txBody>
          <a:bodyPr bIns="0">
            <a:noAutofit/>
          </a:bodyPr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8F43-E9A0-A447-A3FB-CCD5CC28DA7C}" type="datetimeFigureOut">
              <a:rPr lang="fr-FR" smtClean="0"/>
              <a:pPr/>
              <a:t>28.09.17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3CB-777A-BD40-AC91-8813A86599EE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Espace réservé du contenu 2"/>
          <p:cNvSpPr>
            <a:spLocks noGrp="1"/>
          </p:cNvSpPr>
          <p:nvPr>
            <p:ph sz="half" idx="13"/>
          </p:nvPr>
        </p:nvSpPr>
        <p:spPr>
          <a:xfrm>
            <a:off x="5438142" y="633414"/>
            <a:ext cx="3235958" cy="4767478"/>
          </a:xfrm>
        </p:spPr>
        <p:txBody>
          <a:bodyPr bIns="0">
            <a:noAutofit/>
          </a:bodyPr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4511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20838" y="4065021"/>
            <a:ext cx="7053262" cy="566738"/>
          </a:xfrm>
        </p:spPr>
        <p:txBody>
          <a:bodyPr anchor="b"/>
          <a:lstStyle>
            <a:lvl1pPr algn="l">
              <a:defRPr sz="2000" b="0" i="0"/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620838" y="643958"/>
            <a:ext cx="7053262" cy="33480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H" dirty="0" smtClean="0"/>
              <a:t>Faire glisser l'image vers l'espace réservé ou cliquer sur l'icône pour l'ajouter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20838" y="4725143"/>
            <a:ext cx="7058984" cy="711477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dirty="0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8F43-E9A0-A447-A3FB-CCD5CC28DA7C}" type="datetimeFigureOut">
              <a:rPr lang="fr-FR" smtClean="0"/>
              <a:pPr/>
              <a:t>28.09.17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3CB-777A-BD40-AC91-8813A86599E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782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gif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620838" y="638658"/>
            <a:ext cx="7065962" cy="136159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20838" y="2000250"/>
            <a:ext cx="7065962" cy="3385033"/>
          </a:xfrm>
          <a:prstGeom prst="rect">
            <a:avLst/>
          </a:prstGeom>
        </p:spPr>
        <p:txBody>
          <a:bodyPr vert="horz" lIns="0" tIns="45720" rIns="91440" bIns="0" rtlCol="0">
            <a:normAutofit/>
          </a:bodyPr>
          <a:lstStyle/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620838" y="5536087"/>
            <a:ext cx="1547244" cy="317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41A68F43-E9A0-A447-A3FB-CCD5CC28DA7C}" type="datetimeFigureOut">
              <a:rPr lang="fr-FR" smtClean="0"/>
              <a:pPr/>
              <a:t>28.09.17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03330" y="5536087"/>
            <a:ext cx="2895600" cy="317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46222" y="5536087"/>
            <a:ext cx="2133600" cy="317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7CD53CB-777A-BD40-AC91-8813A86599E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0" y="5961944"/>
            <a:ext cx="9144000" cy="8960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19050" dir="16200000">
              <a:prstClr val="black">
                <a:alpha val="11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9" name="Image 8" descr="LOGO_HUG_H_QUADRI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6" y="6185697"/>
            <a:ext cx="1992866" cy="45818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177351"/>
            <a:ext cx="1406579" cy="58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8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66" r:id="rId2"/>
    <p:sldLayoutId id="214748376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670" r:id="rId10"/>
    <p:sldLayoutId id="2147483666" r:id="rId11"/>
    <p:sldLayoutId id="2147483662" r:id="rId12"/>
    <p:sldLayoutId id="2147483665" r:id="rId13"/>
    <p:sldLayoutId id="2147483769" r:id="rId14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400" kern="1200" cap="all">
          <a:solidFill>
            <a:schemeClr val="tx1">
              <a:lumMod val="65000"/>
              <a:lumOff val="35000"/>
            </a:schemeClr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SzPct val="100000"/>
        <a:buFontTx/>
        <a:buBlip>
          <a:blip r:embed="rId18"/>
        </a:buBlip>
        <a:defRPr sz="18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6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5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3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jpe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jpeg"/><Relationship Id="rId11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6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jj-tryskel.hautetfort.com/media/00/01/631088055.jpg" TargetMode="External"/><Relationship Id="rId4" Type="http://schemas.openxmlformats.org/officeDocument/2006/relationships/image" Target="../media/image15.jpeg"/><Relationship Id="rId5" Type="http://schemas.openxmlformats.org/officeDocument/2006/relationships/hyperlink" Target="http://www.google.ch/url?url=http://ligneparents.com/adolescent/mon-jeune-est-il-cyberdependant&amp;rct=j&amp;frm=1&amp;q=&amp;esrc=s&amp;sa=U&amp;ved=0CCAQwW4wBTgUahUKEwjc9bnXuIbJAhUCHQ8KHRLfAHg&amp;usg=AFQjCNGEmDgnZAUp7FEc1JYQymEXILhEZw" TargetMode="External"/><Relationship Id="rId6" Type="http://schemas.openxmlformats.org/officeDocument/2006/relationships/image" Target="../media/image16.jpeg"/><Relationship Id="rId7" Type="http://schemas.openxmlformats.org/officeDocument/2006/relationships/hyperlink" Target="http://www.google.ch/url?url=http://soocurious.com/fr/addiction-sms-jeune/&amp;rct=j&amp;frm=1&amp;q=&amp;esrc=s&amp;sa=U&amp;ved=0CBgQwW4wAWoVChMIjdOE9rqGyQIVg3wPCh2ljAVh&amp;usg=AFQjCNGBtCWTV2Rx1PJo1k6d355s7UfXZw" TargetMode="External"/><Relationship Id="rId8" Type="http://schemas.openxmlformats.org/officeDocument/2006/relationships/image" Target="../media/image17.jpe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jpe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jpeg"/><Relationship Id="rId12" Type="http://schemas.openxmlformats.org/officeDocument/2006/relationships/image" Target="../media/image49.jpeg"/><Relationship Id="rId13" Type="http://schemas.openxmlformats.org/officeDocument/2006/relationships/image" Target="../media/image50.jpeg"/><Relationship Id="rId14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jpeg"/><Relationship Id="rId7" Type="http://schemas.openxmlformats.org/officeDocument/2006/relationships/image" Target="../media/image44.jpeg"/><Relationship Id="rId8" Type="http://schemas.openxmlformats.org/officeDocument/2006/relationships/image" Target="../media/image45.jpeg"/><Relationship Id="rId9" Type="http://schemas.openxmlformats.org/officeDocument/2006/relationships/image" Target="../media/image46.jpeg"/><Relationship Id="rId10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diagramData" Target="../diagrams/data2.xml"/><Relationship Id="rId12" Type="http://schemas.openxmlformats.org/officeDocument/2006/relationships/diagramLayout" Target="../diagrams/layout2.xml"/><Relationship Id="rId13" Type="http://schemas.openxmlformats.org/officeDocument/2006/relationships/diagramQuickStyle" Target="../diagrams/quickStyle2.xml"/><Relationship Id="rId14" Type="http://schemas.openxmlformats.org/officeDocument/2006/relationships/diagramColors" Target="../diagrams/colors2.xml"/><Relationship Id="rId15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2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33.png"/><Relationship Id="rId10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196785" y="1163279"/>
            <a:ext cx="7065962" cy="1356518"/>
          </a:xfrm>
        </p:spPr>
        <p:txBody>
          <a:bodyPr>
            <a:normAutofit fontScale="90000"/>
          </a:bodyPr>
          <a:lstStyle/>
          <a:p>
            <a:r>
              <a:rPr lang="en-US" b="1" cap="none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en-US" b="1" cap="none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</a:br>
            <a:r>
              <a:rPr lang="fr-CH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Cyberaddictions – Arguments pour l’inclusion dans les manuels de diagnostic</a:t>
            </a:r>
            <a:r>
              <a:rPr lang="fr-CH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fr-CH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fr-CH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fr-CH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</a:br>
            <a:endParaRPr lang="fr-CH" b="1" dirty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438548" y="2735294"/>
            <a:ext cx="2364580" cy="2850391"/>
            <a:chOff x="5000634" y="2205410"/>
            <a:chExt cx="3007515" cy="3115743"/>
          </a:xfrm>
          <a:solidFill>
            <a:schemeClr val="accent3">
              <a:lumMod val="40000"/>
              <a:lumOff val="60000"/>
            </a:schemeClr>
          </a:solidFill>
        </p:grpSpPr>
        <p:pic>
          <p:nvPicPr>
            <p:cNvPr id="10" name="Picture 8"/>
            <p:cNvPicPr>
              <a:picLocks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179351" y="2848345"/>
              <a:ext cx="1071562" cy="145563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 descr="C:\Users\shag\Desktop\presentation\icons\arobase.jpg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536416" y="2205410"/>
              <a:ext cx="642935" cy="642935"/>
            </a:xfrm>
            <a:prstGeom prst="rect">
              <a:avLst/>
            </a:prstGeom>
            <a:grpFill/>
          </p:spPr>
        </p:pic>
        <p:pic>
          <p:nvPicPr>
            <p:cNvPr id="12" name="Picture 8" descr="C:\Users\shag\Desktop\presentation\icons\videogames.png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301364" y="4055313"/>
              <a:ext cx="663673" cy="663673"/>
            </a:xfrm>
            <a:prstGeom prst="rect">
              <a:avLst/>
            </a:prstGeom>
            <a:grpFill/>
          </p:spPr>
        </p:pic>
        <p:pic>
          <p:nvPicPr>
            <p:cNvPr id="13" name="Picture 6" descr="C:\Users\shag\Desktop\presentation\icons\twitter.png"/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000634" y="3170518"/>
              <a:ext cx="642935" cy="642935"/>
            </a:xfrm>
            <a:prstGeom prst="rect">
              <a:avLst/>
            </a:prstGeom>
            <a:grpFill/>
          </p:spPr>
        </p:pic>
        <p:pic>
          <p:nvPicPr>
            <p:cNvPr id="14" name="Picture 10" descr="C:\Users\shag\Desktop\presentation\icons\porn.jpg"/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14453" t="17623" r="17674" b="23629"/>
            <a:stretch>
              <a:fillRect/>
            </a:stretch>
          </p:blipFill>
          <p:spPr bwMode="auto">
            <a:xfrm>
              <a:off x="6179351" y="4526996"/>
              <a:ext cx="881452" cy="794157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5" name="Picture 2" descr="C:\Users\shag\Desktop\presentation\icons\casino.png"/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250913" y="3298077"/>
              <a:ext cx="757236" cy="757236"/>
            </a:xfrm>
            <a:prstGeom prst="rect">
              <a:avLst/>
            </a:prstGeom>
            <a:grpFill/>
          </p:spPr>
        </p:pic>
        <p:pic>
          <p:nvPicPr>
            <p:cNvPr id="16" name="Picture 9" descr="C:\Users\shag\Desktop\presentation\icons\youtube.png"/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815159" y="2205410"/>
              <a:ext cx="642935" cy="642935"/>
            </a:xfrm>
            <a:prstGeom prst="rect">
              <a:avLst/>
            </a:prstGeom>
            <a:grpFill/>
          </p:spPr>
        </p:pic>
      </p:grpSp>
      <p:pic>
        <p:nvPicPr>
          <p:cNvPr id="114690" name="Picture 2" descr="http://cfpa2017.ampa.ma/wp-content/uploads/2017/03/header3a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69286" y="254560"/>
            <a:ext cx="2563053" cy="908719"/>
          </a:xfrm>
          <a:prstGeom prst="rect">
            <a:avLst/>
          </a:prstGeom>
          <a:noFill/>
        </p:spPr>
      </p:pic>
      <p:sp>
        <p:nvSpPr>
          <p:cNvPr id="18" name="Sous-titre 2"/>
          <p:cNvSpPr txBox="1">
            <a:spLocks/>
          </p:cNvSpPr>
          <p:nvPr/>
        </p:nvSpPr>
        <p:spPr>
          <a:xfrm>
            <a:off x="3296889" y="3412795"/>
            <a:ext cx="5410945" cy="202970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None/>
              <a:defRPr/>
            </a:pPr>
            <a:endParaRPr lang="fr-FR" sz="1400" dirty="0">
              <a:solidFill>
                <a:srgbClr val="FFB7EE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None/>
              <a:defRPr/>
            </a:pPr>
            <a:r>
              <a:rPr lang="fr-CH" sz="1400" b="1" dirty="0" err="1" smtClean="0">
                <a:solidFill>
                  <a:srgbClr val="FFB7EE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Dre</a:t>
            </a:r>
            <a:r>
              <a:rPr lang="fr-CH" sz="1400" b="1" dirty="0" smtClean="0">
                <a:solidFill>
                  <a:srgbClr val="FFB7EE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 Sophia ACHAB, MD., PhD., PD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None/>
              <a:defRPr/>
            </a:pPr>
            <a:r>
              <a:rPr lang="fr-CH" sz="1400" dirty="0" smtClean="0">
                <a:solidFill>
                  <a:srgbClr val="FFB7EE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Médecin-Adjointe agrégée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None/>
              <a:defRPr/>
            </a:pPr>
            <a:r>
              <a:rPr lang="fr-CH" sz="1400" dirty="0" smtClean="0">
                <a:solidFill>
                  <a:srgbClr val="FFB7EE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Responsable du programme spécialisé dans les addictions comportementales, Service d'addictologie, HUG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None/>
              <a:defRPr/>
            </a:pPr>
            <a:r>
              <a:rPr lang="fr-CH" sz="1400" dirty="0" smtClean="0">
                <a:solidFill>
                  <a:srgbClr val="FFB7EE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Membre du groupe Fédéral d'experts en cyberaddiction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None/>
              <a:defRPr/>
            </a:pPr>
            <a:r>
              <a:rPr lang="fr-CH" sz="1400" dirty="0" smtClean="0">
                <a:solidFill>
                  <a:srgbClr val="FFB7EE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Expert pour l'OMS pour les addictions comportementales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None/>
              <a:defRPr/>
            </a:pPr>
            <a:endParaRPr lang="fr-FR" sz="1400" dirty="0">
              <a:solidFill>
                <a:srgbClr val="FFB7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66989" y="6057810"/>
            <a:ext cx="20353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100" dirty="0" smtClean="0">
                <a:cs typeface="Times New Roman" pitchFamily="18" charset="0"/>
              </a:rPr>
              <a:t>Centre Collaborateur OMS pour</a:t>
            </a:r>
          </a:p>
          <a:p>
            <a:r>
              <a:rPr lang="fr-CH" sz="1100" dirty="0" smtClean="0">
                <a:cs typeface="Times New Roman" pitchFamily="18" charset="0"/>
              </a:rPr>
              <a:t>la recherche et la formation en</a:t>
            </a:r>
          </a:p>
          <a:p>
            <a:r>
              <a:rPr lang="fr-CH" sz="1100" dirty="0" smtClean="0">
                <a:cs typeface="Times New Roman" pitchFamily="18" charset="0"/>
              </a:rPr>
              <a:t>Santé mentale (Genève, Suisse)</a:t>
            </a:r>
            <a:endParaRPr lang="fr-CH" sz="1100" dirty="0">
              <a:cs typeface="Times New Roman" pitchFamily="18" charset="0"/>
            </a:endParaRPr>
          </a:p>
        </p:txBody>
      </p:sp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347864" y="6257925"/>
            <a:ext cx="619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8568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643732"/>
            <a:ext cx="5832648" cy="841052"/>
          </a:xfrm>
        </p:spPr>
        <p:txBody>
          <a:bodyPr/>
          <a:lstStyle/>
          <a:p>
            <a:r>
              <a:rPr lang="fr-CH" b="1" dirty="0" smtClean="0">
                <a:solidFill>
                  <a:srgbClr val="441A66"/>
                </a:solidFill>
              </a:rPr>
              <a:t>Cerner les contours</a:t>
            </a:r>
            <a:endParaRPr lang="fr-CH" b="1" dirty="0">
              <a:solidFill>
                <a:srgbClr val="441A66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>
                <a:latin typeface="Univers" pitchFamily="34" charset="0"/>
              </a:rPr>
              <a:t>Combien est trop? Trois </a:t>
            </a:r>
            <a:r>
              <a:rPr lang="fr-FR" dirty="0" smtClean="0">
                <a:latin typeface="Univers" pitchFamily="34" charset="0"/>
              </a:rPr>
              <a:t>dimensions différentes : 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>
                <a:latin typeface="Univers" pitchFamily="34" charset="0"/>
              </a:rPr>
              <a:t>exposition (i.e. durée, fréquence, intensité), 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>
                <a:latin typeface="Univers" pitchFamily="34" charset="0"/>
              </a:rPr>
              <a:t>forces motrices du comportement problématique (i.e</a:t>
            </a:r>
            <a:r>
              <a:rPr lang="fr-FR" dirty="0" smtClean="0">
                <a:latin typeface="Univers" pitchFamily="34" charset="0"/>
              </a:rPr>
              <a:t>. </a:t>
            </a:r>
            <a:r>
              <a:rPr lang="fr-FR" dirty="0" err="1" smtClean="0">
                <a:latin typeface="Univers" pitchFamily="34" charset="0"/>
              </a:rPr>
              <a:t>coping</a:t>
            </a:r>
            <a:r>
              <a:rPr lang="fr-FR" dirty="0" smtClean="0">
                <a:latin typeface="Univers" pitchFamily="34" charset="0"/>
              </a:rPr>
              <a:t>, </a:t>
            </a:r>
            <a:r>
              <a:rPr lang="fr-FR" dirty="0">
                <a:latin typeface="Univers" pitchFamily="34" charset="0"/>
              </a:rPr>
              <a:t>é</a:t>
            </a:r>
            <a:r>
              <a:rPr lang="fr-FR" dirty="0" smtClean="0">
                <a:latin typeface="Univers" pitchFamily="34" charset="0"/>
              </a:rPr>
              <a:t>vasion)</a:t>
            </a:r>
            <a:r>
              <a:rPr lang="fr-FR" dirty="0" smtClean="0">
                <a:latin typeface="Univers" pitchFamily="34" charset="0"/>
              </a:rPr>
              <a:t>, 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>
                <a:latin typeface="Univers" pitchFamily="34" charset="0"/>
              </a:rPr>
              <a:t>et les </a:t>
            </a:r>
            <a:r>
              <a:rPr lang="fr-FR" dirty="0" smtClean="0">
                <a:latin typeface="Univers" pitchFamily="34" charset="0"/>
              </a:rPr>
              <a:t>conséquences</a:t>
            </a:r>
            <a:endParaRPr lang="fr-FR" dirty="0" smtClean="0">
              <a:latin typeface="Univers" pitchFamily="34" charset="0"/>
            </a:endParaRPr>
          </a:p>
          <a:p>
            <a:pPr>
              <a:buNone/>
            </a:pPr>
            <a:r>
              <a:rPr lang="fr-FR" dirty="0" smtClean="0">
                <a:latin typeface="Univers" pitchFamily="34" charset="0"/>
              </a:rPr>
              <a:t>Quel comportement? Etudes cliniques suffisantes pour le JHA et le JV</a:t>
            </a:r>
          </a:p>
          <a:p>
            <a:pPr>
              <a:buNone/>
            </a:pPr>
            <a:r>
              <a:rPr lang="fr-FR" dirty="0" smtClean="0">
                <a:latin typeface="Univers" pitchFamily="34" charset="0"/>
              </a:rPr>
              <a:t>Challenge : frontières de plus en plus poreuses entres les offres en ligne (JV dans RS, JHA dans les JV, JV dans les JHA)</a:t>
            </a:r>
            <a:endParaRPr lang="fr-FR" dirty="0" smtClean="0">
              <a:latin typeface="Univers" pitchFamily="34" charset="0"/>
            </a:endParaRPr>
          </a:p>
          <a:p>
            <a:pPr>
              <a:buNone/>
            </a:pPr>
            <a:endParaRPr lang="fr-FR" dirty="0" smtClean="0">
              <a:latin typeface="Univers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6372200" y="188640"/>
            <a:ext cx="2473375" cy="1368152"/>
            <a:chOff x="6156176" y="188640"/>
            <a:chExt cx="2833415" cy="1905000"/>
          </a:xfrm>
        </p:grpSpPr>
        <p:pic>
          <p:nvPicPr>
            <p:cNvPr id="6" name="Picture 4" descr="Résultat de recherche d'images pour &quot;DSM III&quot;"/>
            <p:cNvPicPr>
              <a:picLocks noChangeAspect="1" noChangeArrowheads="1"/>
            </p:cNvPicPr>
            <p:nvPr/>
          </p:nvPicPr>
          <p:blipFill>
            <a:blip r:embed="rId3"/>
            <a:srcRect t="5660" r="48722"/>
            <a:stretch>
              <a:fillRect/>
            </a:stretch>
          </p:blipFill>
          <p:spPr bwMode="auto">
            <a:xfrm>
              <a:off x="7524328" y="188640"/>
              <a:ext cx="1465263" cy="1905000"/>
            </a:xfrm>
            <a:prstGeom prst="rect">
              <a:avLst/>
            </a:prstGeom>
            <a:noFill/>
          </p:spPr>
        </p:pic>
        <p:pic>
          <p:nvPicPr>
            <p:cNvPr id="7" name="Picture 6" descr="Résultat de recherche d'images pour &quot;CIM 9 français&quot;"/>
            <p:cNvPicPr>
              <a:picLocks noChangeAspect="1" noChangeArrowheads="1"/>
            </p:cNvPicPr>
            <p:nvPr/>
          </p:nvPicPr>
          <p:blipFill>
            <a:blip r:embed="rId4"/>
            <a:srcRect l="21948" r="31717"/>
            <a:stretch>
              <a:fillRect/>
            </a:stretch>
          </p:blipFill>
          <p:spPr bwMode="auto">
            <a:xfrm>
              <a:off x="6156176" y="188640"/>
              <a:ext cx="1368152" cy="1905000"/>
            </a:xfrm>
            <a:prstGeom prst="rect">
              <a:avLst/>
            </a:prstGeom>
            <a:noFill/>
          </p:spPr>
        </p:pic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 l="11790" t="15744" r="60271" b="54134"/>
          <a:stretch>
            <a:fillRect/>
          </a:stretch>
        </p:blipFill>
        <p:spPr bwMode="auto">
          <a:xfrm>
            <a:off x="323528" y="5498521"/>
            <a:ext cx="2448272" cy="1159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9992" y="4911348"/>
            <a:ext cx="1197997" cy="194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771" y="595229"/>
            <a:ext cx="5832648" cy="841052"/>
          </a:xfrm>
        </p:spPr>
        <p:txBody>
          <a:bodyPr/>
          <a:lstStyle/>
          <a:p>
            <a:r>
              <a:rPr lang="fr-CH" b="1" dirty="0" err="1" smtClean="0">
                <a:solidFill>
                  <a:srgbClr val="441A66"/>
                </a:solidFill>
              </a:rPr>
              <a:t>Reperes</a:t>
            </a:r>
            <a:r>
              <a:rPr lang="fr-CH" b="1" dirty="0" smtClean="0">
                <a:solidFill>
                  <a:srgbClr val="441A66"/>
                </a:solidFill>
              </a:rPr>
              <a:t> pour cliniciens, </a:t>
            </a:r>
            <a:r>
              <a:rPr lang="fr-CH" b="1" cap="none" dirty="0" smtClean="0">
                <a:solidFill>
                  <a:srgbClr val="441A66"/>
                </a:solidFill>
              </a:rPr>
              <a:t>des formes et des nuances</a:t>
            </a:r>
            <a:endParaRPr lang="fr-CH" b="1" dirty="0">
              <a:solidFill>
                <a:srgbClr val="441A66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20838" y="2000250"/>
            <a:ext cx="7065962" cy="780678"/>
          </a:xfrm>
        </p:spPr>
        <p:txBody>
          <a:bodyPr/>
          <a:lstStyle/>
          <a:p>
            <a:r>
              <a:rPr lang="fr-CH" dirty="0" smtClean="0">
                <a:latin typeface="Univers" pitchFamily="34" charset="0"/>
              </a:rPr>
              <a:t>Tout est </a:t>
            </a:r>
            <a:r>
              <a:rPr lang="fr-CH" dirty="0" smtClean="0">
                <a:latin typeface="Univers" pitchFamily="34" charset="0"/>
              </a:rPr>
              <a:t>addiction?</a:t>
            </a:r>
            <a:endParaRPr lang="fr-CH" dirty="0" smtClean="0">
              <a:latin typeface="Univers" pitchFamily="34" charset="0"/>
            </a:endParaRPr>
          </a:p>
          <a:p>
            <a:r>
              <a:rPr lang="fr-CH" dirty="0" smtClean="0">
                <a:latin typeface="Univers" pitchFamily="34" charset="0"/>
              </a:rPr>
              <a:t>Si pas de critères d’addiction, pas de </a:t>
            </a:r>
            <a:r>
              <a:rPr lang="fr-CH" dirty="0" smtClean="0">
                <a:latin typeface="Univers" pitchFamily="34" charset="0"/>
              </a:rPr>
              <a:t>problème?</a:t>
            </a:r>
            <a:endParaRPr lang="fr-CH" dirty="0" smtClean="0">
              <a:latin typeface="Univers" pitchFamily="34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6908418" y="304684"/>
            <a:ext cx="1984061" cy="1535899"/>
            <a:chOff x="1071563" y="561891"/>
            <a:chExt cx="6536024" cy="6014410"/>
          </a:xfrm>
        </p:grpSpPr>
        <p:cxnSp>
          <p:nvCxnSpPr>
            <p:cNvPr id="10" name="AutoShape 2"/>
            <p:cNvCxnSpPr>
              <a:cxnSpLocks noChangeShapeType="1"/>
            </p:cNvCxnSpPr>
            <p:nvPr/>
          </p:nvCxnSpPr>
          <p:spPr bwMode="auto">
            <a:xfrm>
              <a:off x="1983317" y="1666391"/>
              <a:ext cx="1018314" cy="1448596"/>
            </a:xfrm>
            <a:prstGeom prst="curvedConnector3">
              <a:avLst>
                <a:gd name="adj1" fmla="val 50000"/>
              </a:avLst>
            </a:prstGeom>
            <a:ln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AutoShape 3"/>
            <p:cNvCxnSpPr>
              <a:cxnSpLocks noChangeShapeType="1"/>
              <a:endCxn id="19" idx="1"/>
            </p:cNvCxnSpPr>
            <p:nvPr/>
          </p:nvCxnSpPr>
          <p:spPr bwMode="auto">
            <a:xfrm rot="16200000" flipH="1">
              <a:off x="2128246" y="4698206"/>
              <a:ext cx="1622596" cy="982656"/>
            </a:xfrm>
            <a:prstGeom prst="curvedConnector2">
              <a:avLst/>
            </a:prstGeom>
            <a:ln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12" name="Group 4"/>
            <p:cNvGrpSpPr>
              <a:grpSpLocks/>
            </p:cNvGrpSpPr>
            <p:nvPr/>
          </p:nvGrpSpPr>
          <p:grpSpPr bwMode="auto">
            <a:xfrm>
              <a:off x="3430874" y="5411076"/>
              <a:ext cx="4176713" cy="1165225"/>
              <a:chOff x="1837" y="3067"/>
              <a:chExt cx="2631" cy="734"/>
            </a:xfrm>
          </p:grpSpPr>
          <p:sp>
            <p:nvSpPr>
              <p:cNvPr id="19" name="Rectangle 5"/>
              <p:cNvSpPr>
                <a:spLocks noChangeArrowheads="1"/>
              </p:cNvSpPr>
              <p:nvPr/>
            </p:nvSpPr>
            <p:spPr bwMode="auto">
              <a:xfrm>
                <a:off x="1837" y="3097"/>
                <a:ext cx="1678" cy="683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 w="9525" algn="ctr">
                <a:solidFill>
                  <a:schemeClr val="accent2">
                    <a:lumMod val="50000"/>
                  </a:schemeClr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990000"/>
                </a:prstShdw>
              </a:effectLst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r>
                  <a:rPr lang="fr-CH" sz="1200" dirty="0" smtClean="0">
                    <a:solidFill>
                      <a:prstClr val="white"/>
                    </a:solidFill>
                    <a:ea typeface="Gill Sans" pitchFamily="1" charset="0"/>
                    <a:cs typeface="Gill Sans" pitchFamily="1" charset="0"/>
                  </a:rPr>
                  <a:t>Addiction</a:t>
                </a:r>
                <a:endParaRPr lang="fr-CH" sz="1200" dirty="0">
                  <a:solidFill>
                    <a:prstClr val="white"/>
                  </a:solidFill>
                  <a:ea typeface="Gill Sans" pitchFamily="1" charset="0"/>
                  <a:cs typeface="Gill Sans" pitchFamily="1" charset="0"/>
                </a:endParaRPr>
              </a:p>
            </p:txBody>
          </p:sp>
          <p:pic>
            <p:nvPicPr>
              <p:cNvPr id="20" name="Picture 6" descr="comp_add_clip_image00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0" y="3067"/>
                <a:ext cx="908" cy="7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3" name="Group 7"/>
            <p:cNvGrpSpPr>
              <a:grpSpLocks/>
            </p:cNvGrpSpPr>
            <p:nvPr/>
          </p:nvGrpSpPr>
          <p:grpSpPr bwMode="auto">
            <a:xfrm>
              <a:off x="1071563" y="561891"/>
              <a:ext cx="3675062" cy="1828801"/>
              <a:chOff x="2107" y="362"/>
              <a:chExt cx="2315" cy="1152"/>
            </a:xfrm>
          </p:grpSpPr>
          <p:sp>
            <p:nvSpPr>
              <p:cNvPr id="17" name="Rectangle 8"/>
              <p:cNvSpPr>
                <a:spLocks noChangeArrowheads="1"/>
              </p:cNvSpPr>
              <p:nvPr/>
            </p:nvSpPr>
            <p:spPr bwMode="auto">
              <a:xfrm>
                <a:off x="2107" y="362"/>
                <a:ext cx="1408" cy="75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 algn="ctr">
                <a:solidFill>
                  <a:schemeClr val="accent2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1F5C3D"/>
                </a:prstShdw>
              </a:effectLst>
            </p:spPr>
            <p:txBody>
              <a:bodyPr wrap="square" anchor="ctr">
                <a:spAutoFit/>
              </a:bodyPr>
              <a:lstStyle/>
              <a:p>
                <a:pPr algn="ctr">
                  <a:defRPr/>
                </a:pPr>
                <a:r>
                  <a:rPr lang="fr-CH" sz="1400" dirty="0" smtClean="0">
                    <a:solidFill>
                      <a:prstClr val="white"/>
                    </a:solidFill>
                    <a:ea typeface="Gill Sans" pitchFamily="1" charset="0"/>
                    <a:cs typeface="Gill Sans" pitchFamily="1" charset="0"/>
                  </a:rPr>
                  <a:t>Usage</a:t>
                </a:r>
                <a:endParaRPr lang="fr-CH" sz="1400" dirty="0">
                  <a:solidFill>
                    <a:prstClr val="white"/>
                  </a:solidFill>
                  <a:ea typeface="Gill Sans" pitchFamily="1" charset="0"/>
                  <a:cs typeface="Gill Sans" pitchFamily="1" charset="0"/>
                </a:endParaRPr>
              </a:p>
            </p:txBody>
          </p:sp>
          <p:pic>
            <p:nvPicPr>
              <p:cNvPr id="18" name="Picture 9" descr="img_computer_addict_110706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560" y="754"/>
                <a:ext cx="862" cy="760"/>
              </a:xfrm>
              <a:prstGeom prst="rect">
                <a:avLst/>
              </a:prstGeom>
              <a:noFill/>
              <a:ln w="9525">
                <a:solidFill>
                  <a:schemeClr val="accent2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14" name="Group 10"/>
            <p:cNvGrpSpPr>
              <a:grpSpLocks/>
            </p:cNvGrpSpPr>
            <p:nvPr/>
          </p:nvGrpSpPr>
          <p:grpSpPr bwMode="auto">
            <a:xfrm>
              <a:off x="2089876" y="3176503"/>
              <a:ext cx="4103688" cy="1325563"/>
              <a:chOff x="1837" y="1820"/>
              <a:chExt cx="2585" cy="835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1837" y="1820"/>
                <a:ext cx="1678" cy="835"/>
              </a:xfrm>
              <a:prstGeom prst="rect">
                <a:avLst/>
              </a:prstGeom>
              <a:grpFill/>
              <a:ln w="9525" algn="ctr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995C00"/>
                </a:prstShdw>
              </a:effectLst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r>
                  <a:rPr lang="fr-CH" sz="1600" dirty="0" smtClean="0">
                    <a:solidFill>
                      <a:prstClr val="white"/>
                    </a:solidFill>
                    <a:ea typeface="Gill Sans" pitchFamily="1" charset="0"/>
                    <a:cs typeface="Gill Sans" pitchFamily="1" charset="0"/>
                  </a:rPr>
                  <a:t>Abus</a:t>
                </a:r>
                <a:endParaRPr lang="fr-CH" sz="1600" dirty="0">
                  <a:solidFill>
                    <a:prstClr val="white"/>
                  </a:solidFill>
                  <a:ea typeface="Gill Sans" pitchFamily="1" charset="0"/>
                  <a:cs typeface="Gill Sans" pitchFamily="1" charset="0"/>
                </a:endParaRPr>
              </a:p>
            </p:txBody>
          </p:sp>
          <p:pic>
            <p:nvPicPr>
              <p:cNvPr id="16" name="Picture 12" descr="computer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560" y="1888"/>
                <a:ext cx="862" cy="69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/>
          <a:srcRect l="13148" t="11615" r="52340" b="74013"/>
          <a:stretch>
            <a:fillRect/>
          </a:stretch>
        </p:blipFill>
        <p:spPr bwMode="auto">
          <a:xfrm>
            <a:off x="245573" y="6006826"/>
            <a:ext cx="346827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e 21"/>
          <p:cNvGrpSpPr/>
          <p:nvPr/>
        </p:nvGrpSpPr>
        <p:grpSpPr>
          <a:xfrm>
            <a:off x="4427984" y="5358754"/>
            <a:ext cx="2292363" cy="1368152"/>
            <a:chOff x="3647790" y="5409220"/>
            <a:chExt cx="2292363" cy="1368152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6"/>
            <a:srcRect l="23243" t="12833" r="20648" b="12831"/>
            <a:stretch>
              <a:fillRect/>
            </a:stretch>
          </p:blipFill>
          <p:spPr bwMode="auto">
            <a:xfrm>
              <a:off x="4842093" y="5409220"/>
              <a:ext cx="1098060" cy="1351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Résultat de recherche d'images pour &quot;CIM 9 français&quot;"/>
            <p:cNvPicPr>
              <a:picLocks noChangeAspect="1" noChangeArrowheads="1"/>
            </p:cNvPicPr>
            <p:nvPr/>
          </p:nvPicPr>
          <p:blipFill>
            <a:blip r:embed="rId7"/>
            <a:srcRect l="21948" r="31717"/>
            <a:stretch>
              <a:fillRect/>
            </a:stretch>
          </p:blipFill>
          <p:spPr bwMode="auto">
            <a:xfrm>
              <a:off x="3647790" y="5409220"/>
              <a:ext cx="1194302" cy="1368152"/>
            </a:xfrm>
            <a:prstGeom prst="rect">
              <a:avLst/>
            </a:prstGeom>
            <a:noFill/>
          </p:spPr>
        </p:pic>
      </p:grpSp>
      <p:sp>
        <p:nvSpPr>
          <p:cNvPr id="23" name="Rectangle 22"/>
          <p:cNvSpPr/>
          <p:nvPr/>
        </p:nvSpPr>
        <p:spPr>
          <a:xfrm>
            <a:off x="1979712" y="3933056"/>
            <a:ext cx="5205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1" dirty="0" smtClean="0">
                <a:latin typeface="Univers" pitchFamily="34" charset="0"/>
              </a:rPr>
              <a:t>Critère majeur pour traiter: impact fonctionnel</a:t>
            </a:r>
            <a:endParaRPr lang="fr-CH" b="1" dirty="0">
              <a:latin typeface="Univers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Résultat de recherche d'images pour &quot;golden circl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2052" name="AutoShape 4" descr="Résultat de recherche d'images pour &quot;golden circl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pic>
        <p:nvPicPr>
          <p:cNvPr id="2" name="Log Out - L'addiction aux réseaux sociaux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20837" y="643732"/>
            <a:ext cx="7065962" cy="1356518"/>
          </a:xfrm>
        </p:spPr>
        <p:txBody>
          <a:bodyPr/>
          <a:lstStyle/>
          <a:p>
            <a:r>
              <a:rPr lang="fr-CH" b="1" dirty="0" err="1" smtClean="0">
                <a:solidFill>
                  <a:srgbClr val="441A66"/>
                </a:solidFill>
              </a:rPr>
              <a:t>Quesaco</a:t>
            </a:r>
            <a:r>
              <a:rPr lang="fr-CH" b="1" dirty="0" smtClean="0">
                <a:solidFill>
                  <a:srgbClr val="441A66"/>
                </a:solidFill>
              </a:rPr>
              <a:t>? (1)</a:t>
            </a:r>
            <a:endParaRPr lang="fr-CH" b="1" dirty="0">
              <a:solidFill>
                <a:srgbClr val="441A66"/>
              </a:solidFill>
            </a:endParaRPr>
          </a:p>
        </p:txBody>
      </p:sp>
      <p:sp>
        <p:nvSpPr>
          <p:cNvPr id="9" name="Espace réservé du contenu 1"/>
          <p:cNvSpPr txBox="1">
            <a:spLocks noGrp="1"/>
          </p:cNvSpPr>
          <p:nvPr>
            <p:ph idx="1"/>
          </p:nvPr>
        </p:nvSpPr>
        <p:spPr>
          <a:xfrm>
            <a:off x="1125077" y="2132856"/>
            <a:ext cx="6275040" cy="2727516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nivers" charset="0"/>
                <a:ea typeface="+mn-ea"/>
                <a:cs typeface="+mn-cs"/>
              </a:rPr>
              <a:t>  </a:t>
            </a:r>
            <a:r>
              <a:rPr kumimoji="0" lang="en-U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nivers" charset="0"/>
                <a:ea typeface="+mn-ea"/>
                <a:cs typeface="+mn-cs"/>
              </a:rPr>
              <a:t>Multiplicité</a:t>
            </a: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nivers" charset="0"/>
                <a:ea typeface="+mn-ea"/>
                <a:cs typeface="+mn-cs"/>
              </a:rPr>
              <a:t> de </a:t>
            </a:r>
            <a:r>
              <a:rPr kumimoji="0" lang="en-U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nivers" charset="0"/>
                <a:ea typeface="+mn-ea"/>
                <a:cs typeface="+mn-cs"/>
              </a:rPr>
              <a:t>termes</a:t>
            </a: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Univers" charset="0"/>
              <a:ea typeface="+mn-ea"/>
              <a:cs typeface="+mn-cs"/>
            </a:endParaRPr>
          </a:p>
          <a:p>
            <a:pPr lvl="2" indent="-342900">
              <a:buClr>
                <a:schemeClr val="tx1">
                  <a:lumMod val="75000"/>
                  <a:lumOff val="25000"/>
                </a:schemeClr>
              </a:buClr>
              <a:buFont typeface="Wingdings" charset="0"/>
              <a:buChar char="Ø"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nivers" charset="0"/>
                <a:ea typeface="+mn-ea"/>
                <a:cs typeface="+mn-cs"/>
              </a:rPr>
              <a:t>Internet addiction (Young 1996)</a:t>
            </a:r>
          </a:p>
          <a:p>
            <a:pPr lvl="2" indent="-342900">
              <a:buClr>
                <a:schemeClr val="tx1">
                  <a:lumMod val="75000"/>
                  <a:lumOff val="25000"/>
                </a:schemeClr>
              </a:buClr>
              <a:buFont typeface="Wingdings" charset="0"/>
              <a:buChar char="Ø"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nivers" charset="0"/>
                <a:ea typeface="+mn-ea"/>
                <a:cs typeface="+mn-cs"/>
              </a:rPr>
              <a:t>Internet dependency (Scherer 1997)</a:t>
            </a:r>
          </a:p>
          <a:p>
            <a:pPr lvl="2" indent="-342900">
              <a:buClr>
                <a:schemeClr val="tx1">
                  <a:lumMod val="75000"/>
                  <a:lumOff val="25000"/>
                </a:schemeClr>
              </a:buClr>
              <a:buFont typeface="Wingdings" charset="0"/>
              <a:buChar char="Ø"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nivers" charset="0"/>
                <a:ea typeface="+mn-ea"/>
                <a:cs typeface="+mn-cs"/>
              </a:rPr>
              <a:t>Pathological Internet Use (</a:t>
            </a:r>
            <a:r>
              <a:rPr kumimoji="0" lang="en-U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nivers" charset="0"/>
                <a:ea typeface="+mn-ea"/>
                <a:cs typeface="+mn-cs"/>
              </a:rPr>
              <a:t>Morahan</a:t>
            </a: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nivers" charset="0"/>
                <a:ea typeface="+mn-ea"/>
                <a:cs typeface="+mn-cs"/>
              </a:rPr>
              <a:t>-Martin et Schumacher 2000; Davis 2001)</a:t>
            </a:r>
          </a:p>
          <a:p>
            <a:pPr lvl="2" indent="-342900">
              <a:buClr>
                <a:schemeClr val="tx1">
                  <a:lumMod val="75000"/>
                  <a:lumOff val="25000"/>
                </a:schemeClr>
              </a:buClr>
              <a:buFont typeface="Wingdings" charset="0"/>
              <a:buChar char="Ø"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nivers" charset="0"/>
                <a:ea typeface="+mn-ea"/>
                <a:cs typeface="+mn-cs"/>
              </a:rPr>
              <a:t>Problematic Internet Use ( </a:t>
            </a:r>
            <a:r>
              <a:rPr kumimoji="0" lang="en-U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nivers" charset="0"/>
                <a:ea typeface="+mn-ea"/>
                <a:cs typeface="+mn-cs"/>
              </a:rPr>
              <a:t>Caplan</a:t>
            </a: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nivers" charset="0"/>
                <a:ea typeface="+mn-ea"/>
                <a:cs typeface="+mn-cs"/>
              </a:rPr>
              <a:t> 2002</a:t>
            </a: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nivers" charset="0"/>
                <a:ea typeface="+mn-ea"/>
                <a:cs typeface="+mn-cs"/>
              </a:rPr>
              <a:t>)</a:t>
            </a:r>
          </a:p>
          <a:p>
            <a:pPr lvl="2" indent="-342900">
              <a:buClr>
                <a:schemeClr val="tx1">
                  <a:lumMod val="75000"/>
                  <a:lumOff val="25000"/>
                </a:schemeClr>
              </a:buClr>
              <a:buFont typeface="Wingdings" charset="0"/>
              <a:buChar char="Ø"/>
              <a:defRPr/>
            </a:pPr>
            <a:r>
              <a:rPr lang="en-US" sz="1900" dirty="0" smtClean="0">
                <a:latin typeface="Univers" charset="0"/>
              </a:rPr>
              <a:t>Excessive use of Internet</a:t>
            </a: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Univers" charset="0"/>
              <a:ea typeface="+mn-ea"/>
              <a:cs typeface="+mn-cs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1900" dirty="0" err="1" smtClean="0">
                <a:latin typeface="Univers" charset="0"/>
              </a:rPr>
              <a:t>Composante</a:t>
            </a:r>
            <a:r>
              <a:rPr lang="en-US" sz="1900" dirty="0" smtClean="0">
                <a:latin typeface="Univers" charset="0"/>
              </a:rPr>
              <a:t> </a:t>
            </a:r>
            <a:r>
              <a:rPr lang="en-US" sz="1900" dirty="0" err="1" smtClean="0">
                <a:latin typeface="Univers" charset="0"/>
              </a:rPr>
              <a:t>culturelle</a:t>
            </a:r>
            <a:r>
              <a:rPr lang="en-US" sz="1900" dirty="0" smtClean="0">
                <a:latin typeface="Univers" charset="0"/>
              </a:rPr>
              <a:t> </a:t>
            </a:r>
            <a:r>
              <a:rPr lang="en-US" sz="1900" dirty="0" err="1" smtClean="0">
                <a:latin typeface="Univers" charset="0"/>
              </a:rPr>
              <a:t>dans</a:t>
            </a:r>
            <a:r>
              <a:rPr lang="en-US" sz="1900" dirty="0" smtClean="0">
                <a:latin typeface="Univers" charset="0"/>
              </a:rPr>
              <a:t> le </a:t>
            </a:r>
            <a:r>
              <a:rPr lang="en-US" sz="1900" dirty="0" err="1" smtClean="0">
                <a:latin typeface="Univers" charset="0"/>
              </a:rPr>
              <a:t>choix</a:t>
            </a:r>
            <a:r>
              <a:rPr lang="en-US" sz="1900" dirty="0" smtClean="0">
                <a:latin typeface="Univers" charset="0"/>
              </a:rPr>
              <a:t> de la </a:t>
            </a:r>
            <a:r>
              <a:rPr lang="en-US" sz="1900" dirty="0" err="1" smtClean="0">
                <a:latin typeface="Univers" charset="0"/>
              </a:rPr>
              <a:t>terminologie</a:t>
            </a:r>
            <a:r>
              <a:rPr lang="en-US" sz="1900" dirty="0" smtClean="0">
                <a:latin typeface="Univers" charset="0"/>
              </a:rPr>
              <a:t> </a:t>
            </a:r>
            <a:r>
              <a:rPr lang="en-US" sz="1500" dirty="0">
                <a:latin typeface="Univers" charset="0"/>
              </a:rPr>
              <a:t>(Achab et al. 2014)</a:t>
            </a:r>
          </a:p>
          <a:p>
            <a:pPr marL="0" indent="0">
              <a:buNone/>
              <a:defRPr/>
            </a:pPr>
            <a:endParaRPr lang="en-US" sz="1900" dirty="0" smtClean="0">
              <a:latin typeface="Univers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1900" dirty="0" err="1" smtClean="0">
                <a:latin typeface="Univers" charset="0"/>
              </a:rPr>
              <a:t>Terminologie</a:t>
            </a:r>
            <a:r>
              <a:rPr lang="en-US" sz="1900" dirty="0" smtClean="0">
                <a:latin typeface="Univers" charset="0"/>
              </a:rPr>
              <a:t> </a:t>
            </a:r>
            <a:r>
              <a:rPr lang="en-US" sz="1900" dirty="0" err="1" smtClean="0">
                <a:latin typeface="Univers" charset="0"/>
              </a:rPr>
              <a:t>conditionne</a:t>
            </a:r>
            <a:r>
              <a:rPr lang="en-US" sz="1900" dirty="0" smtClean="0">
                <a:latin typeface="Univers" charset="0"/>
              </a:rPr>
              <a:t> </a:t>
            </a:r>
            <a:r>
              <a:rPr lang="en-US" sz="1900" dirty="0" err="1" smtClean="0">
                <a:latin typeface="Univers" charset="0"/>
              </a:rPr>
              <a:t>l’angle</a:t>
            </a:r>
            <a:r>
              <a:rPr lang="en-US" sz="1900" dirty="0" smtClean="0">
                <a:latin typeface="Univers" charset="0"/>
              </a:rPr>
              <a:t> sous </a:t>
            </a:r>
            <a:r>
              <a:rPr lang="en-US" sz="1900" dirty="0" err="1" smtClean="0">
                <a:latin typeface="Univers" charset="0"/>
              </a:rPr>
              <a:t>lequel</a:t>
            </a:r>
            <a:r>
              <a:rPr lang="en-US" sz="1900" dirty="0" smtClean="0">
                <a:latin typeface="Univers" charset="0"/>
              </a:rPr>
              <a:t> le trouble </a:t>
            </a:r>
            <a:r>
              <a:rPr lang="en-US" sz="1900" dirty="0" err="1" smtClean="0">
                <a:latin typeface="Univers" charset="0"/>
              </a:rPr>
              <a:t>est</a:t>
            </a:r>
            <a:r>
              <a:rPr lang="en-US" sz="1900" dirty="0" smtClean="0">
                <a:latin typeface="Univers" charset="0"/>
              </a:rPr>
              <a:t> </a:t>
            </a:r>
            <a:r>
              <a:rPr lang="en-US" sz="1900" dirty="0" err="1" smtClean="0">
                <a:latin typeface="Univers" charset="0"/>
              </a:rPr>
              <a:t>perçu</a:t>
            </a:r>
            <a:r>
              <a:rPr lang="en-US" sz="1900" dirty="0" smtClean="0">
                <a:latin typeface="Univers" charset="0"/>
              </a:rPr>
              <a:t> et </a:t>
            </a:r>
            <a:r>
              <a:rPr lang="en-US" sz="1900" dirty="0" err="1" smtClean="0">
                <a:latin typeface="Univers" charset="0"/>
              </a:rPr>
              <a:t>traité</a:t>
            </a:r>
            <a:endParaRPr lang="en-US" sz="1900" dirty="0" smtClean="0">
              <a:latin typeface="Univers" charset="0"/>
            </a:endParaRPr>
          </a:p>
        </p:txBody>
      </p:sp>
      <p:grpSp>
        <p:nvGrpSpPr>
          <p:cNvPr id="10" name="Groupe 8"/>
          <p:cNvGrpSpPr>
            <a:grpSpLocks/>
          </p:cNvGrpSpPr>
          <p:nvPr/>
        </p:nvGrpSpPr>
        <p:grpSpPr bwMode="auto">
          <a:xfrm>
            <a:off x="7196100" y="476672"/>
            <a:ext cx="1490699" cy="1995673"/>
            <a:chOff x="1" y="1052736"/>
            <a:chExt cx="2087439" cy="4767939"/>
          </a:xfrm>
        </p:grpSpPr>
        <p:pic>
          <p:nvPicPr>
            <p:cNvPr id="11" name="Picture 4" descr="téléphone, pistolet, suicide, répondre, réponse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" y="4356268"/>
              <a:ext cx="1952542" cy="1464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 descr="Résultat de recherche d'images pour &quot;mon ado est-il dependent à internet&quot;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2844" y="1052736"/>
              <a:ext cx="1944596" cy="1300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0" descr="Résultat de recherche d'images pour &quot;adolescente dépendante à son telephone&quot;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83729" y="2461063"/>
              <a:ext cx="1123684" cy="1685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 l="13722" t="26319" r="12929" b="38355"/>
          <a:stretch>
            <a:fillRect/>
          </a:stretch>
        </p:blipFill>
        <p:spPr bwMode="auto">
          <a:xfrm>
            <a:off x="107504" y="5210669"/>
            <a:ext cx="5472608" cy="164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 err="1" smtClean="0">
                <a:solidFill>
                  <a:srgbClr val="441A66"/>
                </a:solidFill>
              </a:rPr>
              <a:t>Quesaco</a:t>
            </a:r>
            <a:r>
              <a:rPr lang="fr-CH" b="1" dirty="0" smtClean="0">
                <a:solidFill>
                  <a:srgbClr val="441A66"/>
                </a:solidFill>
              </a:rPr>
              <a:t>? (2)</a:t>
            </a:r>
            <a:endParaRPr lang="fr-CH" b="1" dirty="0">
              <a:solidFill>
                <a:srgbClr val="441A66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15616" y="2000250"/>
            <a:ext cx="5544616" cy="258087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sz="1900" dirty="0" smtClean="0">
                <a:latin typeface="Univers" charset="0"/>
              </a:rPr>
              <a:t>GPIU</a:t>
            </a:r>
            <a:r>
              <a:rPr lang="en-US" sz="1900" dirty="0">
                <a:latin typeface="Univers" charset="0"/>
              </a:rPr>
              <a:t>/ </a:t>
            </a:r>
            <a:r>
              <a:rPr lang="en-US" sz="1900" dirty="0" smtClean="0">
                <a:latin typeface="Univers" charset="0"/>
              </a:rPr>
              <a:t>SPIU?</a:t>
            </a:r>
            <a:endParaRPr lang="en-US" sz="1900" dirty="0" smtClean="0">
              <a:latin typeface="Univers" charset="0"/>
            </a:endParaRPr>
          </a:p>
          <a:p>
            <a:pPr lvl="3">
              <a:buFont typeface="Wingdings" pitchFamily="2" charset="2"/>
              <a:buChar char="Ø"/>
            </a:pPr>
            <a:r>
              <a:rPr lang="en-US" sz="1900" dirty="0" err="1" smtClean="0">
                <a:latin typeface="Univers" charset="0"/>
              </a:rPr>
              <a:t>Jeux</a:t>
            </a:r>
            <a:r>
              <a:rPr lang="en-US" sz="1900" dirty="0" smtClean="0">
                <a:latin typeface="Univers" charset="0"/>
              </a:rPr>
              <a:t> </a:t>
            </a:r>
            <a:r>
              <a:rPr lang="en-US" sz="1900" dirty="0" err="1" smtClean="0">
                <a:latin typeface="Univers" charset="0"/>
              </a:rPr>
              <a:t>vidéo</a:t>
            </a:r>
            <a:r>
              <a:rPr lang="en-US" sz="1900" dirty="0" smtClean="0">
                <a:latin typeface="Univers" charset="0"/>
              </a:rPr>
              <a:t>, </a:t>
            </a:r>
          </a:p>
          <a:p>
            <a:pPr lvl="3">
              <a:buFont typeface="Wingdings" pitchFamily="2" charset="2"/>
              <a:buChar char="Ø"/>
            </a:pPr>
            <a:r>
              <a:rPr lang="en-US" sz="1900" dirty="0" err="1" smtClean="0">
                <a:latin typeface="Univers" charset="0"/>
              </a:rPr>
              <a:t>Jeux</a:t>
            </a:r>
            <a:r>
              <a:rPr lang="en-US" sz="1900" dirty="0" smtClean="0">
                <a:latin typeface="Univers" charset="0"/>
              </a:rPr>
              <a:t> </a:t>
            </a:r>
            <a:r>
              <a:rPr lang="en-US" sz="1900" dirty="0" err="1" smtClean="0">
                <a:latin typeface="Univers" charset="0"/>
              </a:rPr>
              <a:t>d’argent</a:t>
            </a:r>
            <a:r>
              <a:rPr lang="en-US" sz="1900" dirty="0" smtClean="0">
                <a:latin typeface="Univers" charset="0"/>
              </a:rPr>
              <a:t>, </a:t>
            </a:r>
          </a:p>
          <a:p>
            <a:pPr lvl="3">
              <a:buFont typeface="Wingdings" pitchFamily="2" charset="2"/>
              <a:buChar char="Ø"/>
            </a:pPr>
            <a:r>
              <a:rPr lang="en-US" sz="1900" dirty="0" err="1" smtClean="0">
                <a:latin typeface="Univers" charset="0"/>
              </a:rPr>
              <a:t>Pornographie</a:t>
            </a:r>
            <a:r>
              <a:rPr lang="en-US" sz="1900" dirty="0" smtClean="0">
                <a:latin typeface="Univers" charset="0"/>
              </a:rPr>
              <a:t>, </a:t>
            </a:r>
          </a:p>
          <a:p>
            <a:pPr lvl="3">
              <a:buFont typeface="Wingdings" pitchFamily="2" charset="2"/>
              <a:buChar char="Ø"/>
            </a:pPr>
            <a:r>
              <a:rPr lang="en-US" sz="1900" dirty="0" err="1" smtClean="0">
                <a:latin typeface="Univers" charset="0"/>
              </a:rPr>
              <a:t>Réseaux</a:t>
            </a:r>
            <a:r>
              <a:rPr lang="en-US" sz="1900" dirty="0" smtClean="0">
                <a:latin typeface="Univers" charset="0"/>
              </a:rPr>
              <a:t> </a:t>
            </a:r>
            <a:r>
              <a:rPr lang="en-US" sz="1900" dirty="0" err="1" smtClean="0">
                <a:latin typeface="Univers" charset="0"/>
              </a:rPr>
              <a:t>sociaux</a:t>
            </a:r>
            <a:endParaRPr lang="en-US" sz="1900" dirty="0" smtClean="0">
              <a:latin typeface="Univers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en-US" sz="1900" dirty="0" err="1" smtClean="0">
                <a:latin typeface="Univers" charset="0"/>
              </a:rPr>
              <a:t>Contenu</a:t>
            </a:r>
            <a:r>
              <a:rPr lang="en-US" sz="1900" dirty="0" smtClean="0">
                <a:latin typeface="Univers" charset="0"/>
              </a:rPr>
              <a:t>/</a:t>
            </a:r>
            <a:r>
              <a:rPr lang="en-US" sz="1900" dirty="0" err="1" smtClean="0">
                <a:latin typeface="Univers" charset="0"/>
              </a:rPr>
              <a:t>Vecteur</a:t>
            </a:r>
            <a:r>
              <a:rPr lang="en-US" sz="1900" dirty="0" smtClean="0">
                <a:latin typeface="Univers" charset="0"/>
              </a:rPr>
              <a:t> </a:t>
            </a:r>
            <a:r>
              <a:rPr lang="en-US" sz="1900" dirty="0" smtClean="0">
                <a:latin typeface="Univers" charset="0"/>
              </a:rPr>
              <a:t>?</a:t>
            </a:r>
          </a:p>
          <a:p>
            <a:pPr lvl="0">
              <a:buFont typeface="Wingdings" pitchFamily="2" charset="2"/>
              <a:buChar char="§"/>
            </a:pPr>
            <a:r>
              <a:rPr lang="en-US" sz="1900" dirty="0" smtClean="0">
                <a:latin typeface="Univers" charset="0"/>
              </a:rPr>
              <a:t>Pathologies </a:t>
            </a:r>
            <a:r>
              <a:rPr lang="en-US" sz="1900" dirty="0" err="1" smtClean="0">
                <a:latin typeface="Univers" charset="0"/>
              </a:rPr>
              <a:t>nouvelles</a:t>
            </a:r>
            <a:r>
              <a:rPr lang="en-US" sz="1900" dirty="0" smtClean="0">
                <a:latin typeface="Univers" charset="0"/>
              </a:rPr>
              <a:t>/ </a:t>
            </a:r>
            <a:r>
              <a:rPr lang="en-US" sz="1900" dirty="0" err="1" smtClean="0">
                <a:latin typeface="Univers" charset="0"/>
              </a:rPr>
              <a:t>facilitateur</a:t>
            </a:r>
            <a:r>
              <a:rPr lang="en-US" sz="1900" dirty="0" smtClean="0">
                <a:latin typeface="Univers" charset="0"/>
              </a:rPr>
              <a:t> de pathologies </a:t>
            </a:r>
            <a:r>
              <a:rPr lang="en-US" sz="1900" dirty="0" err="1" smtClean="0">
                <a:latin typeface="Univers" charset="0"/>
              </a:rPr>
              <a:t>préexistantes</a:t>
            </a:r>
            <a:r>
              <a:rPr lang="en-US" sz="1900" dirty="0" smtClean="0">
                <a:latin typeface="Univers" charset="0"/>
              </a:rPr>
              <a:t>?</a:t>
            </a:r>
            <a:endParaRPr lang="en-US" sz="1900" dirty="0" smtClean="0">
              <a:latin typeface="Univers" charset="0"/>
            </a:endParaRPr>
          </a:p>
          <a:p>
            <a:pPr lvl="0" algn="r">
              <a:buNone/>
            </a:pPr>
            <a:r>
              <a:rPr lang="en-US" sz="1200" dirty="0" smtClean="0">
                <a:latin typeface="Univers" charset="0"/>
              </a:rPr>
              <a:t>(Achab et al. 2015; </a:t>
            </a:r>
            <a:r>
              <a:rPr lang="en-US" sz="1200" dirty="0" err="1" smtClean="0">
                <a:latin typeface="Univers" charset="0"/>
              </a:rPr>
              <a:t>Thorens</a:t>
            </a:r>
            <a:r>
              <a:rPr lang="en-US" sz="1200" dirty="0" smtClean="0">
                <a:latin typeface="Univers" charset="0"/>
              </a:rPr>
              <a:t> et al.2012)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7143543" y="404665"/>
            <a:ext cx="1543257" cy="2448272"/>
            <a:chOff x="7143545" y="187521"/>
            <a:chExt cx="1543257" cy="3745535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3545" y="187521"/>
              <a:ext cx="1543255" cy="912421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3545" y="1042670"/>
              <a:ext cx="1543255" cy="1026966"/>
            </a:xfrm>
            <a:prstGeom prst="rect">
              <a:avLst/>
            </a:prstGeom>
          </p:spPr>
        </p:pic>
        <p:pic>
          <p:nvPicPr>
            <p:cNvPr id="10" name="Image 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43548" y="3005740"/>
              <a:ext cx="1543254" cy="927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Espace réservé du contenu 7" descr="informatique-031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143546" y="2069636"/>
              <a:ext cx="1543256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 l="33071" t="17726" r="36329" b="7395"/>
          <a:stretch>
            <a:fillRect/>
          </a:stretch>
        </p:blipFill>
        <p:spPr bwMode="auto">
          <a:xfrm>
            <a:off x="467544" y="4860048"/>
            <a:ext cx="2088232" cy="1813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/>
          <a:srcRect l="9950" t="14720" r="23001" b="20481"/>
          <a:stretch>
            <a:fillRect/>
          </a:stretch>
        </p:blipFill>
        <p:spPr bwMode="auto">
          <a:xfrm>
            <a:off x="3419872" y="5176778"/>
            <a:ext cx="2478065" cy="149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20838" y="643732"/>
            <a:ext cx="7065962" cy="1356518"/>
          </a:xfrm>
        </p:spPr>
        <p:txBody>
          <a:bodyPr/>
          <a:lstStyle/>
          <a:p>
            <a:r>
              <a:rPr lang="fr-CH" b="1" dirty="0" smtClean="0">
                <a:solidFill>
                  <a:srgbClr val="441A66"/>
                </a:solidFill>
              </a:rPr>
              <a:t>Les medias alertent</a:t>
            </a:r>
            <a:endParaRPr lang="fr-CH" b="1" dirty="0">
              <a:solidFill>
                <a:srgbClr val="441A66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10700" t="23250" r="13997" b="40328"/>
          <a:stretch>
            <a:fillRect/>
          </a:stretch>
        </p:blipFill>
        <p:spPr bwMode="auto">
          <a:xfrm>
            <a:off x="323528" y="5445225"/>
            <a:ext cx="4132353" cy="139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e 13"/>
          <p:cNvGrpSpPr/>
          <p:nvPr/>
        </p:nvGrpSpPr>
        <p:grpSpPr>
          <a:xfrm>
            <a:off x="5868144" y="2492896"/>
            <a:ext cx="2584952" cy="2359577"/>
            <a:chOff x="5652120" y="3003983"/>
            <a:chExt cx="2584952" cy="2359577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/>
            <a:srcRect l="14172" t="6437" r="34979" b="13155"/>
            <a:stretch>
              <a:fillRect/>
            </a:stretch>
          </p:blipFill>
          <p:spPr bwMode="auto">
            <a:xfrm>
              <a:off x="5652120" y="3003983"/>
              <a:ext cx="1728192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5"/>
            <a:srcRect l="15801" t="9681" r="36050" b="3921"/>
            <a:stretch>
              <a:fillRect/>
            </a:stretch>
          </p:blipFill>
          <p:spPr bwMode="auto">
            <a:xfrm>
              <a:off x="6372199" y="3942716"/>
              <a:ext cx="1864873" cy="1420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e 12"/>
          <p:cNvGrpSpPr/>
          <p:nvPr/>
        </p:nvGrpSpPr>
        <p:grpSpPr>
          <a:xfrm>
            <a:off x="617630" y="2492896"/>
            <a:ext cx="2226178" cy="2304254"/>
            <a:chOff x="45304" y="3140969"/>
            <a:chExt cx="2006416" cy="2304254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304" y="3140969"/>
              <a:ext cx="1575534" cy="1375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Espace réservé du contenu 1"/>
            <p:cNvPicPr>
              <a:picLocks noChangeAspect="1"/>
            </p:cNvPicPr>
            <p:nvPr/>
          </p:nvPicPr>
          <p:blipFill>
            <a:blip r:embed="rId7" cstate="print"/>
            <a:srcRect l="227" t="-653" r="-8" b="2675"/>
            <a:stretch>
              <a:fillRect/>
            </a:stretch>
          </p:blipFill>
          <p:spPr>
            <a:xfrm>
              <a:off x="539552" y="4175824"/>
              <a:ext cx="1512168" cy="1269399"/>
            </a:xfrm>
            <a:prstGeom prst="rect">
              <a:avLst/>
            </a:prstGeom>
          </p:spPr>
        </p:pic>
      </p:grpSp>
      <p:pic>
        <p:nvPicPr>
          <p:cNvPr id="4102" name="Picture 6" descr="Résultat de recherche d'images pour &quot;addiction internet fotosearch&quot;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64288" y="188640"/>
            <a:ext cx="1619250" cy="1619251"/>
          </a:xfrm>
          <a:prstGeom prst="rect">
            <a:avLst/>
          </a:prstGeom>
          <a:noFill/>
        </p:spPr>
      </p:pic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7864" y="2512211"/>
            <a:ext cx="1734533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Espace réservé du contenu 4"/>
          <p:cNvPicPr>
            <a:picLocks noChangeAspect="1"/>
          </p:cNvPicPr>
          <p:nvPr/>
        </p:nvPicPr>
        <p:blipFill>
          <a:blip r:embed="rId10" cstate="print"/>
          <a:srcRect l="330" r="-330" b="2563"/>
          <a:stretch>
            <a:fillRect/>
          </a:stretch>
        </p:blipFill>
        <p:spPr>
          <a:xfrm>
            <a:off x="3639362" y="3376306"/>
            <a:ext cx="1800200" cy="1420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half" idx="2"/>
          </p:nvPr>
        </p:nvSpPr>
        <p:spPr>
          <a:xfrm>
            <a:off x="1612899" y="2204863"/>
            <a:ext cx="4759301" cy="1872209"/>
          </a:xfrm>
        </p:spPr>
        <p:txBody>
          <a:bodyPr/>
          <a:lstStyle/>
          <a:p>
            <a:r>
              <a:rPr lang="fr-FR" dirty="0" smtClean="0"/>
              <a:t>Prévalence pouvant aller jusqu’à 26% ( échantillon, outil, pays)</a:t>
            </a:r>
          </a:p>
          <a:p>
            <a:r>
              <a:rPr lang="fr-FR" dirty="0" smtClean="0"/>
              <a:t>Plus chez les « </a:t>
            </a:r>
            <a:r>
              <a:rPr lang="fr-FR" dirty="0" err="1" smtClean="0"/>
              <a:t>adopteurs</a:t>
            </a:r>
            <a:r>
              <a:rPr lang="fr-FR" dirty="0" smtClean="0"/>
              <a:t> » massifs des nouvelles technologies (jeunes, pays à forte expansion du numérique)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441A66"/>
                </a:solidFill>
              </a:rPr>
              <a:t>Une ampleur alarmante </a:t>
            </a:r>
            <a:endParaRPr lang="fr-FR" b="1" dirty="0">
              <a:solidFill>
                <a:srgbClr val="441A66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3928" y="4581128"/>
            <a:ext cx="776349" cy="135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698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63154" y="459767"/>
            <a:ext cx="7053262" cy="1362086"/>
          </a:xfrm>
        </p:spPr>
        <p:txBody>
          <a:bodyPr/>
          <a:lstStyle/>
          <a:p>
            <a:r>
              <a:rPr lang="fr-CH" b="1" dirty="0" smtClean="0">
                <a:solidFill>
                  <a:srgbClr val="441A66"/>
                </a:solidFill>
              </a:rPr>
              <a:t>L’offre de soins répond a un besoin</a:t>
            </a:r>
            <a:endParaRPr lang="fr-CH" b="1" dirty="0">
              <a:solidFill>
                <a:srgbClr val="441A66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064" y="5780058"/>
            <a:ext cx="535245" cy="103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l="10700" t="14391" r="6250" b="59331"/>
          <a:stretch>
            <a:fillRect/>
          </a:stretch>
        </p:blipFill>
        <p:spPr bwMode="auto">
          <a:xfrm>
            <a:off x="179512" y="5980602"/>
            <a:ext cx="3697309" cy="877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e 9"/>
          <p:cNvGrpSpPr/>
          <p:nvPr/>
        </p:nvGrpSpPr>
        <p:grpSpPr>
          <a:xfrm>
            <a:off x="323528" y="1380415"/>
            <a:ext cx="5923383" cy="2350802"/>
            <a:chOff x="323528" y="1380415"/>
            <a:chExt cx="5923383" cy="235080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3528" y="2132856"/>
              <a:ext cx="3050909" cy="1598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74437" y="1380415"/>
              <a:ext cx="2872474" cy="1504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e 8"/>
          <p:cNvGrpSpPr/>
          <p:nvPr/>
        </p:nvGrpSpPr>
        <p:grpSpPr>
          <a:xfrm>
            <a:off x="1547664" y="3731217"/>
            <a:ext cx="5968604" cy="2048841"/>
            <a:chOff x="1547664" y="3731217"/>
            <a:chExt cx="5968604" cy="2048841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547664" y="4221088"/>
              <a:ext cx="2975719" cy="1558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644008" y="3731217"/>
              <a:ext cx="2872260" cy="1504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8" name="Picture 2" descr="http://www.who.int/entity/substance_abuse/activities/fadab/msb_forum_flyer_front_page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41146" y="260648"/>
            <a:ext cx="952500" cy="1357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40644" y="548680"/>
            <a:ext cx="6067660" cy="841052"/>
          </a:xfrm>
        </p:spPr>
        <p:txBody>
          <a:bodyPr/>
          <a:lstStyle/>
          <a:p>
            <a:r>
              <a:rPr lang="fr-CH" b="1" dirty="0" smtClean="0">
                <a:solidFill>
                  <a:srgbClr val="441A66"/>
                </a:solidFill>
              </a:rPr>
              <a:t>Risques pour la sante, </a:t>
            </a:r>
            <a:r>
              <a:rPr lang="fr-CH" b="1" cap="none" dirty="0" smtClean="0">
                <a:solidFill>
                  <a:srgbClr val="441A66"/>
                </a:solidFill>
              </a:rPr>
              <a:t>l’OMS prend position</a:t>
            </a:r>
            <a:endParaRPr lang="fr-CH" b="1" dirty="0">
              <a:solidFill>
                <a:srgbClr val="441A66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465133" y="5426040"/>
            <a:ext cx="2311410" cy="1356517"/>
            <a:chOff x="321504" y="4005064"/>
            <a:chExt cx="3872663" cy="186005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1504" y="4005064"/>
              <a:ext cx="1300737" cy="1860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20838" y="4005064"/>
              <a:ext cx="1322995" cy="1860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5"/>
            <a:srcRect l="34903" t="12797" r="31058" b="36016"/>
            <a:stretch>
              <a:fillRect/>
            </a:stretch>
          </p:blipFill>
          <p:spPr bwMode="auto">
            <a:xfrm>
              <a:off x="2920171" y="4005064"/>
              <a:ext cx="1273996" cy="1860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1746" name="Picture 2" descr="Résultat de recherche d'images pour &quot;addiction internet fotosearch&quot;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08304" y="95052"/>
            <a:ext cx="1532602" cy="1389732"/>
          </a:xfrm>
          <a:prstGeom prst="rect">
            <a:avLst/>
          </a:prstGeom>
          <a:noFill/>
        </p:spPr>
      </p:pic>
      <p:sp>
        <p:nvSpPr>
          <p:cNvPr id="31748" name="AutoShape 4" descr="Résultat de recherche d'images pour &quot;addiction internet health issu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31750" name="AutoShape 6" descr="Résultat de recherche d'images pour &quot;addiction internet health issu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pic>
        <p:nvPicPr>
          <p:cNvPr id="31752" name="Picture 8" descr="Résultat de recherche d'images pour &quot;addiction internet health issues&quot;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40644" y="1484784"/>
            <a:ext cx="1244570" cy="1244570"/>
          </a:xfrm>
          <a:prstGeom prst="rect">
            <a:avLst/>
          </a:prstGeom>
          <a:noFill/>
        </p:spPr>
      </p:pic>
      <p:pic>
        <p:nvPicPr>
          <p:cNvPr id="31754" name="Picture 10" descr="Résultat de recherche d'images pour &quot;addiction internet health issues&quot;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64288" y="3212976"/>
            <a:ext cx="1543028" cy="864096"/>
          </a:xfrm>
          <a:prstGeom prst="rect">
            <a:avLst/>
          </a:prstGeom>
          <a:noFill/>
        </p:spPr>
      </p:pic>
      <p:pic>
        <p:nvPicPr>
          <p:cNvPr id="31756" name="Picture 12" descr="Résultat de recherche d'images pour &quot;addiction internet health issues&quot;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13070" y="1484784"/>
            <a:ext cx="1065287" cy="1409457"/>
          </a:xfrm>
          <a:prstGeom prst="rect">
            <a:avLst/>
          </a:prstGeom>
          <a:noFill/>
        </p:spPr>
      </p:pic>
      <p:pic>
        <p:nvPicPr>
          <p:cNvPr id="31758" name="Picture 14" descr="Résultat de recherche d'images pour &quot;addiction internet health issues&quot;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99992" y="3212976"/>
            <a:ext cx="1381314" cy="1152128"/>
          </a:xfrm>
          <a:prstGeom prst="rect">
            <a:avLst/>
          </a:prstGeom>
          <a:noFill/>
        </p:spPr>
      </p:pic>
      <p:pic>
        <p:nvPicPr>
          <p:cNvPr id="31760" name="Picture 16" descr="Résultat de recherche d'images pour &quot;addiction internet health issues&quot;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33217" y="2989510"/>
            <a:ext cx="1309688" cy="871538"/>
          </a:xfrm>
          <a:prstGeom prst="rect">
            <a:avLst/>
          </a:prstGeom>
          <a:noFill/>
        </p:spPr>
      </p:pic>
      <p:pic>
        <p:nvPicPr>
          <p:cNvPr id="31762" name="Picture 18" descr="Résultat de recherche d'images pour &quot;addiction internet suicide&quot;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50281" y="1988840"/>
            <a:ext cx="1572026" cy="979749"/>
          </a:xfrm>
          <a:prstGeom prst="rect">
            <a:avLst/>
          </a:prstGeom>
          <a:noFill/>
        </p:spPr>
      </p:pic>
      <p:pic>
        <p:nvPicPr>
          <p:cNvPr id="31764" name="Picture 20" descr="Résultat de recherche d'images pour &quot;addiction internet musculoskeletal&quot;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40460" y="4365104"/>
            <a:ext cx="1264713" cy="1126552"/>
          </a:xfrm>
          <a:prstGeom prst="rect">
            <a:avLst/>
          </a:prstGeom>
          <a:noFill/>
        </p:spPr>
      </p:pic>
      <p:pic>
        <p:nvPicPr>
          <p:cNvPr id="31766" name="Picture 22" descr="Résultat de recherche d'images pour &quot;addiction internet musculoskeletal&quot;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42905" y="4068984"/>
            <a:ext cx="1061095" cy="1532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643732"/>
            <a:ext cx="7065962" cy="1356518"/>
          </a:xfrm>
        </p:spPr>
        <p:txBody>
          <a:bodyPr/>
          <a:lstStyle/>
          <a:p>
            <a:r>
              <a:rPr lang="fr-CH" b="1" dirty="0" smtClean="0">
                <a:solidFill>
                  <a:srgbClr val="441A66"/>
                </a:solidFill>
              </a:rPr>
              <a:t> </a:t>
            </a:r>
            <a:r>
              <a:rPr lang="fr-CH" b="1" dirty="0" err="1" smtClean="0">
                <a:solidFill>
                  <a:srgbClr val="441A66"/>
                </a:solidFill>
              </a:rPr>
              <a:t>eros</a:t>
            </a:r>
            <a:r>
              <a:rPr lang="fr-CH" b="1" dirty="0" smtClean="0">
                <a:solidFill>
                  <a:srgbClr val="441A66"/>
                </a:solidFill>
              </a:rPr>
              <a:t> ou pathos, </a:t>
            </a:r>
            <a:r>
              <a:rPr lang="fr-CH" b="1" cap="none" dirty="0" smtClean="0">
                <a:solidFill>
                  <a:srgbClr val="441A66"/>
                </a:solidFill>
              </a:rPr>
              <a:t>la norme doit prendre en compte l’individu et son contexte </a:t>
            </a:r>
            <a:endParaRPr lang="fr-CH" b="1" dirty="0">
              <a:solidFill>
                <a:srgbClr val="441A66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 l="13653" t="29927" r="16950" b="41313"/>
          <a:stretch>
            <a:fillRect/>
          </a:stretch>
        </p:blipFill>
        <p:spPr bwMode="auto">
          <a:xfrm>
            <a:off x="6926" y="6093296"/>
            <a:ext cx="2332826" cy="713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0059153"/>
              </p:ext>
            </p:extLst>
          </p:nvPr>
        </p:nvGraphicFramePr>
        <p:xfrm>
          <a:off x="611560" y="2420290"/>
          <a:ext cx="2546895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181578" y="643733"/>
            <a:ext cx="776349" cy="135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0"/>
          <a:srcRect l="9950" t="14720" r="23001" b="20481"/>
          <a:stretch>
            <a:fillRect/>
          </a:stretch>
        </p:blipFill>
        <p:spPr bwMode="auto">
          <a:xfrm>
            <a:off x="2339752" y="6000618"/>
            <a:ext cx="2146595" cy="85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4023548"/>
              </p:ext>
            </p:extLst>
          </p:nvPr>
        </p:nvGraphicFramePr>
        <p:xfrm>
          <a:off x="3872338" y="2073034"/>
          <a:ext cx="4876125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0504D9A-C49F-4DA6-8753-10DAA99D1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C9EFD14-F9BA-4703-A02A-9F94E24916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CCE39BF-1E3B-43CD-81E7-8F6164E23F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0504D9A-C49F-4DA6-8753-10DAA99D1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C9EFD14-F9BA-4703-A02A-9F94E24916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CCE39BF-1E3B-43CD-81E7-8F6164E23F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Graphic spid="9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643732"/>
            <a:ext cx="5472608" cy="841052"/>
          </a:xfrm>
        </p:spPr>
        <p:txBody>
          <a:bodyPr/>
          <a:lstStyle/>
          <a:p>
            <a:r>
              <a:rPr lang="fr-CH" b="1" dirty="0" smtClean="0">
                <a:solidFill>
                  <a:srgbClr val="441A66"/>
                </a:solidFill>
              </a:rPr>
              <a:t>Spectre </a:t>
            </a:r>
            <a:r>
              <a:rPr lang="fr-CH" b="1" dirty="0" err="1" smtClean="0">
                <a:solidFill>
                  <a:srgbClr val="441A66"/>
                </a:solidFill>
              </a:rPr>
              <a:t>addictif</a:t>
            </a:r>
            <a:r>
              <a:rPr lang="fr-CH" b="1" dirty="0" smtClean="0">
                <a:solidFill>
                  <a:srgbClr val="441A66"/>
                </a:solidFill>
              </a:rPr>
              <a:t>? </a:t>
            </a:r>
            <a:r>
              <a:rPr lang="fr-CH" b="1" cap="none" dirty="0" smtClean="0">
                <a:solidFill>
                  <a:srgbClr val="441A66"/>
                </a:solidFill>
              </a:rPr>
              <a:t>une place mais une singularité</a:t>
            </a:r>
            <a:endParaRPr lang="fr-CH" b="1" dirty="0">
              <a:solidFill>
                <a:srgbClr val="441A66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dirty="0" smtClean="0">
                <a:latin typeface="Univers" pitchFamily="34" charset="0"/>
              </a:rPr>
              <a:t>Similitudes cliniques et  neurobiologiques avec les </a:t>
            </a:r>
            <a:r>
              <a:rPr lang="fr-CH" dirty="0" err="1" smtClean="0">
                <a:latin typeface="Univers" pitchFamily="34" charset="0"/>
              </a:rPr>
              <a:t>SUDs</a:t>
            </a:r>
            <a:endParaRPr lang="fr-CH" dirty="0" smtClean="0">
              <a:latin typeface="Univers" pitchFamily="34" charset="0"/>
            </a:endParaRPr>
          </a:p>
          <a:p>
            <a:pPr lvl="0"/>
            <a:r>
              <a:rPr lang="fr-CH" dirty="0" smtClean="0">
                <a:latin typeface="Univers" pitchFamily="34" charset="0"/>
              </a:rPr>
              <a:t>Spécificités  psychologiques,  diagnostiques et thérapeutiques qu’il faut prendre en compte dans leur prise en charge et leur </a:t>
            </a:r>
            <a:r>
              <a:rPr lang="fr-CH" dirty="0" smtClean="0">
                <a:latin typeface="Univers" pitchFamily="34" charset="0"/>
              </a:rPr>
              <a:t>prévention (motivateurs et fonction intrapsychique)</a:t>
            </a:r>
            <a:endParaRPr lang="fr-CH" dirty="0" smtClean="0">
              <a:latin typeface="Univers" pitchFamily="34" charset="0"/>
            </a:endParaRPr>
          </a:p>
          <a:p>
            <a:endParaRPr lang="fr-CH" dirty="0">
              <a:latin typeface="Univers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 l="10700" t="19313" r="6250" b="36391"/>
          <a:stretch>
            <a:fillRect/>
          </a:stretch>
        </p:blipFill>
        <p:spPr bwMode="auto">
          <a:xfrm>
            <a:off x="215516" y="5805264"/>
            <a:ext cx="3276364" cy="95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e 6"/>
          <p:cNvGrpSpPr/>
          <p:nvPr/>
        </p:nvGrpSpPr>
        <p:grpSpPr>
          <a:xfrm>
            <a:off x="7380312" y="188640"/>
            <a:ext cx="1489778" cy="1584176"/>
            <a:chOff x="6875534" y="188640"/>
            <a:chExt cx="1994556" cy="2579436"/>
          </a:xfrm>
        </p:grpSpPr>
        <p:pic>
          <p:nvPicPr>
            <p:cNvPr id="4" name="Picture 11" descr="Les jeux vidéo                       sont addictifs56   18/03/11     Votre service, composante, laboratoire ou bien le tit...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75534" y="188640"/>
              <a:ext cx="1994555" cy="1296144"/>
            </a:xfrm>
            <a:prstGeom prst="rect">
              <a:avLst/>
            </a:prstGeom>
            <a:noFill/>
          </p:spPr>
        </p:pic>
        <p:pic>
          <p:nvPicPr>
            <p:cNvPr id="30722" name="Picture 2" descr="Résultat de recherche d'images pour &quot;addiction internet fotosearch&quot;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75534" y="1484785"/>
              <a:ext cx="1994556" cy="1283291"/>
            </a:xfrm>
            <a:prstGeom prst="rect">
              <a:avLst/>
            </a:prstGeom>
            <a:noFill/>
          </p:spPr>
        </p:pic>
      </p:grp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5"/>
          <a:srcRect l="12528" t="8076" r="64053" b="47660"/>
          <a:stretch>
            <a:fillRect/>
          </a:stretch>
        </p:blipFill>
        <p:spPr bwMode="auto">
          <a:xfrm>
            <a:off x="3995936" y="3284984"/>
            <a:ext cx="1274823" cy="167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/>
          <a:srcRect l="10700" t="16360" r="8829" b="32453"/>
          <a:stretch>
            <a:fillRect/>
          </a:stretch>
        </p:blipFill>
        <p:spPr bwMode="auto">
          <a:xfrm>
            <a:off x="3491880" y="5785563"/>
            <a:ext cx="3485135" cy="97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HUG_PPOINT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HUG_PPOINT.thmx</Template>
  <TotalTime>31973</TotalTime>
  <Words>798</Words>
  <Application>Microsoft Macintosh PowerPoint</Application>
  <PresentationFormat>Présentation à l'écran (4:3)</PresentationFormat>
  <Paragraphs>86</Paragraphs>
  <Slides>12</Slides>
  <Notes>8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HUG_PPOINT</vt:lpstr>
      <vt:lpstr> Cyberaddictions – Arguments pour l’inclusion dans les manuels de diagnostic  </vt:lpstr>
      <vt:lpstr>Quesaco? (1)</vt:lpstr>
      <vt:lpstr>Quesaco? (2)</vt:lpstr>
      <vt:lpstr>Les medias alertent</vt:lpstr>
      <vt:lpstr>Une ampleur alarmante </vt:lpstr>
      <vt:lpstr>L’offre de soins répond a un besoin</vt:lpstr>
      <vt:lpstr>Risques pour la sante, l’OMS prend position</vt:lpstr>
      <vt:lpstr> eros ou pathos, la norme doit prendre en compte l’individu et son contexte </vt:lpstr>
      <vt:lpstr>Spectre addictif? une place mais une singularité</vt:lpstr>
      <vt:lpstr>Cerner les contours</vt:lpstr>
      <vt:lpstr>Reperes pour cliniciens, des formes et des nuances</vt:lpstr>
      <vt:lpstr>Présentation PowerPoint</vt:lpstr>
    </vt:vector>
  </TitlesOfParts>
  <Company>HUG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Antoine.Geissbuhler@unige.ch</dc:creator>
  <cp:lastModifiedBy>sophia achab</cp:lastModifiedBy>
  <cp:revision>2286</cp:revision>
  <cp:lastPrinted>2016-09-19T11:08:43Z</cp:lastPrinted>
  <dcterms:created xsi:type="dcterms:W3CDTF">2012-06-06T08:24:58Z</dcterms:created>
  <dcterms:modified xsi:type="dcterms:W3CDTF">2017-09-28T13:54:28Z</dcterms:modified>
</cp:coreProperties>
</file>