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515" r:id="rId2"/>
    <p:sldId id="762" r:id="rId3"/>
    <p:sldId id="744" r:id="rId4"/>
    <p:sldId id="755" r:id="rId5"/>
    <p:sldId id="745" r:id="rId6"/>
    <p:sldId id="761" r:id="rId7"/>
    <p:sldId id="757" r:id="rId8"/>
    <p:sldId id="759" r:id="rId9"/>
    <p:sldId id="760" r:id="rId10"/>
    <p:sldId id="734" r:id="rId11"/>
    <p:sldId id="735" r:id="rId12"/>
    <p:sldId id="748" r:id="rId13"/>
    <p:sldId id="752" r:id="rId14"/>
    <p:sldId id="751" r:id="rId15"/>
    <p:sldId id="767" r:id="rId16"/>
    <p:sldId id="768" r:id="rId17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762"/>
            <p14:sldId id="744"/>
            <p14:sldId id="755"/>
            <p14:sldId id="745"/>
            <p14:sldId id="761"/>
            <p14:sldId id="757"/>
            <p14:sldId id="759"/>
            <p14:sldId id="760"/>
            <p14:sldId id="734"/>
            <p14:sldId id="735"/>
            <p14:sldId id="748"/>
            <p14:sldId id="752"/>
            <p14:sldId id="751"/>
            <p14:sldId id="767"/>
            <p14:sldId id="7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CBA"/>
    <a:srgbClr val="78CD6A"/>
    <a:srgbClr val="6BA85D"/>
    <a:srgbClr val="4B5BA2"/>
    <a:srgbClr val="807026"/>
    <a:srgbClr val="C0A738"/>
    <a:srgbClr val="EA81E9"/>
    <a:srgbClr val="EDFDB2"/>
    <a:srgbClr val="FF6FCF"/>
    <a:srgbClr val="469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2" autoAdjust="0"/>
    <p:restoredTop sz="84028" autoAdjust="0"/>
  </p:normalViewPr>
  <p:slideViewPr>
    <p:cSldViewPr snapToGrid="0" snapToObjects="1">
      <p:cViewPr varScale="1">
        <p:scale>
          <a:sx n="150" d="100"/>
          <a:sy n="150" d="100"/>
        </p:scale>
        <p:origin x="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17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spd="slow" advClick="0" advTm="1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24C8-6A07-DF4E-A898-491FF0218F3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129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4F5A-82E1-2446-B151-FBF80EC5688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43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49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89854" y="808033"/>
            <a:ext cx="8498432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CH" b="1" dirty="0">
                <a:solidFill>
                  <a:schemeClr val="bg1"/>
                </a:solidFill>
              </a:rPr>
              <a:t>USING CINEMA TO TRAIN HEALTH PROFESSIONALS TO DIAGNOSE ADDICTIVE DISORDERS 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767555" y="5615017"/>
            <a:ext cx="16088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CH" sz="900" dirty="0">
                <a:solidFill>
                  <a:schemeClr val="bg1"/>
                </a:solidFill>
              </a:rPr>
              <a:t>Submission Number: 34575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76B83-5D44-8F41-97F6-206789A42CBD}"/>
              </a:ext>
            </a:extLst>
          </p:cNvPr>
          <p:cNvSpPr/>
          <p:nvPr/>
        </p:nvSpPr>
        <p:spPr>
          <a:xfrm>
            <a:off x="6557180" y="4575168"/>
            <a:ext cx="1710725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20000"/>
              </a:lnSpc>
            </a:pPr>
            <a:r>
              <a:rPr lang="fr-CH" sz="1800" dirty="0" err="1">
                <a:solidFill>
                  <a:srgbClr val="FFFFFF"/>
                </a:solidFill>
              </a:rPr>
              <a:t>Daniele</a:t>
            </a:r>
            <a:r>
              <a:rPr lang="fr-CH" sz="1800" dirty="0">
                <a:solidFill>
                  <a:srgbClr val="FFFFFF"/>
                </a:solidFill>
              </a:rPr>
              <a:t> </a:t>
            </a:r>
            <a:r>
              <a:rPr lang="fr-CH" sz="1800" dirty="0" err="1">
                <a:solidFill>
                  <a:srgbClr val="FFFFFF"/>
                </a:solidFill>
              </a:rPr>
              <a:t>Zullino</a:t>
            </a:r>
            <a:endParaRPr lang="fr-CH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1003077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137"/>
            <a:ext cx="9144000" cy="51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9308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72"/>
          <p:cNvGraphicFramePr/>
          <p:nvPr>
            <p:extLst>
              <p:ext uri="{D42A27DB-BD31-4B8C-83A1-F6EECF244321}">
                <p14:modId xmlns:p14="http://schemas.microsoft.com/office/powerpoint/2010/main" val="2247864454"/>
              </p:ext>
            </p:extLst>
          </p:nvPr>
        </p:nvGraphicFramePr>
        <p:xfrm>
          <a:off x="105707" y="2228535"/>
          <a:ext cx="8932581" cy="224928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9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8573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#3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#4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#5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#6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#7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#8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#9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8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OPIOID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ALCOHOL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STIMULANT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SEDATIVE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CANNABIS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700" b="1" dirty="0">
                          <a:solidFill>
                            <a:schemeClr val="tx1"/>
                          </a:solidFill>
                        </a:rPr>
                        <a:t>HALLUCINOGEN</a:t>
                      </a:r>
                      <a:r>
                        <a:rPr lang="fr-CH" sz="700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TOBACCO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GAMBLING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943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9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547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72"/>
          <p:cNvGraphicFramePr/>
          <p:nvPr>
            <p:extLst>
              <p:ext uri="{D42A27DB-BD31-4B8C-83A1-F6EECF244321}">
                <p14:modId xmlns:p14="http://schemas.microsoft.com/office/powerpoint/2010/main" val="3426217705"/>
              </p:ext>
            </p:extLst>
          </p:nvPr>
        </p:nvGraphicFramePr>
        <p:xfrm>
          <a:off x="304805" y="1440510"/>
          <a:ext cx="8500569" cy="270816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1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796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endParaRPr sz="1400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25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OPIOID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ALCOHOL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STIMULANT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SEDATIVE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CANNABIS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700" b="1" dirty="0">
                          <a:solidFill>
                            <a:schemeClr val="tx1"/>
                          </a:solidFill>
                        </a:rPr>
                        <a:t>HALLUCINOGEN</a:t>
                      </a:r>
                      <a:r>
                        <a:rPr lang="fr-CH" sz="700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TOBACCO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642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el 1"/>
          <p:cNvSpPr txBox="1">
            <a:spLocks/>
          </p:cNvSpPr>
          <p:nvPr/>
        </p:nvSpPr>
        <p:spPr>
          <a:xfrm>
            <a:off x="947945" y="274638"/>
            <a:ext cx="7248123" cy="1477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H" sz="5400" b="1" dirty="0">
                <a:solidFill>
                  <a:srgbClr val="7F7F7F"/>
                </a:solidFill>
              </a:rPr>
              <a:t>Fleiss' kappa</a:t>
            </a:r>
          </a:p>
          <a:p>
            <a:pPr algn="ctr"/>
            <a:r>
              <a:rPr lang="fr-CH" sz="2800" b="1" dirty="0">
                <a:solidFill>
                  <a:srgbClr val="7F7F7F"/>
                </a:solidFill>
              </a:rPr>
              <a:t>reliability of agreement between students</a:t>
            </a:r>
            <a:r>
              <a:rPr lang="fr-CH" b="1" dirty="0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1619772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0.474*</a:t>
            </a:r>
          </a:p>
        </p:txBody>
      </p:sp>
      <p:sp>
        <p:nvSpPr>
          <p:cNvPr id="6" name="Rechteck 5"/>
          <p:cNvSpPr/>
          <p:nvPr/>
        </p:nvSpPr>
        <p:spPr>
          <a:xfrm>
            <a:off x="6510017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0.335*</a:t>
            </a:r>
          </a:p>
        </p:txBody>
      </p:sp>
      <p:sp>
        <p:nvSpPr>
          <p:cNvPr id="7" name="Rechteck 6"/>
          <p:cNvSpPr/>
          <p:nvPr/>
        </p:nvSpPr>
        <p:spPr>
          <a:xfrm>
            <a:off x="5287456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0.346*</a:t>
            </a:r>
          </a:p>
        </p:txBody>
      </p:sp>
      <p:sp>
        <p:nvSpPr>
          <p:cNvPr id="8" name="Rechteck 7"/>
          <p:cNvSpPr/>
          <p:nvPr/>
        </p:nvSpPr>
        <p:spPr>
          <a:xfrm>
            <a:off x="397211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0.376*</a:t>
            </a:r>
          </a:p>
        </p:txBody>
      </p:sp>
      <p:sp>
        <p:nvSpPr>
          <p:cNvPr id="9" name="Rechteck 8"/>
          <p:cNvSpPr/>
          <p:nvPr/>
        </p:nvSpPr>
        <p:spPr>
          <a:xfrm>
            <a:off x="2842333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0.271*</a:t>
            </a:r>
          </a:p>
        </p:txBody>
      </p:sp>
      <p:sp>
        <p:nvSpPr>
          <p:cNvPr id="10" name="Rechteck 9"/>
          <p:cNvSpPr/>
          <p:nvPr/>
        </p:nvSpPr>
        <p:spPr>
          <a:xfrm>
            <a:off x="7732580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0.307*</a:t>
            </a:r>
          </a:p>
        </p:txBody>
      </p:sp>
      <p:sp>
        <p:nvSpPr>
          <p:cNvPr id="11" name="Rechteck 10"/>
          <p:cNvSpPr/>
          <p:nvPr/>
        </p:nvSpPr>
        <p:spPr>
          <a:xfrm>
            <a:off x="4064895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0.154*</a:t>
            </a:r>
          </a:p>
        </p:txBody>
      </p:sp>
      <p:sp>
        <p:nvSpPr>
          <p:cNvPr id="4" name="Rechteck 3"/>
          <p:cNvSpPr/>
          <p:nvPr/>
        </p:nvSpPr>
        <p:spPr>
          <a:xfrm>
            <a:off x="447117" y="4871505"/>
            <a:ext cx="8161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* p &lt; 0.05, i.e. </a:t>
            </a:r>
            <a:r>
              <a:rPr lang="fr-FR" sz="1400" dirty="0" err="1"/>
              <a:t>Fleiss</a:t>
            </a:r>
            <a:r>
              <a:rPr lang="fr-FR" sz="1400" dirty="0"/>
              <a:t>' kappa </a:t>
            </a:r>
            <a:r>
              <a:rPr lang="fr-FR" sz="1400" dirty="0" err="1"/>
              <a:t>significantely</a:t>
            </a:r>
            <a:r>
              <a:rPr lang="fr-FR" sz="1400" dirty="0"/>
              <a:t> </a:t>
            </a:r>
            <a:r>
              <a:rPr lang="fr-FR" sz="1400" dirty="0" err="1"/>
              <a:t>better</a:t>
            </a:r>
            <a:r>
              <a:rPr lang="fr-FR" sz="1400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chance.</a:t>
            </a:r>
          </a:p>
        </p:txBody>
      </p:sp>
    </p:spTree>
    <p:extLst>
      <p:ext uri="{BB962C8B-B14F-4D97-AF65-F5344CB8AC3E}">
        <p14:creationId xmlns:p14="http://schemas.microsoft.com/office/powerpoint/2010/main" val="3020431606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Unbenannt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22098" flipH="1" flipV="1">
            <a:off x="3761936" y="1346504"/>
            <a:ext cx="1244905" cy="2493337"/>
          </a:xfrm>
          <a:prstGeom prst="rect">
            <a:avLst/>
          </a:prstGeom>
        </p:spPr>
      </p:pic>
      <p:grpSp>
        <p:nvGrpSpPr>
          <p:cNvPr id="9" name="Gruppierung 8"/>
          <p:cNvGrpSpPr/>
          <p:nvPr/>
        </p:nvGrpSpPr>
        <p:grpSpPr>
          <a:xfrm>
            <a:off x="454344" y="584511"/>
            <a:ext cx="3145325" cy="4528760"/>
            <a:chOff x="454344" y="584511"/>
            <a:chExt cx="3145325" cy="4528760"/>
          </a:xfrm>
        </p:grpSpPr>
        <p:pic>
          <p:nvPicPr>
            <p:cNvPr id="2" name="Bild 1" descr="komasaufen-DW-Wirtschaft-BREMEN-jpg.jp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654" y="1908034"/>
              <a:ext cx="2428705" cy="2374155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454344" y="584511"/>
              <a:ext cx="3145325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Central syndrome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i="1" dirty="0">
                  <a:solidFill>
                    <a:srgbClr val="000000"/>
                  </a:solidFill>
                </a:rPr>
                <a:t>addictive behavior</a:t>
              </a:r>
              <a:endParaRPr kumimoji="0" lang="en-US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1140456" y="4651606"/>
              <a:ext cx="17731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dobe Garamond Pro"/>
                  <a:cs typeface="Adobe Garamond Pro"/>
                </a:rPr>
                <a:t>little variance</a:t>
              </a:r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4719710" y="584511"/>
            <a:ext cx="3744247" cy="4528760"/>
            <a:chOff x="4719710" y="584511"/>
            <a:chExt cx="3744247" cy="4528760"/>
          </a:xfrm>
        </p:grpSpPr>
        <p:sp>
          <p:nvSpPr>
            <p:cNvPr id="5" name="Textfeld 4"/>
            <p:cNvSpPr txBox="1"/>
            <p:nvPr/>
          </p:nvSpPr>
          <p:spPr>
            <a:xfrm>
              <a:off x="4719710" y="584511"/>
              <a:ext cx="3744247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Secondary syndrome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i="1" dirty="0">
                  <a:solidFill>
                    <a:srgbClr val="000000"/>
                  </a:solidFill>
                </a:rPr>
                <a:t>consequences</a:t>
              </a:r>
              <a:endParaRPr kumimoji="0" lang="en-US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588" r="33046"/>
            <a:stretch/>
          </p:blipFill>
          <p:spPr>
            <a:xfrm>
              <a:off x="5406894" y="1913016"/>
              <a:ext cx="2369879" cy="2364190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7" name="Rechteck 6"/>
            <p:cNvSpPr/>
            <p:nvPr/>
          </p:nvSpPr>
          <p:spPr>
            <a:xfrm>
              <a:off x="5705283" y="4651606"/>
              <a:ext cx="17927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dobe Garamond Pro"/>
                  <a:cs typeface="Adobe Garamond Pro"/>
                </a:rPr>
                <a:t>large 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086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6" y="893233"/>
            <a:ext cx="7179733" cy="4394747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1684802" y="1032936"/>
            <a:ext cx="2040532" cy="1761067"/>
          </a:xfrm>
          <a:prstGeom prst="roundRect">
            <a:avLst/>
          </a:prstGeom>
          <a:noFill/>
          <a:ln w="25400" cap="flat">
            <a:solidFill>
              <a:srgbClr val="6BA85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6BA85D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57499" y="509602"/>
            <a:ext cx="16190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6BA85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core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6BA85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syndrome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073337" y="2249181"/>
            <a:ext cx="1831796" cy="1761067"/>
          </a:xfrm>
          <a:prstGeom prst="roundRect">
            <a:avLst/>
          </a:prstGeom>
          <a:noFill/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6BA85D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05640" y="509602"/>
            <a:ext cx="22349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secondary syndrome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157931" y="1997424"/>
            <a:ext cx="1831796" cy="1926402"/>
          </a:xfrm>
          <a:prstGeom prst="roundRect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6BA85D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52868" y="500404"/>
            <a:ext cx="10419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tolerance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3375912" y="1617478"/>
            <a:ext cx="966097" cy="738179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</a:schemeClr>
            </a:solidFill>
            <a:prstDash val="solid"/>
            <a:bevel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hteck 14"/>
          <p:cNvSpPr/>
          <p:nvPr/>
        </p:nvSpPr>
        <p:spPr>
          <a:xfrm>
            <a:off x="3888801" y="1722092"/>
            <a:ext cx="2146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Chi</a:t>
            </a:r>
            <a:r>
              <a:rPr lang="en-US" sz="1100" baseline="30000" dirty="0"/>
              <a:t>2</a:t>
            </a:r>
            <a:r>
              <a:rPr lang="en-US" sz="1100" dirty="0"/>
              <a:t> = 23.813, </a:t>
            </a:r>
            <a:r>
              <a:rPr lang="en-US" sz="1100" dirty="0" err="1"/>
              <a:t>df</a:t>
            </a:r>
            <a:r>
              <a:rPr lang="en-US" sz="1100" dirty="0"/>
              <a:t> = 1, p &lt; 0.001</a:t>
            </a:r>
            <a:r>
              <a:rPr lang="de-DE" sz="1100" dirty="0"/>
              <a:t>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7266047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732372" y="274638"/>
            <a:ext cx="3679294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7F7F7F"/>
                </a:solidFill>
              </a:rPr>
              <a:t>Conclusions</a:t>
            </a:r>
            <a:endParaRPr lang="en-US" sz="3200" i="1" dirty="0">
              <a:solidFill>
                <a:srgbClr val="7F7F7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20129" y="1504887"/>
            <a:ext cx="793132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Psychiatry an interesting topic for movie makers</a:t>
            </a:r>
          </a:p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Mainstream movies interesting for training in psychiatry</a:t>
            </a:r>
          </a:p>
          <a:p>
            <a:pPr marL="536575" indent="-182563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engaging, motivating</a:t>
            </a:r>
          </a:p>
          <a:p>
            <a:pPr marL="536575" indent="-182563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illustration semiology, psychopathology</a:t>
            </a:r>
          </a:p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Mainstream movies suitable for psychiatry training</a:t>
            </a:r>
          </a:p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1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"/>
          <p:cNvGrpSpPr/>
          <p:nvPr/>
        </p:nvGrpSpPr>
        <p:grpSpPr>
          <a:xfrm>
            <a:off x="624963" y="429411"/>
            <a:ext cx="4665366" cy="720000"/>
            <a:chOff x="639762" y="493153"/>
            <a:chExt cx="4665366" cy="720000"/>
          </a:xfrm>
        </p:grpSpPr>
        <p:sp>
          <p:nvSpPr>
            <p:cNvPr id="4" name="Rechteck 3"/>
            <p:cNvSpPr/>
            <p:nvPr/>
          </p:nvSpPr>
          <p:spPr>
            <a:xfrm>
              <a:off x="1568208" y="591543"/>
              <a:ext cx="37369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2800" b="1" dirty="0">
                  <a:solidFill>
                    <a:schemeClr val="bg1">
                      <a:lumMod val="50000"/>
                    </a:schemeClr>
                  </a:solidFill>
                </a:rPr>
                <a:t>http://</a:t>
              </a:r>
              <a:r>
                <a:rPr lang="de-DE" sz="2800" b="1" dirty="0" err="1">
                  <a:solidFill>
                    <a:schemeClr val="bg1">
                      <a:lumMod val="50000"/>
                    </a:schemeClr>
                  </a:solidFill>
                </a:rPr>
                <a:t>addictohug.ch</a:t>
              </a:r>
              <a:r>
                <a:rPr lang="de-DE" sz="2800" b="1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</a:p>
          </p:txBody>
        </p:sp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762" y="493153"/>
              <a:ext cx="720000" cy="720000"/>
            </a:xfrm>
            <a:prstGeom prst="rect">
              <a:avLst/>
            </a:prstGeom>
          </p:spPr>
        </p:pic>
      </p:grpSp>
      <p:grpSp>
        <p:nvGrpSpPr>
          <p:cNvPr id="6" name="Gruppierung 5"/>
          <p:cNvGrpSpPr/>
          <p:nvPr/>
        </p:nvGrpSpPr>
        <p:grpSpPr>
          <a:xfrm>
            <a:off x="617132" y="1278708"/>
            <a:ext cx="7049264" cy="720000"/>
            <a:chOff x="631931" y="1342450"/>
            <a:chExt cx="7049264" cy="720000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931" y="1342450"/>
              <a:ext cx="727831" cy="720000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568208" y="1533173"/>
              <a:ext cx="61129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www.facebook.com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addictologieHUG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623302" y="2130481"/>
            <a:ext cx="7028663" cy="720000"/>
            <a:chOff x="638101" y="2194223"/>
            <a:chExt cx="7028663" cy="720000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101" y="2194223"/>
              <a:ext cx="721661" cy="720000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1568208" y="2384946"/>
              <a:ext cx="60985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twitter.com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addictologiehug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634421" y="2977302"/>
            <a:ext cx="7320600" cy="720000"/>
            <a:chOff x="649220" y="3041044"/>
            <a:chExt cx="7320600" cy="720000"/>
          </a:xfrm>
        </p:grpSpPr>
        <p:pic>
          <p:nvPicPr>
            <p:cNvPr id="13" name="Bild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220" y="3041044"/>
              <a:ext cx="710542" cy="720000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1568208" y="3231767"/>
              <a:ext cx="64016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www.linkedin.com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company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/service-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d'addictologie</a:t>
              </a:r>
              <a:endParaRPr lang="de-D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598155" y="3826599"/>
            <a:ext cx="8121721" cy="720000"/>
            <a:chOff x="612954" y="3890341"/>
            <a:chExt cx="8121721" cy="720000"/>
          </a:xfrm>
        </p:grpSpPr>
        <p:pic>
          <p:nvPicPr>
            <p:cNvPr id="16" name="Bild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2954" y="3890341"/>
              <a:ext cx="746808" cy="720000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1568208" y="4081064"/>
              <a:ext cx="71664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https://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www.youtube.com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channel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/UCVhK2ZmXqSqWqR3rtgGHvpA/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videos</a:t>
              </a:r>
              <a:endParaRPr lang="de-D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588031" y="4675896"/>
            <a:ext cx="5537378" cy="759395"/>
            <a:chOff x="602830" y="4739638"/>
            <a:chExt cx="5537378" cy="759395"/>
          </a:xfrm>
        </p:grpSpPr>
        <p:sp>
          <p:nvSpPr>
            <p:cNvPr id="19" name="Rechteck 18"/>
            <p:cNvSpPr/>
            <p:nvPr/>
          </p:nvSpPr>
          <p:spPr>
            <a:xfrm>
              <a:off x="1568208" y="4950058"/>
              <a:ext cx="4572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6AD8"/>
                </a:buClr>
              </a:pP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http://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www.hug-ge.ch</a:t>
              </a:r>
              <a:r>
                <a:rPr lang="de-DE" sz="16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e-DE" sz="1600" dirty="0" err="1">
                  <a:solidFill>
                    <a:schemeClr val="bg1">
                      <a:lumMod val="50000"/>
                    </a:schemeClr>
                  </a:solidFill>
                </a:rPr>
                <a:t>addictologie</a:t>
              </a:r>
              <a:endParaRPr lang="de-D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" name="Bild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830" y="4739638"/>
              <a:ext cx="756932" cy="759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7593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2513" y="615419"/>
            <a:ext cx="7254510" cy="5847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32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dirty="0"/>
              <a:t>Mental illness and Academy Awards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893" y="1532001"/>
            <a:ext cx="1240265" cy="17859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615" y="1532001"/>
            <a:ext cx="1271540" cy="17859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5771"/>
          <a:stretch/>
        </p:blipFill>
        <p:spPr>
          <a:xfrm>
            <a:off x="4589612" y="1538300"/>
            <a:ext cx="1270470" cy="17796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540" y="1538300"/>
            <a:ext cx="1270470" cy="17796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893" y="3535388"/>
            <a:ext cx="1240265" cy="17859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3615" y="3535387"/>
            <a:ext cx="1271540" cy="1785937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612" y="3533567"/>
            <a:ext cx="1270470" cy="178775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540" y="3533567"/>
            <a:ext cx="1270470" cy="17859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66472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65037" y="407094"/>
            <a:ext cx="5429491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32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dirty="0"/>
              <a:t>Mental Health Professional </a:t>
            </a:r>
          </a:p>
          <a:p>
            <a:r>
              <a:rPr lang="en-US" dirty="0"/>
              <a:t>and Academy Award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48" y="2019526"/>
            <a:ext cx="2430658" cy="30332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953" y="2019526"/>
            <a:ext cx="2455009" cy="30332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610" y="2019526"/>
            <a:ext cx="2430658" cy="30332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18144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342" y="2457079"/>
            <a:ext cx="1962362" cy="1962362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810901" y="274638"/>
            <a:ext cx="7522212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7F7F7F"/>
                </a:solidFill>
              </a:rPr>
              <a:t>Psychiatry and film-making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6610" y="2663486"/>
            <a:ext cx="1669283" cy="1455044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42" y="2663486"/>
            <a:ext cx="1669283" cy="1455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3301458" y="1426558"/>
            <a:ext cx="253813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600"/>
              <a:t>seek to understand</a:t>
            </a:r>
          </a:p>
        </p:txBody>
      </p:sp>
      <p:sp>
        <p:nvSpPr>
          <p:cNvPr id="7" name="Rechteck 6"/>
          <p:cNvSpPr/>
          <p:nvPr/>
        </p:nvSpPr>
        <p:spPr>
          <a:xfrm>
            <a:off x="3877226" y="2729290"/>
            <a:ext cx="138659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600" dirty="0"/>
              <a:t>characters</a:t>
            </a:r>
          </a:p>
          <a:p>
            <a:pPr algn="ctr"/>
            <a:r>
              <a:rPr lang="en-US" sz="1600" dirty="0"/>
              <a:t>motivations </a:t>
            </a:r>
          </a:p>
          <a:p>
            <a:pPr algn="ctr"/>
            <a:r>
              <a:rPr lang="en-US" sz="1600" dirty="0"/>
              <a:t>behaviors</a:t>
            </a:r>
          </a:p>
          <a:p>
            <a:pPr algn="ctr"/>
            <a:r>
              <a:rPr lang="en-US" sz="1600" dirty="0"/>
              <a:t>relationships</a:t>
            </a:r>
          </a:p>
          <a:p>
            <a:pPr algn="ctr"/>
            <a:r>
              <a:rPr lang="en-US" sz="1600" dirty="0"/>
              <a:t>life paths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6738" flipV="1">
            <a:off x="2170002" y="2803142"/>
            <a:ext cx="1224961" cy="86972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3262" flipH="1" flipV="1">
            <a:off x="5713552" y="2803142"/>
            <a:ext cx="1224961" cy="86972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899544" y="4671872"/>
            <a:ext cx="13419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“the human”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114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 build="allAtOnce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0369" y="274638"/>
            <a:ext cx="8163262" cy="64633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7F7F7F"/>
                </a:solidFill>
              </a:rPr>
              <a:t>AFI - Top 5 screen villains of all time</a:t>
            </a:r>
          </a:p>
        </p:txBody>
      </p:sp>
      <p:grpSp>
        <p:nvGrpSpPr>
          <p:cNvPr id="21" name="Gruppierung 20"/>
          <p:cNvGrpSpPr/>
          <p:nvPr/>
        </p:nvGrpSpPr>
        <p:grpSpPr>
          <a:xfrm>
            <a:off x="360189" y="1299007"/>
            <a:ext cx="1612684" cy="3827285"/>
            <a:chOff x="360189" y="1299007"/>
            <a:chExt cx="1612684" cy="3827285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89" y="1780789"/>
              <a:ext cx="1612684" cy="2631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4" name="Textfeld 3"/>
            <p:cNvSpPr txBox="1"/>
            <p:nvPr/>
          </p:nvSpPr>
          <p:spPr>
            <a:xfrm>
              <a:off x="766027" y="4603074"/>
              <a:ext cx="8010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Hannibal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rgbClr val="000000"/>
                  </a:solidFill>
                </a:rPr>
                <a:t>Lecter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056177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22" name="Gruppierung 21"/>
          <p:cNvGrpSpPr/>
          <p:nvPr/>
        </p:nvGrpSpPr>
        <p:grpSpPr>
          <a:xfrm>
            <a:off x="2091101" y="1299007"/>
            <a:ext cx="1612684" cy="3827285"/>
            <a:chOff x="2091101" y="1299007"/>
            <a:chExt cx="1612684" cy="3827285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101" y="1780789"/>
              <a:ext cx="1612684" cy="2631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2532005" y="4603074"/>
              <a:ext cx="73087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Norman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rgbClr val="000000"/>
                  </a:solidFill>
                </a:rPr>
                <a:t>Bates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787089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3822013" y="1299007"/>
            <a:ext cx="1612684" cy="3827285"/>
            <a:chOff x="3822013" y="1299007"/>
            <a:chExt cx="1612684" cy="3827285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2013" y="1780789"/>
              <a:ext cx="1612684" cy="2631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4332121" y="4603074"/>
              <a:ext cx="592468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Darth</a:t>
              </a:r>
              <a:endParaRPr lang="fr-FR" sz="1400" dirty="0">
                <a:solidFill>
                  <a:srgbClr val="000000"/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Vader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518001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24" name="Gruppierung 23"/>
          <p:cNvGrpSpPr/>
          <p:nvPr/>
        </p:nvGrpSpPr>
        <p:grpSpPr>
          <a:xfrm>
            <a:off x="5552925" y="1299007"/>
            <a:ext cx="1612684" cy="3827285"/>
            <a:chOff x="5552925" y="1299007"/>
            <a:chExt cx="1612684" cy="3827285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52925" y="1797520"/>
              <a:ext cx="1612684" cy="2631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7" name="Textfeld 16"/>
            <p:cNvSpPr txBox="1"/>
            <p:nvPr/>
          </p:nvSpPr>
          <p:spPr>
            <a:xfrm>
              <a:off x="6018813" y="4603074"/>
              <a:ext cx="6809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Wicked</a:t>
              </a: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Witch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248913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26" name="Gruppierung 25"/>
          <p:cNvGrpSpPr/>
          <p:nvPr/>
        </p:nvGrpSpPr>
        <p:grpSpPr>
          <a:xfrm>
            <a:off x="7283839" y="1299007"/>
            <a:ext cx="1612684" cy="3827285"/>
            <a:chOff x="7283839" y="1299007"/>
            <a:chExt cx="1612684" cy="3827285"/>
          </a:xfrm>
        </p:grpSpPr>
        <p:pic>
          <p:nvPicPr>
            <p:cNvPr id="15" name="Bild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3839" y="1780789"/>
              <a:ext cx="1612684" cy="261516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9" name="Textfeld 18"/>
            <p:cNvSpPr txBox="1"/>
            <p:nvPr/>
          </p:nvSpPr>
          <p:spPr>
            <a:xfrm>
              <a:off x="7709664" y="4603074"/>
              <a:ext cx="761034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Nurse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rgbClr val="000000"/>
                  </a:solidFill>
                </a:rPr>
                <a:t>Ratched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979827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386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3290683" y="3430515"/>
            <a:ext cx="2548297" cy="2029697"/>
            <a:chOff x="3290683" y="3430515"/>
            <a:chExt cx="2548297" cy="2029697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0683" y="3430515"/>
              <a:ext cx="2548297" cy="1558311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3633320" y="5090882"/>
              <a:ext cx="186302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Effective</a:t>
              </a:r>
              <a:r>
                <a:rPr kumimoji="0" lang="fr-FR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learning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492844" y="2396226"/>
            <a:ext cx="2143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Motivation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24" y="2900069"/>
            <a:ext cx="188815" cy="3996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278831" y="564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Learning process </a:t>
            </a:r>
          </a:p>
          <a:p>
            <a:pPr algn="ctr"/>
            <a:r>
              <a:rPr lang="en-US" dirty="0"/>
              <a:t>entertaining and enjoyable</a:t>
            </a:r>
            <a:r>
              <a:rPr lang="de-DE" dirty="0"/>
              <a:t> </a:t>
            </a:r>
            <a:endParaRPr lang="fr-FR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981" y="1526855"/>
            <a:ext cx="425700" cy="9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86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6097" y="274638"/>
            <a:ext cx="7191849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7F7F7F"/>
                </a:solidFill>
              </a:rPr>
              <a:t>What film makes possible</a:t>
            </a:r>
            <a:endParaRPr lang="en-US" sz="3200" i="1" dirty="0">
              <a:solidFill>
                <a:srgbClr val="7F7F7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20129" y="1337811"/>
            <a:ext cx="79313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000" dirty="0"/>
              <a:t>Showing problems “in the situation”</a:t>
            </a:r>
          </a:p>
          <a:p>
            <a:pPr marL="538163" indent="-179388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000" dirty="0"/>
              <a:t>e.g. drug injecting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000" dirty="0"/>
              <a:t>Longitudinal nature of psychiatric diseases</a:t>
            </a:r>
          </a:p>
          <a:p>
            <a:pPr marL="538163" indent="-192088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000" dirty="0"/>
              <a:t>psychopathological developments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000" dirty="0"/>
              <a:t>Illustrate complex ideas in a short period of time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000" dirty="0"/>
              <a:t>Show otherwise covert psychological phenomena </a:t>
            </a:r>
          </a:p>
          <a:p>
            <a:pPr marL="538163" indent="-179388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000" dirty="0"/>
              <a:t>e.g. merging real and hallucinated perceptions, reality and delusions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en-US" sz="2000" dirty="0"/>
              <a:t>transport the spectator to the protagonist’s childhood, to a different times and places in the past</a:t>
            </a:r>
          </a:p>
        </p:txBody>
      </p:sp>
    </p:spTree>
    <p:extLst>
      <p:ext uri="{BB962C8B-B14F-4D97-AF65-F5344CB8AC3E}">
        <p14:creationId xmlns:p14="http://schemas.microsoft.com/office/powerpoint/2010/main" val="3801558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21" y="2381325"/>
            <a:ext cx="1284382" cy="12121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22" name="Gruppierung 21"/>
          <p:cNvGrpSpPr/>
          <p:nvPr/>
        </p:nvGrpSpPr>
        <p:grpSpPr>
          <a:xfrm>
            <a:off x="2372768" y="3693843"/>
            <a:ext cx="2539474" cy="1981897"/>
            <a:chOff x="2372768" y="3693843"/>
            <a:chExt cx="2539474" cy="1981897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941" y="4684935"/>
              <a:ext cx="985301" cy="990805"/>
            </a:xfrm>
            <a:prstGeom prst="ellipse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398465" flipH="1" flipV="1">
              <a:off x="2160328" y="3906283"/>
              <a:ext cx="1465099" cy="1040220"/>
            </a:xfrm>
            <a:prstGeom prst="rect">
              <a:avLst/>
            </a:prstGeom>
          </p:spPr>
        </p:pic>
      </p:grpSp>
      <p:grpSp>
        <p:nvGrpSpPr>
          <p:cNvPr id="21" name="Gruppierung 20"/>
          <p:cNvGrpSpPr/>
          <p:nvPr/>
        </p:nvGrpSpPr>
        <p:grpSpPr>
          <a:xfrm>
            <a:off x="2684753" y="3373908"/>
            <a:ext cx="2227489" cy="1193999"/>
            <a:chOff x="2684753" y="3373908"/>
            <a:chExt cx="2227489" cy="1193999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6941" y="3593493"/>
              <a:ext cx="985301" cy="974414"/>
            </a:xfrm>
            <a:prstGeom prst="ellipse">
              <a:avLst/>
            </a:prstGeom>
          </p:spPr>
        </p:pic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991605" flipH="1" flipV="1">
              <a:off x="2535281" y="3523380"/>
              <a:ext cx="1030846" cy="731901"/>
            </a:xfrm>
            <a:prstGeom prst="rect">
              <a:avLst/>
            </a:prstGeom>
          </p:spPr>
        </p:pic>
      </p:grpSp>
      <p:grpSp>
        <p:nvGrpSpPr>
          <p:cNvPr id="18" name="Gruppierung 17"/>
          <p:cNvGrpSpPr/>
          <p:nvPr/>
        </p:nvGrpSpPr>
        <p:grpSpPr>
          <a:xfrm>
            <a:off x="2372766" y="319167"/>
            <a:ext cx="2539476" cy="1945986"/>
            <a:chOff x="2372766" y="319167"/>
            <a:chExt cx="2539476" cy="1945986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6941" y="319167"/>
              <a:ext cx="985301" cy="974414"/>
            </a:xfrm>
            <a:prstGeom prst="ellipse">
              <a:avLst/>
            </a:prstGeom>
          </p:spPr>
        </p:pic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201535" flipH="1">
              <a:off x="2160326" y="1012494"/>
              <a:ext cx="1465099" cy="1040220"/>
            </a:xfrm>
            <a:prstGeom prst="rect">
              <a:avLst/>
            </a:prstGeom>
          </p:spPr>
        </p:pic>
      </p:grpSp>
      <p:grpSp>
        <p:nvGrpSpPr>
          <p:cNvPr id="19" name="Gruppierung 18"/>
          <p:cNvGrpSpPr/>
          <p:nvPr/>
        </p:nvGrpSpPr>
        <p:grpSpPr>
          <a:xfrm>
            <a:off x="2684753" y="1410609"/>
            <a:ext cx="2227489" cy="1274098"/>
            <a:chOff x="2684753" y="1410609"/>
            <a:chExt cx="2227489" cy="1274098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6941" y="1410609"/>
              <a:ext cx="985301" cy="974414"/>
            </a:xfrm>
            <a:prstGeom prst="ellipse">
              <a:avLst/>
            </a:prstGeom>
          </p:spPr>
        </p:pic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608395" flipH="1">
              <a:off x="2535281" y="1803333"/>
              <a:ext cx="1030846" cy="731901"/>
            </a:xfrm>
            <a:prstGeom prst="rect">
              <a:avLst/>
            </a:prstGeom>
          </p:spPr>
        </p:pic>
      </p:grpSp>
      <p:grpSp>
        <p:nvGrpSpPr>
          <p:cNvPr id="20" name="Gruppierung 19"/>
          <p:cNvGrpSpPr/>
          <p:nvPr/>
        </p:nvGrpSpPr>
        <p:grpSpPr>
          <a:xfrm>
            <a:off x="2612844" y="2502051"/>
            <a:ext cx="2299398" cy="974414"/>
            <a:chOff x="2612844" y="2502051"/>
            <a:chExt cx="2299398" cy="974414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6941" y="2502051"/>
              <a:ext cx="985301" cy="974414"/>
            </a:xfrm>
            <a:prstGeom prst="ellipse">
              <a:avLst/>
            </a:prstGeom>
          </p:spPr>
        </p:pic>
        <p:pic>
          <p:nvPicPr>
            <p:cNvPr id="14" name="Bild 1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864822" y="2549233"/>
              <a:ext cx="451369" cy="955325"/>
            </a:xfrm>
            <a:prstGeom prst="rect">
              <a:avLst/>
            </a:prstGeom>
          </p:spPr>
        </p:pic>
      </p:grpSp>
      <p:pic>
        <p:nvPicPr>
          <p:cNvPr id="15" name="Bild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821" y="2321715"/>
            <a:ext cx="1291965" cy="12717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91605">
            <a:off x="5149213" y="1803333"/>
            <a:ext cx="1030846" cy="731901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8754" y="2549233"/>
            <a:ext cx="451369" cy="9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39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761"/>
                    </a14:imgEffect>
                    <a14:imgEffect>
                      <a14:saturation sat="65000"/>
                    </a14:imgEffect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011" y="1552736"/>
            <a:ext cx="2157702" cy="1733868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903" y="1552736"/>
            <a:ext cx="2161312" cy="1750293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1914259" y="689799"/>
            <a:ext cx="109320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observing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 err="1">
                <a:solidFill>
                  <a:srgbClr val="000000"/>
                </a:solidFill>
              </a:rPr>
              <a:t>listening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30956" y="689799"/>
            <a:ext cx="109320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observing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 err="1">
                <a:solidFill>
                  <a:srgbClr val="000000"/>
                </a:solidFill>
              </a:rPr>
              <a:t>listening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19584" y="5067391"/>
            <a:ext cx="376260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ea typeface="Arial"/>
                <a:cs typeface="Arial Black"/>
                <a:sym typeface="Arial"/>
              </a:rPr>
              <a:t>Confidentiality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ea typeface="Arial"/>
                <a:cs typeface="Arial Black"/>
                <a:sym typeface="Arial"/>
              </a:rPr>
              <a:t> ?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E8C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9721" flipV="1">
            <a:off x="2218073" y="4136445"/>
            <a:ext cx="1193441" cy="84734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86320" y="3375564"/>
            <a:ext cx="13490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E8C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50279" flipH="1" flipV="1">
            <a:off x="5907581" y="4136446"/>
            <a:ext cx="1193441" cy="84734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111908" y="3375564"/>
            <a:ext cx="11313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ensure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15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342</Words>
  <Application>Microsoft Macintosh PowerPoint</Application>
  <PresentationFormat>Affichage à l'écran (4:3)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Adobe Garamond Pro</vt:lpstr>
      <vt:lpstr>Arial</vt:lpstr>
      <vt:lpstr>Arial Black</vt:lpstr>
      <vt:lpstr>Calibri</vt:lpstr>
      <vt:lpstr>Helvetica</vt:lpstr>
      <vt:lpstr>Helvetica Neue</vt:lpstr>
      <vt:lpstr>Univers Medium</vt:lpstr>
      <vt:lpstr>Wingdings</vt:lpstr>
      <vt:lpstr>Default</vt:lpstr>
      <vt:lpstr>Présentation PowerPoint</vt:lpstr>
      <vt:lpstr>Présentation PowerPoint</vt:lpstr>
      <vt:lpstr>Présentation PowerPoint</vt:lpstr>
      <vt:lpstr>Présentation PowerPoint</vt:lpstr>
      <vt:lpstr>AFI - Top 5 screen villains of all time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Gerard Calzada</cp:lastModifiedBy>
  <cp:revision>1089</cp:revision>
  <dcterms:modified xsi:type="dcterms:W3CDTF">2018-02-25T00:22:57Z</dcterms:modified>
  <cp:category/>
</cp:coreProperties>
</file>