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655" r:id="rId2"/>
    <p:sldId id="1458" r:id="rId3"/>
    <p:sldId id="1456" r:id="rId4"/>
    <p:sldId id="1385" r:id="rId5"/>
    <p:sldId id="1382" r:id="rId6"/>
    <p:sldId id="1386" r:id="rId7"/>
    <p:sldId id="257" r:id="rId8"/>
    <p:sldId id="1408" r:id="rId9"/>
    <p:sldId id="1123" r:id="rId10"/>
    <p:sldId id="1409" r:id="rId11"/>
    <p:sldId id="1387" r:id="rId12"/>
    <p:sldId id="1404" r:id="rId13"/>
    <p:sldId id="1379" r:id="rId14"/>
    <p:sldId id="1391" r:id="rId15"/>
    <p:sldId id="1395" r:id="rId16"/>
    <p:sldId id="1393" r:id="rId17"/>
    <p:sldId id="1390" r:id="rId18"/>
    <p:sldId id="1388" r:id="rId19"/>
    <p:sldId id="1394" r:id="rId20"/>
    <p:sldId id="1396" r:id="rId21"/>
    <p:sldId id="1280" r:id="rId22"/>
    <p:sldId id="1398" r:id="rId23"/>
    <p:sldId id="1405" r:id="rId24"/>
    <p:sldId id="1406" r:id="rId25"/>
    <p:sldId id="1399" r:id="rId26"/>
    <p:sldId id="1407" r:id="rId27"/>
    <p:sldId id="1455" r:id="rId28"/>
    <p:sldId id="1457" r:id="rId29"/>
  </p:sldIdLst>
  <p:sldSz cx="9144000" cy="5143500" type="screen16x9"/>
  <p:notesSz cx="6858000" cy="9144000"/>
  <p:defaultTextStyle>
    <a:lvl1pPr defTabSz="457086">
      <a:defRPr sz="2399">
        <a:latin typeface="Arial"/>
        <a:ea typeface="Arial"/>
        <a:cs typeface="Arial"/>
        <a:sym typeface="Arial"/>
      </a:defRPr>
    </a:lvl1pPr>
    <a:lvl2pPr indent="457086" defTabSz="457086">
      <a:defRPr sz="2399">
        <a:latin typeface="Arial"/>
        <a:ea typeface="Arial"/>
        <a:cs typeface="Arial"/>
        <a:sym typeface="Arial"/>
      </a:defRPr>
    </a:lvl2pPr>
    <a:lvl3pPr indent="914171" defTabSz="457086">
      <a:defRPr sz="2399">
        <a:latin typeface="Arial"/>
        <a:ea typeface="Arial"/>
        <a:cs typeface="Arial"/>
        <a:sym typeface="Arial"/>
      </a:defRPr>
    </a:lvl3pPr>
    <a:lvl4pPr indent="1371257" defTabSz="457086">
      <a:defRPr sz="2399">
        <a:latin typeface="Arial"/>
        <a:ea typeface="Arial"/>
        <a:cs typeface="Arial"/>
        <a:sym typeface="Arial"/>
      </a:defRPr>
    </a:lvl4pPr>
    <a:lvl5pPr indent="1828343" defTabSz="457086">
      <a:defRPr sz="2399">
        <a:latin typeface="Arial"/>
        <a:ea typeface="Arial"/>
        <a:cs typeface="Arial"/>
        <a:sym typeface="Arial"/>
      </a:defRPr>
    </a:lvl5pPr>
    <a:lvl6pPr defTabSz="457086">
      <a:defRPr sz="2399">
        <a:latin typeface="Arial"/>
        <a:ea typeface="Arial"/>
        <a:cs typeface="Arial"/>
        <a:sym typeface="Arial"/>
      </a:defRPr>
    </a:lvl6pPr>
    <a:lvl7pPr defTabSz="457086">
      <a:defRPr sz="2399">
        <a:latin typeface="Arial"/>
        <a:ea typeface="Arial"/>
        <a:cs typeface="Arial"/>
        <a:sym typeface="Arial"/>
      </a:defRPr>
    </a:lvl7pPr>
    <a:lvl8pPr defTabSz="457086">
      <a:defRPr sz="2399">
        <a:latin typeface="Arial"/>
        <a:ea typeface="Arial"/>
        <a:cs typeface="Arial"/>
        <a:sym typeface="Arial"/>
      </a:defRPr>
    </a:lvl8pPr>
    <a:lvl9pPr defTabSz="457086">
      <a:defRPr sz="2399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59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B48B"/>
    <a:srgbClr val="5D955B"/>
    <a:srgbClr val="B16E3D"/>
    <a:srgbClr val="525674"/>
    <a:srgbClr val="951F51"/>
    <a:srgbClr val="6B3E2D"/>
    <a:srgbClr val="496B5A"/>
    <a:srgbClr val="4B2A18"/>
    <a:srgbClr val="58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15" autoAdjust="0"/>
    <p:restoredTop sz="96959" autoAdjust="0"/>
  </p:normalViewPr>
  <p:slideViewPr>
    <p:cSldViewPr snapToGrid="0" snapToObjects="1">
      <p:cViewPr varScale="1">
        <p:scale>
          <a:sx n="203" d="100"/>
          <a:sy n="203" d="100"/>
        </p:scale>
        <p:origin x="424" y="176"/>
      </p:cViewPr>
      <p:guideLst>
        <p:guide orient="horz" pos="1620"/>
        <p:guide pos="215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1pPr>
    <a:lvl2pPr indent="228543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2pPr>
    <a:lvl3pPr indent="457086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3pPr>
    <a:lvl4pPr indent="685628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4pPr>
    <a:lvl5pPr indent="914171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5pPr>
    <a:lvl6pPr indent="1142714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6pPr>
    <a:lvl7pPr indent="1371257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7pPr>
    <a:lvl8pPr indent="1599800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8pPr>
    <a:lvl9pPr indent="1828343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3151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-1" y="4471990"/>
            <a:ext cx="9144002" cy="671513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49"/>
          </a:p>
        </p:txBody>
      </p:sp>
      <p:sp>
        <p:nvSpPr>
          <p:cNvPr id="18" name="Shape 18"/>
          <p:cNvSpPr/>
          <p:nvPr userDrawn="1"/>
        </p:nvSpPr>
        <p:spPr>
          <a:xfrm>
            <a:off x="-1" y="1"/>
            <a:ext cx="9144002" cy="4463654"/>
          </a:xfrm>
          <a:prstGeom prst="rect">
            <a:avLst/>
          </a:prstGeom>
          <a:solidFill>
            <a:srgbClr val="FF6AD8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49" dirty="0"/>
          </a:p>
        </p:txBody>
      </p:sp>
      <p:sp>
        <p:nvSpPr>
          <p:cNvPr id="19" name="Shape 19"/>
          <p:cNvSpPr/>
          <p:nvPr/>
        </p:nvSpPr>
        <p:spPr>
          <a:xfrm>
            <a:off x="1620840" y="1402556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900"/>
          </a:p>
        </p:txBody>
      </p:sp>
      <p:pic>
        <p:nvPicPr>
          <p:cNvPr id="7" name="LOGO_HUG_H_QUADRI.png" descr="LOGO_HUG_H_QUAD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81" y="4633517"/>
            <a:ext cx="1494266" cy="34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692" y="4546688"/>
            <a:ext cx="1032925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415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992981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8960"/>
            <a:ext cx="8229600" cy="39445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2802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31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510C38-51B4-5C42-8ECF-B4B81CD92184}" type="datetimeFigureOut">
              <a:rPr lang="en-US"/>
              <a:pPr/>
              <a:t>2/24/20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06C7B7-AD5D-0B4E-8003-A37A6E98D43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5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3250" y="345467"/>
            <a:ext cx="8057498" cy="655320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 i="0">
                <a:solidFill>
                  <a:srgbClr val="CACDE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1" y="4783455"/>
            <a:ext cx="2926079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73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_HUG_H_QUADRI.png" descr="LOGO_HUG_H_QUADRI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49" y="4557003"/>
            <a:ext cx="1594714" cy="365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257" y="4457943"/>
            <a:ext cx="1181100" cy="563880"/>
          </a:xfrm>
          <a:prstGeom prst="rect">
            <a:avLst/>
          </a:prstGeom>
        </p:spPr>
      </p:pic>
      <p:cxnSp>
        <p:nvCxnSpPr>
          <p:cNvPr id="19" name="Gerade Verbindung 18"/>
          <p:cNvCxnSpPr/>
          <p:nvPr/>
        </p:nvCxnSpPr>
        <p:spPr>
          <a:xfrm>
            <a:off x="396850" y="4313854"/>
            <a:ext cx="8350302" cy="0"/>
          </a:xfrm>
          <a:prstGeom prst="line">
            <a:avLst/>
          </a:prstGeom>
          <a:noFill/>
          <a:ln w="25400" cap="flat" cmpd="thinThick">
            <a:solidFill>
              <a:srgbClr val="FF6FCF"/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  <p:sldLayoutId id="2147483662" r:id="rId4"/>
    <p:sldLayoutId id="2147483664" r:id="rId5"/>
  </p:sldLayoutIdLst>
  <p:transition spd="med"/>
  <p:txStyles>
    <p:titleStyle>
      <a:lvl1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025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049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074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099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025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049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074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099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5123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2148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199172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6196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025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049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074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099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tiff"/><Relationship Id="rId7" Type="http://schemas.microsoft.com/office/2007/relationships/hdphoto" Target="../media/hdphoto3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5.jpe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11" Type="http://schemas.openxmlformats.org/officeDocument/2006/relationships/image" Target="../media/image34.jpeg"/><Relationship Id="rId5" Type="http://schemas.openxmlformats.org/officeDocument/2006/relationships/image" Target="../media/image27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6.jpeg"/><Relationship Id="rId9" Type="http://schemas.openxmlformats.org/officeDocument/2006/relationships/image" Target="../media/image32.jpeg"/><Relationship Id="rId14" Type="http://schemas.openxmlformats.org/officeDocument/2006/relationships/image" Target="../media/image3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WHO">
            <a:extLst>
              <a:ext uri="{FF2B5EF4-FFF2-40B4-BE49-F238E27FC236}">
                <a16:creationId xmlns:a16="http://schemas.microsoft.com/office/drawing/2014/main" id="{5FAFAC24-2EE1-3242-8AAA-06523D3B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8410" y="4619795"/>
            <a:ext cx="314161" cy="249901"/>
          </a:xfrm>
          <a:prstGeom prst="rect">
            <a:avLst/>
          </a:prstGeom>
          <a:noFill/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B83B5CF4-A9D2-0247-B6BA-EB44D6F73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832" y="4859196"/>
            <a:ext cx="1053321" cy="1442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277617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fr-CH" sz="375"/>
              <a:t>WHO collaborating center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C6CC54-B7D3-DD44-A030-A91ED21F796E}"/>
              </a:ext>
            </a:extLst>
          </p:cNvPr>
          <p:cNvSpPr txBox="1"/>
          <p:nvPr/>
        </p:nvSpPr>
        <p:spPr>
          <a:xfrm>
            <a:off x="1612321" y="1567266"/>
            <a:ext cx="5410417" cy="4847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71" tIns="34271" rIns="34271" bIns="34271" numCol="1" spcCol="38100" rtlCol="0" anchor="t">
            <a:spAutoFit/>
          </a:bodyPr>
          <a:lstStyle/>
          <a:p>
            <a:pPr algn="l" defTabSz="342709" rtl="0" latinLnBrk="1" hangingPunct="0"/>
            <a:r>
              <a:rPr lang="fr-CH" sz="900" dirty="0" err="1">
                <a:solidFill>
                  <a:srgbClr val="FFFFFF"/>
                </a:solidFill>
              </a:rPr>
              <a:t>Daniele</a:t>
            </a:r>
            <a:r>
              <a:rPr lang="fr-CH" sz="900" dirty="0">
                <a:solidFill>
                  <a:srgbClr val="FFFFFF"/>
                </a:solidFill>
              </a:rPr>
              <a:t> </a:t>
            </a:r>
            <a:r>
              <a:rPr lang="fr-CH" sz="900" dirty="0" err="1">
                <a:solidFill>
                  <a:srgbClr val="FFFFFF"/>
                </a:solidFill>
              </a:rPr>
              <a:t>Zullino</a:t>
            </a:r>
            <a:r>
              <a:rPr lang="fr-CH" sz="900" dirty="0">
                <a:solidFill>
                  <a:srgbClr val="FFFFFF"/>
                </a:solidFill>
              </a:rPr>
              <a:t>, Camille </a:t>
            </a:r>
            <a:r>
              <a:rPr lang="fr-CH" sz="900" dirty="0" err="1">
                <a:solidFill>
                  <a:srgbClr val="FFFFFF"/>
                </a:solidFill>
              </a:rPr>
              <a:t>Lefrançois</a:t>
            </a:r>
            <a:r>
              <a:rPr lang="fr-CH" sz="900" dirty="0">
                <a:solidFill>
                  <a:srgbClr val="FFFFFF"/>
                </a:solidFill>
              </a:rPr>
              <a:t>-Coutant, Lolita Rubens, Jean-Christophe </a:t>
            </a:r>
            <a:r>
              <a:rPr lang="fr-CH" sz="900" dirty="0" err="1">
                <a:solidFill>
                  <a:srgbClr val="FFFFFF"/>
                </a:solidFill>
              </a:rPr>
              <a:t>Seznec</a:t>
            </a:r>
            <a:r>
              <a:rPr lang="fr-CH" sz="900" dirty="0">
                <a:solidFill>
                  <a:srgbClr val="FFFFFF"/>
                </a:solidFill>
              </a:rPr>
              <a:t>, </a:t>
            </a:r>
            <a:r>
              <a:rPr lang="fr-CH" sz="900" dirty="0" err="1">
                <a:solidFill>
                  <a:srgbClr val="FFFFFF"/>
                </a:solidFill>
              </a:rPr>
              <a:t>Grażyna</a:t>
            </a:r>
            <a:r>
              <a:rPr lang="fr-CH" sz="900" dirty="0">
                <a:solidFill>
                  <a:srgbClr val="FFFFFF"/>
                </a:solidFill>
              </a:rPr>
              <a:t> </a:t>
            </a:r>
            <a:r>
              <a:rPr lang="fr-CH" sz="900" dirty="0" err="1">
                <a:solidFill>
                  <a:srgbClr val="FFFFFF"/>
                </a:solidFill>
              </a:rPr>
              <a:t>Wąsowicz</a:t>
            </a:r>
            <a:endParaRPr lang="fr-CH" sz="900" dirty="0">
              <a:solidFill>
                <a:srgbClr val="FFFFFF"/>
              </a:solidFill>
            </a:endParaRPr>
          </a:p>
          <a:p>
            <a:pPr algn="l" defTabSz="342709" rtl="0" latinLnBrk="1" hangingPunct="0"/>
            <a:endParaRPr lang="fr-CH" sz="900" dirty="0">
              <a:solidFill>
                <a:srgbClr val="FFFFFF"/>
              </a:solidFill>
            </a:endParaRPr>
          </a:p>
          <a:p>
            <a:pPr algn="l" defTabSz="342709" rtl="0" latinLnBrk="1" hangingPunct="0"/>
            <a:r>
              <a:rPr lang="fr-CH" sz="900" b="1" dirty="0">
                <a:solidFill>
                  <a:srgbClr val="FFFFFF"/>
                </a:solidFill>
              </a:rPr>
              <a:t>International Panel on </a:t>
            </a:r>
            <a:r>
              <a:rPr lang="fr-CH" sz="900" b="1" dirty="0" err="1">
                <a:solidFill>
                  <a:srgbClr val="FFFFFF"/>
                </a:solidFill>
              </a:rPr>
              <a:t>Behavioral</a:t>
            </a:r>
            <a:r>
              <a:rPr lang="fr-CH" sz="900" b="1" dirty="0">
                <a:solidFill>
                  <a:srgbClr val="FFFFFF"/>
                </a:solidFill>
              </a:rPr>
              <a:t> Change (IPBC)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CF0EF10-BF32-504A-B1B1-60C158A701A9}"/>
              </a:ext>
            </a:extLst>
          </p:cNvPr>
          <p:cNvSpPr/>
          <p:nvPr/>
        </p:nvSpPr>
        <p:spPr>
          <a:xfrm>
            <a:off x="1545884" y="185068"/>
            <a:ext cx="6826992" cy="11546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CH" sz="1600" b="1" dirty="0">
                <a:solidFill>
                  <a:schemeClr val="bg1"/>
                </a:solidFill>
              </a:rPr>
              <a:t>Addiction Is a </a:t>
            </a:r>
            <a:r>
              <a:rPr lang="fr-CH" sz="1600" b="1" dirty="0" err="1">
                <a:solidFill>
                  <a:schemeClr val="bg1"/>
                </a:solidFill>
              </a:rPr>
              <a:t>Useful</a:t>
            </a:r>
            <a:r>
              <a:rPr lang="fr-CH" sz="1600" b="1" dirty="0">
                <a:solidFill>
                  <a:schemeClr val="bg1"/>
                </a:solidFill>
              </a:rPr>
              <a:t> Model to </a:t>
            </a:r>
            <a:r>
              <a:rPr lang="fr-CH" sz="1600" b="1" dirty="0" err="1">
                <a:solidFill>
                  <a:schemeClr val="bg1"/>
                </a:solidFill>
              </a:rPr>
              <a:t>Nurture</a:t>
            </a:r>
            <a:r>
              <a:rPr lang="fr-CH" sz="1600" b="1" dirty="0">
                <a:solidFill>
                  <a:schemeClr val="bg1"/>
                </a:solidFill>
              </a:rPr>
              <a:t> the </a:t>
            </a:r>
            <a:r>
              <a:rPr lang="fr-CH" sz="1600" b="1" dirty="0" err="1">
                <a:solidFill>
                  <a:schemeClr val="bg1"/>
                </a:solidFill>
              </a:rPr>
              <a:t>Development</a:t>
            </a:r>
            <a:r>
              <a:rPr lang="fr-CH" sz="1600" b="1" dirty="0">
                <a:solidFill>
                  <a:schemeClr val="bg1"/>
                </a:solidFill>
              </a:rPr>
              <a:t> of Policy </a:t>
            </a:r>
            <a:r>
              <a:rPr lang="fr-CH" sz="1600" b="1" dirty="0" err="1">
                <a:solidFill>
                  <a:schemeClr val="bg1"/>
                </a:solidFill>
              </a:rPr>
              <a:t>Measures</a:t>
            </a:r>
            <a:r>
              <a:rPr lang="fr-CH" sz="1600" b="1" dirty="0">
                <a:solidFill>
                  <a:schemeClr val="bg1"/>
                </a:solidFill>
              </a:rPr>
              <a:t> for a </a:t>
            </a:r>
            <a:r>
              <a:rPr lang="fr-CH" sz="1600" b="1" dirty="0" err="1">
                <a:solidFill>
                  <a:schemeClr val="bg1"/>
                </a:solidFill>
              </a:rPr>
              <a:t>Successful</a:t>
            </a:r>
            <a:r>
              <a:rPr lang="fr-CH" sz="1600" b="1" dirty="0">
                <a:solidFill>
                  <a:schemeClr val="bg1"/>
                </a:solidFill>
              </a:rPr>
              <a:t> Transition </a:t>
            </a:r>
            <a:r>
              <a:rPr lang="fr-CH" sz="1600" b="1" dirty="0" err="1">
                <a:solidFill>
                  <a:schemeClr val="bg1"/>
                </a:solidFill>
              </a:rPr>
              <a:t>Towards</a:t>
            </a:r>
            <a:r>
              <a:rPr lang="fr-CH" sz="1600" b="1" dirty="0">
                <a:solidFill>
                  <a:schemeClr val="bg1"/>
                </a:solidFill>
              </a:rPr>
              <a:t> a </a:t>
            </a:r>
            <a:r>
              <a:rPr lang="fr-CH" sz="1600" b="1" dirty="0" err="1">
                <a:solidFill>
                  <a:schemeClr val="bg1"/>
                </a:solidFill>
              </a:rPr>
              <a:t>Sustainable</a:t>
            </a:r>
            <a:r>
              <a:rPr lang="fr-CH" sz="1600" b="1" dirty="0">
                <a:solidFill>
                  <a:schemeClr val="bg1"/>
                </a:solidFill>
              </a:rPr>
              <a:t> </a:t>
            </a:r>
            <a:r>
              <a:rPr lang="fr-CH" sz="1600" b="1" dirty="0" err="1">
                <a:solidFill>
                  <a:schemeClr val="bg1"/>
                </a:solidFill>
              </a:rPr>
              <a:t>Development</a:t>
            </a:r>
            <a:endParaRPr lang="fr-CH" sz="1600" b="1" dirty="0">
              <a:solidFill>
                <a:schemeClr val="bg1"/>
              </a:solidFill>
            </a:endParaRPr>
          </a:p>
        </p:txBody>
      </p:sp>
      <p:pic>
        <p:nvPicPr>
          <p:cNvPr id="10" name="Image 3">
            <a:extLst>
              <a:ext uri="{FF2B5EF4-FFF2-40B4-BE49-F238E27FC236}">
                <a16:creationId xmlns:a16="http://schemas.microsoft.com/office/drawing/2014/main" id="{63260B5A-C41F-304E-AEE1-3167EF35B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006" y="2597016"/>
            <a:ext cx="2786511" cy="156597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C953DDD-9206-5D4A-9C2A-B105ADA128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0439" y="2578227"/>
            <a:ext cx="1594754" cy="158476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5C12038-470C-944E-AA80-0F27EA071D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330" y="2596925"/>
            <a:ext cx="1572673" cy="157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83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40628">
        <p15:prstTrans prst="peelOff"/>
      </p:transition>
    </mc:Choice>
    <mc:Fallback xmlns="">
      <p:transition spd="med" advTm="4062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3"/>
          <p:cNvGrpSpPr/>
          <p:nvPr/>
        </p:nvGrpSpPr>
        <p:grpSpPr>
          <a:xfrm>
            <a:off x="2189268" y="2938724"/>
            <a:ext cx="756938" cy="922193"/>
            <a:chOff x="1395024" y="4158698"/>
            <a:chExt cx="1009250" cy="1229591"/>
          </a:xfrm>
        </p:grpSpPr>
        <p:sp>
          <p:nvSpPr>
            <p:cNvPr id="5" name="Text Box 19"/>
            <p:cNvSpPr txBox="1">
              <a:spLocks noChangeArrowheads="1"/>
            </p:cNvSpPr>
            <p:nvPr/>
          </p:nvSpPr>
          <p:spPr bwMode="auto">
            <a:xfrm>
              <a:off x="1395024" y="5018957"/>
              <a:ext cx="1009250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200" b="1" dirty="0" err="1">
                  <a:solidFill>
                    <a:schemeClr val="accent3">
                      <a:lumMod val="75000"/>
                    </a:schemeClr>
                  </a:solidFill>
                </a:rPr>
                <a:t>Context</a:t>
              </a:r>
              <a:endParaRPr lang="fr-CH" sz="12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6" name="AutoShape 20"/>
            <p:cNvCxnSpPr>
              <a:cxnSpLocks noChangeShapeType="1"/>
              <a:stCxn id="5" idx="0"/>
              <a:endCxn id="14" idx="2"/>
            </p:cNvCxnSpPr>
            <p:nvPr/>
          </p:nvCxnSpPr>
          <p:spPr bwMode="auto">
            <a:xfrm flipV="1">
              <a:off x="1899649" y="4158698"/>
              <a:ext cx="7975" cy="86025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7" name="Gruppierung 6"/>
          <p:cNvGrpSpPr/>
          <p:nvPr/>
        </p:nvGrpSpPr>
        <p:grpSpPr>
          <a:xfrm>
            <a:off x="3197103" y="2175430"/>
            <a:ext cx="835485" cy="1865931"/>
            <a:chOff x="2738804" y="3140970"/>
            <a:chExt cx="1113980" cy="2487908"/>
          </a:xfrm>
        </p:grpSpPr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>
              <a:off x="2738804" y="5013325"/>
              <a:ext cx="1113980" cy="6155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pPr algn="ctr"/>
              <a:r>
                <a:rPr lang="fr-CH" sz="1200" dirty="0" err="1"/>
                <a:t>Hedonic</a:t>
              </a:r>
              <a:r>
                <a:rPr lang="fr-CH" sz="1200" dirty="0"/>
                <a:t> </a:t>
              </a:r>
            </a:p>
            <a:p>
              <a:pPr algn="ctr"/>
              <a:r>
                <a:rPr lang="fr-CH" sz="1200" dirty="0" err="1"/>
                <a:t>effects</a:t>
              </a:r>
              <a:endParaRPr lang="fr-CH" sz="1200" dirty="0"/>
            </a:p>
          </p:txBody>
        </p:sp>
        <p:cxnSp>
          <p:nvCxnSpPr>
            <p:cNvPr id="9" name="AutoShape 23"/>
            <p:cNvCxnSpPr>
              <a:cxnSpLocks noChangeShapeType="1"/>
              <a:stCxn id="8" idx="0"/>
            </p:cNvCxnSpPr>
            <p:nvPr/>
          </p:nvCxnSpPr>
          <p:spPr bwMode="auto">
            <a:xfrm flipV="1">
              <a:off x="3295795" y="3140970"/>
              <a:ext cx="1" cy="18723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0" name="Gruppierung 9"/>
          <p:cNvGrpSpPr/>
          <p:nvPr/>
        </p:nvGrpSpPr>
        <p:grpSpPr>
          <a:xfrm>
            <a:off x="5006894" y="2175430"/>
            <a:ext cx="1297150" cy="1681265"/>
            <a:chOff x="5151858" y="3140970"/>
            <a:chExt cx="1729533" cy="2241687"/>
          </a:xfrm>
        </p:grpSpPr>
        <p:sp>
          <p:nvSpPr>
            <p:cNvPr id="11" name="Text Box 25"/>
            <p:cNvSpPr txBox="1">
              <a:spLocks noChangeArrowheads="1"/>
            </p:cNvSpPr>
            <p:nvPr/>
          </p:nvSpPr>
          <p:spPr bwMode="auto">
            <a:xfrm>
              <a:off x="5151858" y="5013325"/>
              <a:ext cx="1729533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r>
                <a:rPr lang="fr-CH" sz="1200" dirty="0" err="1"/>
                <a:t>Automatization</a:t>
              </a:r>
              <a:endParaRPr lang="fr-CH" sz="1200" dirty="0"/>
            </a:p>
          </p:txBody>
        </p:sp>
        <p:cxnSp>
          <p:nvCxnSpPr>
            <p:cNvPr id="12" name="AutoShape 26"/>
            <p:cNvCxnSpPr>
              <a:cxnSpLocks noChangeShapeType="1"/>
              <a:stCxn id="11" idx="0"/>
            </p:cNvCxnSpPr>
            <p:nvPr/>
          </p:nvCxnSpPr>
          <p:spPr bwMode="auto">
            <a:xfrm flipH="1" flipV="1">
              <a:off x="6013454" y="3140970"/>
              <a:ext cx="3171" cy="18723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3" name="Gruppierung 12"/>
          <p:cNvGrpSpPr/>
          <p:nvPr/>
        </p:nvGrpSpPr>
        <p:grpSpPr>
          <a:xfrm>
            <a:off x="2033718" y="1570999"/>
            <a:ext cx="1080000" cy="1367726"/>
            <a:chOff x="1187624" y="2335061"/>
            <a:chExt cx="1440000" cy="1823634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1404067" y="3789363"/>
              <a:ext cx="1007115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200" dirty="0"/>
                <a:t>Initiation</a:t>
              </a:r>
            </a:p>
          </p:txBody>
        </p:sp>
        <p:pic>
          <p:nvPicPr>
            <p:cNvPr id="15" name="Bild 14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7624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6" name="Gruppierung 15"/>
          <p:cNvGrpSpPr/>
          <p:nvPr/>
        </p:nvGrpSpPr>
        <p:grpSpPr>
          <a:xfrm>
            <a:off x="4093365" y="1570999"/>
            <a:ext cx="1080000" cy="1367725"/>
            <a:chOff x="3933820" y="2335061"/>
            <a:chExt cx="1440000" cy="1823634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3963248" y="3789363"/>
              <a:ext cx="1381148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200" dirty="0" err="1"/>
                <a:t>Hedonic</a:t>
              </a:r>
              <a:r>
                <a:rPr lang="fr-CH" sz="1200" dirty="0"/>
                <a:t> use</a:t>
              </a:r>
            </a:p>
          </p:txBody>
        </p:sp>
        <p:pic>
          <p:nvPicPr>
            <p:cNvPr id="18" name="Bild 17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3820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9" name="Gruppierung 18"/>
          <p:cNvGrpSpPr/>
          <p:nvPr/>
        </p:nvGrpSpPr>
        <p:grpSpPr>
          <a:xfrm>
            <a:off x="6192300" y="1570999"/>
            <a:ext cx="1080000" cy="1367726"/>
            <a:chOff x="6732400" y="2335061"/>
            <a:chExt cx="1440000" cy="1823634"/>
          </a:xfrm>
        </p:grpSpPr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909303" y="3789363"/>
              <a:ext cx="10861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200"/>
                <a:t>Addiction</a:t>
              </a:r>
            </a:p>
          </p:txBody>
        </p:sp>
        <p:pic>
          <p:nvPicPr>
            <p:cNvPr id="21" name="Bild 20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2400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22" name="Titel 12"/>
          <p:cNvSpPr>
            <a:spLocks noGrp="1"/>
          </p:cNvSpPr>
          <p:nvPr>
            <p:ph type="title"/>
          </p:nvPr>
        </p:nvSpPr>
        <p:spPr>
          <a:xfrm>
            <a:off x="1546986" y="213676"/>
            <a:ext cx="6172759" cy="857250"/>
          </a:xfr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r>
              <a:rPr lang="fr-CH" b="1" dirty="0">
                <a:solidFill>
                  <a:srgbClr val="7F7F7F"/>
                </a:solidFill>
              </a:rPr>
              <a:t>Natural </a:t>
            </a:r>
            <a:r>
              <a:rPr lang="fr-CH" b="1" dirty="0" err="1">
                <a:solidFill>
                  <a:srgbClr val="7F7F7F"/>
                </a:solidFill>
              </a:rPr>
              <a:t>history</a:t>
            </a:r>
            <a:r>
              <a:rPr lang="fr-CH" b="1" dirty="0">
                <a:solidFill>
                  <a:srgbClr val="7F7F7F"/>
                </a:solidFill>
              </a:rPr>
              <a:t> of addiction</a:t>
            </a:r>
          </a:p>
        </p:txBody>
      </p:sp>
      <p:cxnSp>
        <p:nvCxnSpPr>
          <p:cNvPr id="23" name="Gerade Verbindung 22"/>
          <p:cNvCxnSpPr>
            <a:stCxn id="15" idx="3"/>
            <a:endCxn id="18" idx="1"/>
          </p:cNvCxnSpPr>
          <p:nvPr/>
        </p:nvCxnSpPr>
        <p:spPr>
          <a:xfrm>
            <a:off x="3113718" y="2110999"/>
            <a:ext cx="979647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>
            <a:stCxn id="18" idx="3"/>
            <a:endCxn id="21" idx="1"/>
          </p:cNvCxnSpPr>
          <p:nvPr/>
        </p:nvCxnSpPr>
        <p:spPr>
          <a:xfrm>
            <a:off x="5173365" y="2110999"/>
            <a:ext cx="1018935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952D0993-96FB-4146-BBFA-F35DCD9146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1524" y="1570999"/>
            <a:ext cx="1090726" cy="10907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5451871-1CEE-D541-9DB3-86257F27EE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196" y="1570999"/>
            <a:ext cx="1080000" cy="108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F920987-FDA1-7442-8143-FD0ADEC62A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530" y="1562781"/>
            <a:ext cx="1093582" cy="109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8F84465-BEF3-9D48-85AA-89AB02EF7075}"/>
              </a:ext>
            </a:extLst>
          </p:cNvPr>
          <p:cNvSpPr/>
          <p:nvPr/>
        </p:nvSpPr>
        <p:spPr>
          <a:xfrm>
            <a:off x="1538528" y="369710"/>
            <a:ext cx="6673622" cy="6460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defTabSz="457025"/>
            <a:r>
              <a:rPr lang="en-US" sz="3598" b="1" dirty="0">
                <a:solidFill>
                  <a:srgbClr val="7F7F7F"/>
                </a:solidFill>
              </a:rPr>
              <a:t>What is addictive behavior</a:t>
            </a:r>
            <a:endParaRPr lang="de-CH" sz="3598" b="1" dirty="0">
              <a:solidFill>
                <a:srgbClr val="7F7F7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34CA6A-8D00-1A43-899A-5135C2692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94223"/>
            <a:ext cx="2920547" cy="278995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4E7E59A-91E5-3047-8964-434AB12CD012}"/>
              </a:ext>
            </a:extLst>
          </p:cNvPr>
          <p:cNvSpPr/>
          <p:nvPr/>
        </p:nvSpPr>
        <p:spPr>
          <a:xfrm>
            <a:off x="2629973" y="1378094"/>
            <a:ext cx="6011055" cy="222221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400" dirty="0"/>
              <a:t>Disproportionate propensity to allocate behavior to the use of a product</a:t>
            </a:r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400" dirty="0"/>
              <a:t>Automatized consumption behavior triggered also in situation for which deliberative thinking would have launched a different behavior</a:t>
            </a:r>
            <a:endParaRPr lang="de-CH" sz="1400" dirty="0"/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400" dirty="0"/>
              <a:t>Conflict between immediate objectives (attainted through typical addictive behavior) and long-term goals (related to tendentially in deliberative thinking) (Delay discounting)</a:t>
            </a:r>
          </a:p>
        </p:txBody>
      </p:sp>
    </p:spTree>
    <p:extLst>
      <p:ext uri="{BB962C8B-B14F-4D97-AF65-F5344CB8AC3E}">
        <p14:creationId xmlns:p14="http://schemas.microsoft.com/office/powerpoint/2010/main" val="2614069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D90DB8D-F509-3840-A105-C0B8724E7448}"/>
              </a:ext>
            </a:extLst>
          </p:cNvPr>
          <p:cNvSpPr/>
          <p:nvPr/>
        </p:nvSpPr>
        <p:spPr>
          <a:xfrm>
            <a:off x="1813319" y="669514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automatic 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6867280-314C-7945-B072-23097F58660A}"/>
              </a:ext>
            </a:extLst>
          </p:cNvPr>
          <p:cNvSpPr/>
          <p:nvPr/>
        </p:nvSpPr>
        <p:spPr>
          <a:xfrm>
            <a:off x="5722157" y="669514"/>
            <a:ext cx="1762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deliberative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FF197E2-466E-344E-A16E-79616A06FF2D}"/>
              </a:ext>
            </a:extLst>
          </p:cNvPr>
          <p:cNvSpPr/>
          <p:nvPr/>
        </p:nvSpPr>
        <p:spPr>
          <a:xfrm>
            <a:off x="5377721" y="1604326"/>
            <a:ext cx="2450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generated in order to get desired outcomes</a:t>
            </a:r>
            <a:endParaRPr lang="de-DE" sz="14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AEE09C2-B2F3-6045-9646-4477A0D89EA6}"/>
              </a:ext>
            </a:extLst>
          </p:cNvPr>
          <p:cNvSpPr/>
          <p:nvPr/>
        </p:nvSpPr>
        <p:spPr>
          <a:xfrm>
            <a:off x="1611196" y="1604326"/>
            <a:ext cx="20091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generated out of habit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CB7B7D7-FED3-674F-8AA2-052255DB0B3F}"/>
              </a:ext>
            </a:extLst>
          </p:cNvPr>
          <p:cNvSpPr/>
          <p:nvPr/>
        </p:nvSpPr>
        <p:spPr>
          <a:xfrm>
            <a:off x="1042273" y="3067941"/>
            <a:ext cx="3147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immediate objectives 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64947D1-875E-CB4B-B03C-43DCF3069CA7}"/>
              </a:ext>
            </a:extLst>
          </p:cNvPr>
          <p:cNvSpPr/>
          <p:nvPr/>
        </p:nvSpPr>
        <p:spPr>
          <a:xfrm>
            <a:off x="5406364" y="3067940"/>
            <a:ext cx="2393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long-term goals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5968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C008441-AF6D-7343-B17E-CBE63208CE72}"/>
              </a:ext>
            </a:extLst>
          </p:cNvPr>
          <p:cNvGrpSpPr/>
          <p:nvPr/>
        </p:nvGrpSpPr>
        <p:grpSpPr>
          <a:xfrm>
            <a:off x="3419609" y="527218"/>
            <a:ext cx="1323437" cy="1453773"/>
            <a:chOff x="3419609" y="527218"/>
            <a:chExt cx="1323437" cy="145377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A87923C-46D2-BF40-A980-8934D5A9F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9883" y="527218"/>
              <a:ext cx="1022888" cy="1022888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3644026-F148-FF49-8A9B-790A3A240ED8}"/>
                </a:ext>
              </a:extLst>
            </p:cNvPr>
            <p:cNvSpPr txBox="1"/>
            <p:nvPr/>
          </p:nvSpPr>
          <p:spPr>
            <a:xfrm>
              <a:off x="3419609" y="1550106"/>
              <a:ext cx="1323437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100">
                  <a:solidFill>
                    <a:srgbClr val="000000"/>
                  </a:solidFill>
                </a:rPr>
                <a:t>Reflective Thinking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Rational Behavior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D1031373-6B37-5643-9BB3-89EE79F6102F}"/>
              </a:ext>
            </a:extLst>
          </p:cNvPr>
          <p:cNvGrpSpPr/>
          <p:nvPr/>
        </p:nvGrpSpPr>
        <p:grpSpPr>
          <a:xfrm>
            <a:off x="3313810" y="2326896"/>
            <a:ext cx="1535034" cy="1522571"/>
            <a:chOff x="3313810" y="2326896"/>
            <a:chExt cx="1535034" cy="1522571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FCC1923-45F1-6A4F-AFB6-E86A8B2D6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9883" y="2326896"/>
              <a:ext cx="1022888" cy="1022888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E0BF285-407A-B846-A986-8A4D9261E03C}"/>
                </a:ext>
              </a:extLst>
            </p:cNvPr>
            <p:cNvSpPr txBox="1"/>
            <p:nvPr/>
          </p:nvSpPr>
          <p:spPr>
            <a:xfrm>
              <a:off x="3313810" y="3418582"/>
              <a:ext cx="1535034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rgbClr val="000000"/>
                  </a:solidFill>
                </a:defRPr>
              </a:lvl1pPr>
            </a:lstStyle>
            <a:p>
              <a:r>
                <a:rPr lang="en-US"/>
                <a:t>Non-reflective Thinking</a:t>
              </a:r>
            </a:p>
            <a:p>
              <a:r>
                <a:rPr lang="en-US"/>
                <a:t>Automatic Behavior</a:t>
              </a:r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B8F05AA5-18DB-094A-AD5B-8B9182FABD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29733">
            <a:off x="5005028" y="656264"/>
            <a:ext cx="1105203" cy="1105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7686DB-4BA8-1243-ACAF-FC429DAB3F4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70267" flipV="1">
            <a:off x="4962681" y="2147186"/>
            <a:ext cx="1105203" cy="110520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C1D6B11-FEEB-F648-9EAA-F919EEBC6950}"/>
              </a:ext>
            </a:extLst>
          </p:cNvPr>
          <p:cNvSpPr txBox="1"/>
          <p:nvPr/>
        </p:nvSpPr>
        <p:spPr>
          <a:xfrm>
            <a:off x="583081" y="1833554"/>
            <a:ext cx="138114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Behavior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Change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Interventions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4F95981-7129-FC4D-8F96-5CA6FEF446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0070">
            <a:off x="1995749" y="1099127"/>
            <a:ext cx="904900" cy="51621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CDAD8B5-7671-C449-8F7B-66FE92688F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9930" flipV="1">
            <a:off x="1999376" y="2387361"/>
            <a:ext cx="904900" cy="516218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2922A9D-18B5-9945-A8EF-0586C370ED60}"/>
              </a:ext>
            </a:extLst>
          </p:cNvPr>
          <p:cNvGrpSpPr/>
          <p:nvPr/>
        </p:nvGrpSpPr>
        <p:grpSpPr>
          <a:xfrm>
            <a:off x="6587744" y="1194888"/>
            <a:ext cx="1572206" cy="2439136"/>
            <a:chOff x="6587744" y="1194888"/>
            <a:chExt cx="1572206" cy="243913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5CC36DA-ED89-FB4E-B07F-8A9F51D0965D}"/>
                </a:ext>
              </a:extLst>
            </p:cNvPr>
            <p:cNvSpPr txBox="1"/>
            <p:nvPr/>
          </p:nvSpPr>
          <p:spPr>
            <a:xfrm>
              <a:off x="6825140" y="2895362"/>
              <a:ext cx="1097414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Ressources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>
                  <a:solidFill>
                    <a:srgbClr val="000000"/>
                  </a:solidFill>
                </a:rPr>
                <a:t>Climate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Environment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18575AB7-FD72-E54D-88FD-7C72DF519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7744" y="1194888"/>
              <a:ext cx="1572206" cy="1572206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426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261480E-0EC8-C748-A895-FDCA270669DD}"/>
              </a:ext>
            </a:extLst>
          </p:cNvPr>
          <p:cNvSpPr txBox="1"/>
          <p:nvPr/>
        </p:nvSpPr>
        <p:spPr>
          <a:xfrm>
            <a:off x="417480" y="4015818"/>
            <a:ext cx="792844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Horne, 2003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EBB9D0D-0480-9240-BE92-340035F62B70}"/>
              </a:ext>
            </a:extLst>
          </p:cNvPr>
          <p:cNvGrpSpPr/>
          <p:nvPr/>
        </p:nvGrpSpPr>
        <p:grpSpPr>
          <a:xfrm>
            <a:off x="3742412" y="560844"/>
            <a:ext cx="1761961" cy="972668"/>
            <a:chOff x="3742412" y="560844"/>
            <a:chExt cx="1761961" cy="97266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FBE5091-2DE0-A243-97B4-9B392AB5D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47570">
              <a:off x="3742412" y="803889"/>
              <a:ext cx="1761961" cy="72962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5FD8509-1631-8E40-BDE4-77164F246CB9}"/>
                </a:ext>
              </a:extLst>
            </p:cNvPr>
            <p:cNvSpPr txBox="1"/>
            <p:nvPr/>
          </p:nvSpPr>
          <p:spPr>
            <a:xfrm>
              <a:off x="4332380" y="560844"/>
              <a:ext cx="69987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Shapes</a:t>
              </a:r>
              <a:endParaRPr kumimoji="0" lang="fr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9E988FCD-DEA6-CF4C-9706-FBA918F3F85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20187">
            <a:off x="2658981" y="1879503"/>
            <a:ext cx="836965" cy="5942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F2F033D-2998-604B-90F6-A0E35EA3B83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16740">
            <a:off x="5156269" y="1983106"/>
            <a:ext cx="1786589" cy="126847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CF94F10-C44F-4C4E-8F17-5E9D7C724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3186" y="501706"/>
            <a:ext cx="1842204" cy="1168067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A361593-6BB9-F048-A508-E67AF6C14B80}"/>
              </a:ext>
            </a:extLst>
          </p:cNvPr>
          <p:cNvGrpSpPr/>
          <p:nvPr/>
        </p:nvGrpSpPr>
        <p:grpSpPr>
          <a:xfrm>
            <a:off x="5669240" y="344821"/>
            <a:ext cx="2080055" cy="1324952"/>
            <a:chOff x="5669240" y="409557"/>
            <a:chExt cx="2080055" cy="1324952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66837A9-EEE2-5344-BC85-F9157460D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53437" y="409557"/>
              <a:ext cx="1853076" cy="1324952"/>
            </a:xfrm>
            <a:prstGeom prst="ellipse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CA6F119-0CC0-2E44-BAB1-2F8568A456FA}"/>
                </a:ext>
              </a:extLst>
            </p:cNvPr>
            <p:cNvSpPr txBox="1"/>
            <p:nvPr/>
          </p:nvSpPr>
          <p:spPr>
            <a:xfrm>
              <a:off x="5669240" y="732364"/>
              <a:ext cx="2080055" cy="369330"/>
            </a:xfrm>
            <a:prstGeom prst="rect">
              <a:avLst/>
            </a:prstGeom>
            <a:solidFill>
              <a:srgbClr val="FFFFFF">
                <a:alpha val="36078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     BEHAVIOR      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633F3656-FC73-044A-AF80-19ACC44B9581}"/>
              </a:ext>
            </a:extLst>
          </p:cNvPr>
          <p:cNvGrpSpPr/>
          <p:nvPr/>
        </p:nvGrpSpPr>
        <p:grpSpPr>
          <a:xfrm>
            <a:off x="3529376" y="1971282"/>
            <a:ext cx="1651416" cy="976581"/>
            <a:chOff x="3529376" y="1971282"/>
            <a:chExt cx="1651416" cy="976581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3640A458-5A02-D945-A816-505AC6860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5390" y="1971282"/>
              <a:ext cx="1336860" cy="976581"/>
            </a:xfrm>
            <a:prstGeom prst="round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04ACEA7-8A1D-8249-88BC-50D744C1C167}"/>
                </a:ext>
              </a:extLst>
            </p:cNvPr>
            <p:cNvSpPr txBox="1"/>
            <p:nvPr/>
          </p:nvSpPr>
          <p:spPr>
            <a:xfrm>
              <a:off x="3529376" y="2581044"/>
              <a:ext cx="1651416" cy="261608"/>
            </a:xfrm>
            <a:prstGeom prst="rect">
              <a:avLst/>
            </a:prstGeom>
            <a:solidFill>
              <a:srgbClr val="FFFFFF">
                <a:alpha val="48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1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     </a:t>
              </a:r>
              <a:r>
                <a:rPr kumimoji="0" lang="de-DE" sz="1100" b="1" i="0" u="none" strike="noStrike" cap="none" spc="0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Social</a:t>
              </a:r>
              <a:r>
                <a:rPr kumimoji="0" lang="de-DE" sz="11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Monitoring      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9B08B5B-2889-D04A-B624-1C0B34C7D6D0}"/>
              </a:ext>
            </a:extLst>
          </p:cNvPr>
          <p:cNvGrpSpPr/>
          <p:nvPr/>
        </p:nvGrpSpPr>
        <p:grpSpPr>
          <a:xfrm>
            <a:off x="3538112" y="3047746"/>
            <a:ext cx="1651416" cy="976581"/>
            <a:chOff x="3538112" y="3047746"/>
            <a:chExt cx="1651416" cy="976581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AA259E4A-0F70-F646-B5A1-42A93C3E4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5390" y="3047746"/>
              <a:ext cx="1336860" cy="976581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816528B5-DA47-594F-96DA-73037C2153D0}"/>
                </a:ext>
              </a:extLst>
            </p:cNvPr>
            <p:cNvSpPr txBox="1"/>
            <p:nvPr/>
          </p:nvSpPr>
          <p:spPr>
            <a:xfrm>
              <a:off x="3538112" y="3689187"/>
              <a:ext cx="1651416" cy="261608"/>
            </a:xfrm>
            <a:prstGeom prst="rect">
              <a:avLst/>
            </a:prstGeom>
            <a:solidFill>
              <a:srgbClr val="FFFFFF">
                <a:alpha val="48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1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     </a:t>
              </a:r>
              <a:r>
                <a:rPr kumimoji="0" lang="de-DE" sz="1100" b="1" i="0" u="none" strike="noStrike" cap="none" spc="0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Social</a:t>
              </a:r>
              <a:r>
                <a:rPr kumimoji="0" lang="de-DE" sz="11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de-DE" sz="1100" b="1" i="0" u="none" strike="noStrike" cap="none" spc="0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Pressure</a:t>
              </a:r>
              <a:r>
                <a:rPr kumimoji="0" lang="de-DE" sz="11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801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160BE4B-F8BD-9A4C-B7B7-C4C020110D5D}"/>
              </a:ext>
            </a:extLst>
          </p:cNvPr>
          <p:cNvGrpSpPr/>
          <p:nvPr/>
        </p:nvGrpSpPr>
        <p:grpSpPr>
          <a:xfrm>
            <a:off x="1165554" y="1074655"/>
            <a:ext cx="2588438" cy="2290688"/>
            <a:chOff x="1165554" y="1074655"/>
            <a:chExt cx="2588438" cy="229068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F677EA8-FE76-2245-A2F1-66EF0FECE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5554" y="1074655"/>
              <a:ext cx="2588438" cy="1724297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5F95E5D-8730-0840-A8CD-E170D132FF3A}"/>
                </a:ext>
              </a:extLst>
            </p:cNvPr>
            <p:cNvSpPr txBox="1"/>
            <p:nvPr/>
          </p:nvSpPr>
          <p:spPr>
            <a:xfrm>
              <a:off x="1636953" y="2965235"/>
              <a:ext cx="1645641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0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Cultural </a:t>
              </a:r>
              <a:r>
                <a:rPr kumimoji="0" lang="de-DE" sz="200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shifts</a:t>
              </a:r>
              <a:endParaRPr kumimoji="0" lang="de-DE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Grafik 6">
            <a:extLst>
              <a:ext uri="{FF2B5EF4-FFF2-40B4-BE49-F238E27FC236}">
                <a16:creationId xmlns:a16="http://schemas.microsoft.com/office/drawing/2014/main" id="{BC9EA34D-4833-504F-A525-A6AC18C6F7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644" y="1403320"/>
            <a:ext cx="1636015" cy="1066966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3B01B97-6F56-4446-BB59-37C0B13D4164}"/>
              </a:ext>
            </a:extLst>
          </p:cNvPr>
          <p:cNvGrpSpPr/>
          <p:nvPr/>
        </p:nvGrpSpPr>
        <p:grpSpPr>
          <a:xfrm>
            <a:off x="5497312" y="1076177"/>
            <a:ext cx="2588438" cy="2289166"/>
            <a:chOff x="5497312" y="1076177"/>
            <a:chExt cx="2588438" cy="228916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1F29A8D-6619-834B-9FE6-6BCEE5DB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7312" y="1076177"/>
              <a:ext cx="2588438" cy="1724298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0615CC5-1C66-7143-8906-9A7372D0864D}"/>
                </a:ext>
              </a:extLst>
            </p:cNvPr>
            <p:cNvSpPr txBox="1"/>
            <p:nvPr/>
          </p:nvSpPr>
          <p:spPr>
            <a:xfrm>
              <a:off x="6302135" y="2965235"/>
              <a:ext cx="97879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00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Policies</a:t>
              </a:r>
              <a:endParaRPr kumimoji="0" lang="de-DE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1659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66CCB25-C561-1741-B42B-4DEF3A99B2DA}"/>
              </a:ext>
            </a:extLst>
          </p:cNvPr>
          <p:cNvSpPr txBox="1"/>
          <p:nvPr/>
        </p:nvSpPr>
        <p:spPr>
          <a:xfrm>
            <a:off x="2834792" y="302004"/>
            <a:ext cx="3812260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en-US" sz="3000" b="1" dirty="0">
                <a:solidFill>
                  <a:schemeClr val="bg1">
                    <a:lumMod val="50000"/>
                  </a:schemeClr>
                </a:solidFill>
              </a:rPr>
              <a:t>Objective of policies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B377125-A77C-6E42-8D24-9C744D833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2928"/>
            <a:ext cx="3018712" cy="268460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FEC7E5D-28A9-134A-998F-6382DE532595}"/>
              </a:ext>
            </a:extLst>
          </p:cNvPr>
          <p:cNvSpPr/>
          <p:nvPr/>
        </p:nvSpPr>
        <p:spPr>
          <a:xfrm>
            <a:off x="2770056" y="1486558"/>
            <a:ext cx="5022574" cy="199734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2000" dirty="0"/>
              <a:t>Increase proclivity to deliberative processes</a:t>
            </a:r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2000" dirty="0"/>
              <a:t>Without increasing undesirable circumventive behavior (black-market)</a:t>
            </a:r>
          </a:p>
        </p:txBody>
      </p:sp>
    </p:spTree>
    <p:extLst>
      <p:ext uri="{BB962C8B-B14F-4D97-AF65-F5344CB8AC3E}">
        <p14:creationId xmlns:p14="http://schemas.microsoft.com/office/powerpoint/2010/main" val="3924254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69B663C-8646-414F-9E4F-16082160CFD4}"/>
              </a:ext>
            </a:extLst>
          </p:cNvPr>
          <p:cNvSpPr/>
          <p:nvPr/>
        </p:nvSpPr>
        <p:spPr>
          <a:xfrm>
            <a:off x="345473" y="3997331"/>
            <a:ext cx="41376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Kelly et al., 2018; Thomson et al., 2016; </a:t>
            </a:r>
            <a:r>
              <a:rPr lang="en-US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Fichtenberg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n-US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Glantz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2002</a:t>
            </a:r>
            <a:endParaRPr lang="de-DE" sz="10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CE998B3-8B76-6E4E-B124-9123094DF3D9}"/>
              </a:ext>
            </a:extLst>
          </p:cNvPr>
          <p:cNvGrpSpPr/>
          <p:nvPr/>
        </p:nvGrpSpPr>
        <p:grpSpPr>
          <a:xfrm>
            <a:off x="699197" y="1561922"/>
            <a:ext cx="1454883" cy="1780173"/>
            <a:chOff x="699197" y="1561922"/>
            <a:chExt cx="1454883" cy="178017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A16C1D9-78E3-4745-AA2D-95AEF3122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3449" y="1561922"/>
              <a:ext cx="1246377" cy="1210692"/>
            </a:xfrm>
            <a:prstGeom prst="round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689E7DD-F8D6-7A4F-91A8-022D0AAF2B94}"/>
                </a:ext>
              </a:extLst>
            </p:cNvPr>
            <p:cNvSpPr txBox="1"/>
            <p:nvPr/>
          </p:nvSpPr>
          <p:spPr>
            <a:xfrm>
              <a:off x="699197" y="2880432"/>
              <a:ext cx="1454883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Smoke-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free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public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environments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63E9598-DFED-F944-9362-4C012242FC18}"/>
              </a:ext>
            </a:extLst>
          </p:cNvPr>
          <p:cNvGrpSpPr/>
          <p:nvPr/>
        </p:nvGrpSpPr>
        <p:grpSpPr>
          <a:xfrm>
            <a:off x="4916916" y="1557909"/>
            <a:ext cx="1223003" cy="1968852"/>
            <a:chOff x="4916916" y="1557909"/>
            <a:chExt cx="1223003" cy="196885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65817A0-6C4A-2D4B-8824-955885BC3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6916" y="1557909"/>
              <a:ext cx="1223003" cy="1223003"/>
            </a:xfrm>
            <a:prstGeom prst="ellipse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7FEDF8E-96DD-1B48-A336-C1C5017F92AF}"/>
                </a:ext>
              </a:extLst>
            </p:cNvPr>
            <p:cNvSpPr txBox="1"/>
            <p:nvPr/>
          </p:nvSpPr>
          <p:spPr>
            <a:xfrm>
              <a:off x="5038969" y="2880432"/>
              <a:ext cx="97889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defTabSz="457200" rtl="0" latinLnBrk="1" hangingPunct="0"/>
              <a:r>
                <a:rPr lang="de-DE" sz="1200" dirty="0">
                  <a:solidFill>
                    <a:srgbClr val="000000"/>
                  </a:solidFill>
                </a:rPr>
                <a:t>↑ </a:t>
              </a:r>
              <a:r>
                <a:rPr lang="de-DE" sz="1200" dirty="0" err="1">
                  <a:solidFill>
                    <a:srgbClr val="000000"/>
                  </a:solidFill>
                </a:rPr>
                <a:t>Quitting</a:t>
              </a:r>
              <a:r>
                <a:rPr lang="de-DE" sz="1200" dirty="0">
                  <a:solidFill>
                    <a:srgbClr val="000000"/>
                  </a:solidFill>
                </a:rPr>
                <a:t>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↓ Initiation</a:t>
              </a:r>
            </a:p>
            <a:p>
              <a:pPr algn="ctr" defTabSz="457200" rtl="0" latinLnBrk="1" hangingPunct="0"/>
              <a:r>
                <a:rPr lang="de-DE" sz="1200" dirty="0">
                  <a:solidFill>
                    <a:srgbClr val="000000"/>
                  </a:solidFill>
                </a:rPr>
                <a:t>↓ </a:t>
              </a:r>
              <a:r>
                <a:rPr lang="de-DE" sz="1200" dirty="0" err="1">
                  <a:solidFill>
                    <a:srgbClr val="000000"/>
                  </a:solidFill>
                </a:rPr>
                <a:t>Relapse</a:t>
              </a:r>
              <a:endParaRPr lang="de-DE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FBFB51A-6561-9947-A525-E6CFFAAAA1DC}"/>
              </a:ext>
            </a:extLst>
          </p:cNvPr>
          <p:cNvGrpSpPr/>
          <p:nvPr/>
        </p:nvGrpSpPr>
        <p:grpSpPr>
          <a:xfrm>
            <a:off x="2900229" y="1561922"/>
            <a:ext cx="1270538" cy="1764073"/>
            <a:chOff x="2900229" y="1561922"/>
            <a:chExt cx="1270538" cy="1764073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C0510E8-794D-CA46-B978-22A5A43489E1}"/>
                </a:ext>
              </a:extLst>
            </p:cNvPr>
            <p:cNvSpPr txBox="1"/>
            <p:nvPr/>
          </p:nvSpPr>
          <p:spPr>
            <a:xfrm>
              <a:off x="2900229" y="2864332"/>
              <a:ext cx="1270538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Attitudes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towards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200" dirty="0" err="1">
                  <a:solidFill>
                    <a:srgbClr val="000000"/>
                  </a:solidFill>
                </a:rPr>
                <a:t>smoking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4BAC5E3-6E59-DF46-A0B5-C01D861CE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00229" y="1561922"/>
              <a:ext cx="1263122" cy="1218990"/>
            </a:xfrm>
            <a:prstGeom prst="round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695D396-CA8F-E242-A837-274EA4CB8B58}"/>
              </a:ext>
            </a:extLst>
          </p:cNvPr>
          <p:cNvGrpSpPr/>
          <p:nvPr/>
        </p:nvGrpSpPr>
        <p:grpSpPr>
          <a:xfrm>
            <a:off x="6746905" y="1557909"/>
            <a:ext cx="1458089" cy="1763999"/>
            <a:chOff x="6746905" y="1557909"/>
            <a:chExt cx="1458089" cy="1763999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B10FEDEE-1641-4940-BBBD-E7484FF04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93484" y="1557909"/>
              <a:ext cx="1164933" cy="1164933"/>
            </a:xfrm>
            <a:prstGeom prst="round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F82941D-C938-7B4A-866C-1C4CFADF5B22}"/>
                </a:ext>
              </a:extLst>
            </p:cNvPr>
            <p:cNvSpPr txBox="1"/>
            <p:nvPr/>
          </p:nvSpPr>
          <p:spPr>
            <a:xfrm>
              <a:off x="6746905" y="2860245"/>
              <a:ext cx="1458089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↓ 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Prevalence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algn="ctr" defTabSz="457200" rtl="0" latinLnBrk="1" hangingPunct="0"/>
              <a:r>
                <a:rPr lang="de-DE" sz="1200" dirty="0">
                  <a:solidFill>
                    <a:srgbClr val="000000"/>
                  </a:solidFill>
                </a:rPr>
                <a:t>↓ </a:t>
              </a:r>
              <a:r>
                <a:rPr lang="de-DE" sz="1200" dirty="0" err="1">
                  <a:solidFill>
                    <a:srgbClr val="000000"/>
                  </a:solidFill>
                </a:rPr>
                <a:t>Harmful</a:t>
              </a:r>
              <a:r>
                <a:rPr lang="de-DE" sz="1200" dirty="0">
                  <a:solidFill>
                    <a:srgbClr val="000000"/>
                  </a:solidFill>
                </a:rPr>
                <a:t> </a:t>
              </a:r>
              <a:r>
                <a:rPr lang="de-DE" sz="1200" dirty="0" err="1">
                  <a:solidFill>
                    <a:srgbClr val="000000"/>
                  </a:solidFill>
                </a:rPr>
                <a:t>outcomes</a:t>
              </a:r>
              <a:endParaRPr lang="de-DE" sz="12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3AF26B94-0C78-0D41-AB02-76E49B3C7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70997">
            <a:off x="1317191" y="516096"/>
            <a:ext cx="1700985" cy="170098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D782E30-8BDC-CE40-A589-660F58BEC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70997">
            <a:off x="3491699" y="516097"/>
            <a:ext cx="1700985" cy="170098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2A545C4-0A07-1544-9673-56A5A5705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70997">
            <a:off x="5648171" y="516097"/>
            <a:ext cx="1700985" cy="170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59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E7B8A6B-1DD1-C84B-A058-08D9B5BE36B4}"/>
              </a:ext>
            </a:extLst>
          </p:cNvPr>
          <p:cNvSpPr/>
          <p:nvPr/>
        </p:nvSpPr>
        <p:spPr>
          <a:xfrm>
            <a:off x="1235189" y="158769"/>
            <a:ext cx="6673622" cy="6460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algn="ctr" defTabSz="457025"/>
            <a:r>
              <a:rPr lang="en-US" sz="3598" b="1" dirty="0">
                <a:solidFill>
                  <a:srgbClr val="7F7F7F"/>
                </a:solidFill>
              </a:rPr>
              <a:t>Denormalization</a:t>
            </a:r>
            <a:endParaRPr lang="de-CH" sz="3598" b="1" dirty="0">
              <a:solidFill>
                <a:srgbClr val="7F7F7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477257-1630-A84A-A2C6-B74CE8AF8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819"/>
            <a:ext cx="4293929" cy="28447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D00A64-216A-5F4E-AF68-13338A8B82E1}"/>
              </a:ext>
            </a:extLst>
          </p:cNvPr>
          <p:cNvSpPr/>
          <p:nvPr/>
        </p:nvSpPr>
        <p:spPr>
          <a:xfrm>
            <a:off x="4029834" y="1570471"/>
            <a:ext cx="4572000" cy="163942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fr-CH" sz="1600" dirty="0"/>
              <a:t>a </a:t>
            </a:r>
            <a:r>
              <a:rPr lang="fr-CH" sz="1600" dirty="0" err="1"/>
              <a:t>process</a:t>
            </a:r>
            <a:r>
              <a:rPr lang="fr-CH" sz="1600" dirty="0"/>
              <a:t> </a:t>
            </a:r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fr-CH" sz="1600" dirty="0" err="1"/>
              <a:t>customary</a:t>
            </a:r>
            <a:r>
              <a:rPr lang="fr-CH" sz="1600" dirty="0"/>
              <a:t>, acceptable, normal </a:t>
            </a:r>
            <a:r>
              <a:rPr lang="fr-CH" sz="1600" dirty="0" err="1"/>
              <a:t>behaviors</a:t>
            </a:r>
            <a:r>
              <a:rPr lang="fr-CH" sz="1600" dirty="0"/>
              <a:t> </a:t>
            </a:r>
            <a:r>
              <a:rPr lang="fr-CH" sz="1600" dirty="0" err="1"/>
              <a:t>become</a:t>
            </a:r>
            <a:r>
              <a:rPr lang="fr-CH" sz="1600" dirty="0"/>
              <a:t> </a:t>
            </a:r>
            <a:r>
              <a:rPr lang="fr-CH" sz="1600" dirty="0" err="1"/>
              <a:t>considered</a:t>
            </a:r>
            <a:r>
              <a:rPr lang="fr-CH" sz="1600" dirty="0"/>
              <a:t> as </a:t>
            </a:r>
            <a:r>
              <a:rPr lang="fr-CH" sz="1600" dirty="0" err="1"/>
              <a:t>improper</a:t>
            </a:r>
            <a:r>
              <a:rPr lang="fr-CH" sz="1600" dirty="0"/>
              <a:t>, </a:t>
            </a:r>
            <a:r>
              <a:rPr lang="fr-CH" sz="1600" dirty="0" err="1"/>
              <a:t>unacceptable</a:t>
            </a:r>
            <a:r>
              <a:rPr lang="fr-CH" sz="1600" dirty="0"/>
              <a:t>, </a:t>
            </a:r>
            <a:r>
              <a:rPr lang="fr-CH" sz="1600" dirty="0" err="1"/>
              <a:t>discredited</a:t>
            </a:r>
            <a:r>
              <a:rPr lang="fr-CH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02615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14F410-6C33-2641-8765-CF28704F94C2}"/>
              </a:ext>
            </a:extLst>
          </p:cNvPr>
          <p:cNvSpPr/>
          <p:nvPr/>
        </p:nvSpPr>
        <p:spPr>
          <a:xfrm>
            <a:off x="280884" y="4014773"/>
            <a:ext cx="11256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000" dirty="0"/>
              <a:t>Kelly et al., 2018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7CB3597-18DF-D14B-BE2F-ED8A5FFE78AC}"/>
              </a:ext>
            </a:extLst>
          </p:cNvPr>
          <p:cNvSpPr/>
          <p:nvPr/>
        </p:nvSpPr>
        <p:spPr>
          <a:xfrm>
            <a:off x="1477568" y="254563"/>
            <a:ext cx="6673622" cy="6460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 fontScale="85000" lnSpcReduction="10000"/>
          </a:bodyPr>
          <a:lstStyle/>
          <a:p>
            <a:pPr defTabSz="457025"/>
            <a:r>
              <a:rPr lang="en-US" sz="3598" b="1" dirty="0">
                <a:solidFill>
                  <a:srgbClr val="7F7F7F"/>
                </a:solidFill>
              </a:rPr>
              <a:t>Denormalization and public spaces</a:t>
            </a:r>
            <a:endParaRPr lang="de-CH" sz="3598" b="1" dirty="0">
              <a:solidFill>
                <a:srgbClr val="7F7F7F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E6B6BA5-596D-C744-B54D-E9F7E1CC6F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3444"/>
            <a:ext cx="3349263" cy="26789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6EB266-E922-9248-A1D0-E82121302C5B}"/>
              </a:ext>
            </a:extLst>
          </p:cNvPr>
          <p:cNvSpPr/>
          <p:nvPr/>
        </p:nvSpPr>
        <p:spPr>
          <a:xfrm>
            <a:off x="3140967" y="1573219"/>
            <a:ext cx="5654689" cy="163942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fr-CH" sz="1600" dirty="0" err="1"/>
              <a:t>Behavioral</a:t>
            </a:r>
            <a:r>
              <a:rPr lang="fr-CH" sz="1600" dirty="0"/>
              <a:t> </a:t>
            </a:r>
            <a:r>
              <a:rPr lang="fr-CH" sz="1600" dirty="0" err="1"/>
              <a:t>norms</a:t>
            </a:r>
            <a:r>
              <a:rPr lang="fr-CH" sz="1600" dirty="0"/>
              <a:t> </a:t>
            </a:r>
            <a:r>
              <a:rPr lang="fr-CH" sz="1600" dirty="0" err="1"/>
              <a:t>particularly</a:t>
            </a:r>
            <a:r>
              <a:rPr lang="fr-CH" sz="1600" dirty="0"/>
              <a:t> </a:t>
            </a:r>
            <a:r>
              <a:rPr lang="fr-CH" sz="1600" dirty="0" err="1"/>
              <a:t>strengthened</a:t>
            </a:r>
            <a:r>
              <a:rPr lang="fr-CH" sz="1600" dirty="0"/>
              <a:t> </a:t>
            </a:r>
            <a:r>
              <a:rPr lang="fr-CH" sz="1600" dirty="0" err="1"/>
              <a:t>through</a:t>
            </a:r>
            <a:r>
              <a:rPr lang="fr-CH" sz="1600" dirty="0"/>
              <a:t> social practices </a:t>
            </a:r>
            <a:r>
              <a:rPr lang="fr-CH" sz="1600" dirty="0" err="1"/>
              <a:t>occurring</a:t>
            </a:r>
            <a:r>
              <a:rPr lang="fr-CH" sz="1600" dirty="0"/>
              <a:t> in public </a:t>
            </a:r>
            <a:r>
              <a:rPr lang="fr-CH" sz="1600" dirty="0" err="1"/>
              <a:t>contexts</a:t>
            </a:r>
            <a:r>
              <a:rPr lang="fr-CH" sz="1600" dirty="0"/>
              <a:t> </a:t>
            </a:r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fr-CH" sz="1600" dirty="0" err="1"/>
              <a:t>E.g</a:t>
            </a:r>
            <a:r>
              <a:rPr lang="fr-CH" sz="1600" dirty="0"/>
              <a:t>. </a:t>
            </a:r>
            <a:r>
              <a:rPr lang="fr-CH" sz="1600" dirty="0" err="1"/>
              <a:t>denormalization</a:t>
            </a:r>
            <a:r>
              <a:rPr lang="fr-CH" sz="1600" dirty="0"/>
              <a:t> of smoking in public areas not </a:t>
            </a:r>
            <a:r>
              <a:rPr lang="fr-CH" sz="1600" dirty="0" err="1"/>
              <a:t>limited</a:t>
            </a:r>
            <a:r>
              <a:rPr lang="fr-CH" sz="1600" dirty="0"/>
              <a:t> to the </a:t>
            </a:r>
            <a:r>
              <a:rPr lang="fr-CH" sz="1600" dirty="0" err="1"/>
              <a:t>spaces</a:t>
            </a:r>
            <a:r>
              <a:rPr lang="fr-CH" sz="1600" dirty="0"/>
              <a:t> in </a:t>
            </a:r>
            <a:r>
              <a:rPr lang="fr-CH" sz="1600" dirty="0" err="1"/>
              <a:t>which</a:t>
            </a:r>
            <a:r>
              <a:rPr lang="fr-CH" sz="1600" dirty="0"/>
              <a:t> smoking bans </a:t>
            </a:r>
            <a:r>
              <a:rPr lang="fr-CH" sz="1600" dirty="0" err="1"/>
              <a:t>apply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308633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AE96781-1A01-5B43-BD4B-808BC2490D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472" y="1026964"/>
            <a:ext cx="3429000" cy="2286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5E18977-AC23-3046-A410-DBE9616C9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54" y="1026964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5403625F-5072-7D4F-8A2D-BD35134F674E}"/>
              </a:ext>
            </a:extLst>
          </p:cNvPr>
          <p:cNvSpPr txBox="1"/>
          <p:nvPr/>
        </p:nvSpPr>
        <p:spPr>
          <a:xfrm>
            <a:off x="1815293" y="302004"/>
            <a:ext cx="5851280" cy="561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Denormalization and visibility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3495EB-4A40-644B-809C-8DDE701D4D60}"/>
              </a:ext>
            </a:extLst>
          </p:cNvPr>
          <p:cNvSpPr/>
          <p:nvPr/>
        </p:nvSpPr>
        <p:spPr>
          <a:xfrm>
            <a:off x="298531" y="3996362"/>
            <a:ext cx="16914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/>
              <a:t>Sæbø and Scheffels, 2017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B9B874E-CAC1-F849-9B83-D68DB61551FC}"/>
              </a:ext>
            </a:extLst>
          </p:cNvPr>
          <p:cNvGrpSpPr/>
          <p:nvPr/>
        </p:nvGrpSpPr>
        <p:grpSpPr>
          <a:xfrm>
            <a:off x="1722324" y="1732063"/>
            <a:ext cx="2081575" cy="2000187"/>
            <a:chOff x="1722324" y="1732063"/>
            <a:chExt cx="2081575" cy="200018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EE47DC65-2BA3-704D-AB6E-EDE02B5EB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324" y="1732063"/>
              <a:ext cx="2081575" cy="1401594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410E594-8143-5F4A-A470-5FCF6D2EF805}"/>
                </a:ext>
              </a:extLst>
            </p:cNvPr>
            <p:cNvSpPr txBox="1"/>
            <p:nvPr/>
          </p:nvSpPr>
          <p:spPr>
            <a:xfrm>
              <a:off x="1936283" y="3209032"/>
              <a:ext cx="1653656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Make the unwanted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>
                  <a:solidFill>
                    <a:srgbClr val="000000"/>
                  </a:solidFill>
                </a:rPr>
                <a:t>invisible</a:t>
              </a: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8B6EEADB-3E84-6A4E-B41E-1E92EC6BB3ED}"/>
              </a:ext>
            </a:extLst>
          </p:cNvPr>
          <p:cNvSpPr txBox="1"/>
          <p:nvPr/>
        </p:nvSpPr>
        <p:spPr>
          <a:xfrm>
            <a:off x="1819264" y="1329364"/>
            <a:ext cx="18876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Denormalization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9FC59F3-01BA-444E-A4FB-2BC75F41ABBF}"/>
              </a:ext>
            </a:extLst>
          </p:cNvPr>
          <p:cNvSpPr txBox="1"/>
          <p:nvPr/>
        </p:nvSpPr>
        <p:spPr>
          <a:xfrm>
            <a:off x="5578564" y="1329364"/>
            <a:ext cx="16183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Normalization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7E440BC-4FEC-1549-AD06-FCB550445155}"/>
              </a:ext>
            </a:extLst>
          </p:cNvPr>
          <p:cNvGrpSpPr/>
          <p:nvPr/>
        </p:nvGrpSpPr>
        <p:grpSpPr>
          <a:xfrm>
            <a:off x="5346972" y="1730527"/>
            <a:ext cx="2081575" cy="2000187"/>
            <a:chOff x="5346972" y="1730527"/>
            <a:chExt cx="2081575" cy="200018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09B52ED-28C2-9147-896B-DFD2AD6AF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6972" y="1730527"/>
              <a:ext cx="2081575" cy="1401595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14A7769-2785-3D46-B7CE-F75A2F3BE81A}"/>
                </a:ext>
              </a:extLst>
            </p:cNvPr>
            <p:cNvSpPr txBox="1"/>
            <p:nvPr/>
          </p:nvSpPr>
          <p:spPr>
            <a:xfrm>
              <a:off x="5660318" y="3207496"/>
              <a:ext cx="1454883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Make the wanted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>
                  <a:solidFill>
                    <a:srgbClr val="000000"/>
                  </a:solidFill>
                </a:rPr>
                <a:t>visible</a:t>
              </a: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630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66CCB25-C561-1741-B42B-4DEF3A99B2DA}"/>
              </a:ext>
            </a:extLst>
          </p:cNvPr>
          <p:cNvSpPr txBox="1"/>
          <p:nvPr/>
        </p:nvSpPr>
        <p:spPr>
          <a:xfrm>
            <a:off x="2066158" y="302004"/>
            <a:ext cx="5349540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en-US" sz="3000" b="1" dirty="0">
                <a:solidFill>
                  <a:schemeClr val="bg1">
                    <a:lumMod val="50000"/>
                  </a:schemeClr>
                </a:solidFill>
              </a:rPr>
              <a:t>Denormalization and stigma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45796C-6886-4248-BE4C-497E18032AFC}"/>
              </a:ext>
            </a:extLst>
          </p:cNvPr>
          <p:cNvSpPr/>
          <p:nvPr/>
        </p:nvSpPr>
        <p:spPr>
          <a:xfrm>
            <a:off x="326635" y="3997479"/>
            <a:ext cx="19527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Kelly et al., 2018; </a:t>
            </a:r>
            <a:r>
              <a:rPr lang="en-US" sz="1000" dirty="0" err="1"/>
              <a:t>Lavack</a:t>
            </a:r>
            <a:r>
              <a:rPr lang="en-US" sz="1000" dirty="0"/>
              <a:t>, 1999</a:t>
            </a:r>
            <a:endParaRPr lang="fr-CH" sz="1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D193BE-21E9-8D48-BA8D-C2E87F14D0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7906"/>
            <a:ext cx="2890434" cy="256031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FEC7E5D-28A9-134A-998F-6382DE532595}"/>
              </a:ext>
            </a:extLst>
          </p:cNvPr>
          <p:cNvSpPr/>
          <p:nvPr/>
        </p:nvSpPr>
        <p:spPr>
          <a:xfrm>
            <a:off x="2602438" y="1338269"/>
            <a:ext cx="6324586" cy="223958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600" dirty="0"/>
              <a:t>Denormalization approach is exceptional in that it endorses stigma rather than working to mitigate stigma</a:t>
            </a:r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600" dirty="0"/>
              <a:t>Stigmatization of smokers </a:t>
            </a:r>
          </a:p>
          <a:p>
            <a:pPr marL="492125" indent="-223838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600" dirty="0"/>
              <a:t>→ ↓ care-seeking and social support</a:t>
            </a:r>
          </a:p>
          <a:p>
            <a:pPr marL="492125" indent="-223838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600" dirty="0"/>
              <a:t>→ ↑ health and other inequities</a:t>
            </a:r>
          </a:p>
        </p:txBody>
      </p:sp>
    </p:spTree>
    <p:extLst>
      <p:ext uri="{BB962C8B-B14F-4D97-AF65-F5344CB8AC3E}">
        <p14:creationId xmlns:p14="http://schemas.microsoft.com/office/powerpoint/2010/main" val="300326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002264A-9119-5843-BB18-0BF4B52D4E09}"/>
              </a:ext>
            </a:extLst>
          </p:cNvPr>
          <p:cNvGrpSpPr/>
          <p:nvPr/>
        </p:nvGrpSpPr>
        <p:grpSpPr>
          <a:xfrm>
            <a:off x="864972" y="590325"/>
            <a:ext cx="3589133" cy="3061480"/>
            <a:chOff x="864972" y="590325"/>
            <a:chExt cx="3589133" cy="306148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2059BAC-CD1E-5941-BDF1-396797750969}"/>
                </a:ext>
              </a:extLst>
            </p:cNvPr>
            <p:cNvSpPr txBox="1"/>
            <p:nvPr/>
          </p:nvSpPr>
          <p:spPr>
            <a:xfrm>
              <a:off x="1416730" y="590325"/>
              <a:ext cx="2485615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4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Denormalization</a:t>
              </a:r>
              <a:endParaRPr kumimoji="0" lang="de-DE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2400" b="1" dirty="0" err="1">
                  <a:solidFill>
                    <a:srgbClr val="000000"/>
                  </a:solidFill>
                </a:rPr>
                <a:t>behavior</a:t>
              </a:r>
              <a:endParaRPr kumimoji="0" lang="de-DE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9DBEDC3-FD80-994F-9F72-F921F7956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972" y="1581573"/>
              <a:ext cx="3589133" cy="2070232"/>
            </a:xfrm>
            <a:prstGeom prst="round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CB9B287-54DB-024E-8F0E-DFE89126907C}"/>
              </a:ext>
            </a:extLst>
          </p:cNvPr>
          <p:cNvGrpSpPr/>
          <p:nvPr/>
        </p:nvGrpSpPr>
        <p:grpSpPr>
          <a:xfrm>
            <a:off x="4899064" y="590325"/>
            <a:ext cx="3108115" cy="3061480"/>
            <a:chOff x="4899064" y="590325"/>
            <a:chExt cx="3108115" cy="3061480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8AC7F1F-739B-1F45-9CDB-39F0F2E712A5}"/>
                </a:ext>
              </a:extLst>
            </p:cNvPr>
            <p:cNvSpPr txBox="1"/>
            <p:nvPr/>
          </p:nvSpPr>
          <p:spPr>
            <a:xfrm>
              <a:off x="5210313" y="590325"/>
              <a:ext cx="2485615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4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Denormalization</a:t>
              </a:r>
              <a:endParaRPr kumimoji="0" lang="de-DE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2400" b="1" dirty="0" err="1">
                  <a:solidFill>
                    <a:srgbClr val="000000"/>
                  </a:solidFill>
                </a:rPr>
                <a:t>industry</a:t>
              </a:r>
              <a:endParaRPr kumimoji="0" lang="de-DE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95CCBBA-B657-C64A-B841-92E35DC4C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9064" y="1579728"/>
              <a:ext cx="3108115" cy="2072077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60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CA35A31-ED90-E346-B3B2-00919044FE14}"/>
              </a:ext>
            </a:extLst>
          </p:cNvPr>
          <p:cNvSpPr/>
          <p:nvPr/>
        </p:nvSpPr>
        <p:spPr>
          <a:xfrm>
            <a:off x="2808047" y="292939"/>
            <a:ext cx="3610284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fr-CH" sz="3000" b="1" dirty="0" err="1">
                <a:solidFill>
                  <a:schemeClr val="bg1">
                    <a:lumMod val="50000"/>
                  </a:schemeClr>
                </a:solidFill>
              </a:rPr>
              <a:t>Industry</a:t>
            </a:r>
            <a:r>
              <a:rPr lang="fr-CH" sz="3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sz="3000" b="1" dirty="0" err="1">
                <a:solidFill>
                  <a:schemeClr val="bg1">
                    <a:lumMod val="50000"/>
                  </a:schemeClr>
                </a:solidFill>
              </a:rPr>
              <a:t>denormalization</a:t>
            </a:r>
            <a:r>
              <a:rPr lang="fr-CH" sz="3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de-DE" sz="3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BAD9F8C-EE6C-AC4E-998F-CDAB070B6085}"/>
              </a:ext>
            </a:extLst>
          </p:cNvPr>
          <p:cNvSpPr/>
          <p:nvPr/>
        </p:nvSpPr>
        <p:spPr>
          <a:xfrm>
            <a:off x="355805" y="4009339"/>
            <a:ext cx="2590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/>
              <a:t>Hammond et al., 2006; Malone et al., 2012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B60A4EE-26DD-1544-AF5D-2A6E2F8B9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9052"/>
            <a:ext cx="3668151" cy="28950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0B23E2-1BF1-C84C-A578-C35DA437BFDC}"/>
              </a:ext>
            </a:extLst>
          </p:cNvPr>
          <p:cNvSpPr/>
          <p:nvPr/>
        </p:nvSpPr>
        <p:spPr>
          <a:xfrm>
            <a:off x="2589451" y="1351655"/>
            <a:ext cx="6554549" cy="212987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fr-CH" sz="1400" dirty="0" err="1"/>
              <a:t>Socially</a:t>
            </a:r>
            <a:r>
              <a:rPr lang="fr-CH" sz="1400" dirty="0"/>
              <a:t> acceptable image one of the central </a:t>
            </a:r>
            <a:r>
              <a:rPr lang="fr-CH" sz="1400" dirty="0" err="1"/>
              <a:t>themes</a:t>
            </a:r>
            <a:r>
              <a:rPr lang="fr-CH" sz="1400" dirty="0"/>
              <a:t> of </a:t>
            </a:r>
            <a:r>
              <a:rPr lang="fr-CH" sz="1400" dirty="0" err="1"/>
              <a:t>industry</a:t>
            </a:r>
            <a:r>
              <a:rPr lang="fr-CH" sz="1400" dirty="0"/>
              <a:t> marketing </a:t>
            </a:r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fr-CH" sz="1400" dirty="0" err="1"/>
              <a:t>Industry</a:t>
            </a:r>
            <a:r>
              <a:rPr lang="fr-CH" sz="1400" dirty="0"/>
              <a:t> </a:t>
            </a:r>
            <a:r>
              <a:rPr lang="fr-CH" sz="1400" dirty="0" err="1"/>
              <a:t>denormalization</a:t>
            </a:r>
            <a:r>
              <a:rPr lang="fr-CH" sz="1400" dirty="0"/>
              <a:t> </a:t>
            </a:r>
          </a:p>
          <a:p>
            <a:pPr marL="490538" indent="-179388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fr-CH" sz="1400" dirty="0"/>
              <a:t>→ </a:t>
            </a:r>
            <a:r>
              <a:rPr lang="fr-CH" sz="1400" dirty="0" err="1"/>
              <a:t>counteract</a:t>
            </a:r>
            <a:r>
              <a:rPr lang="fr-CH" sz="1400" dirty="0"/>
              <a:t> the </a:t>
            </a:r>
            <a:r>
              <a:rPr lang="fr-CH" sz="1400" dirty="0" err="1"/>
              <a:t>process</a:t>
            </a:r>
            <a:r>
              <a:rPr lang="fr-CH" sz="1400" dirty="0"/>
              <a:t> of </a:t>
            </a:r>
            <a:r>
              <a:rPr lang="fr-CH" sz="1400" dirty="0" err="1"/>
              <a:t>industry</a:t>
            </a:r>
            <a:r>
              <a:rPr lang="fr-CH" sz="1400" dirty="0"/>
              <a:t> </a:t>
            </a:r>
            <a:r>
              <a:rPr lang="fr-CH" sz="1400" dirty="0" err="1"/>
              <a:t>normalization</a:t>
            </a:r>
            <a:endParaRPr lang="fr-CH" sz="1400" dirty="0"/>
          </a:p>
          <a:p>
            <a:pPr marL="490538" indent="-179388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fr-CH" sz="1400" dirty="0"/>
              <a:t>→ </a:t>
            </a:r>
            <a:r>
              <a:rPr lang="fr-CH" sz="1400" dirty="0" err="1"/>
              <a:t>raise</a:t>
            </a:r>
            <a:r>
              <a:rPr lang="fr-CH" sz="1400" dirty="0"/>
              <a:t> </a:t>
            </a:r>
            <a:r>
              <a:rPr lang="fr-CH" sz="1400" dirty="0" err="1"/>
              <a:t>people’s</a:t>
            </a:r>
            <a:r>
              <a:rPr lang="fr-CH" sz="1400" dirty="0"/>
              <a:t> </a:t>
            </a:r>
            <a:r>
              <a:rPr lang="fr-CH" sz="1400" dirty="0" err="1"/>
              <a:t>awareness</a:t>
            </a:r>
            <a:r>
              <a:rPr lang="fr-CH" sz="1400" dirty="0"/>
              <a:t> of the </a:t>
            </a:r>
            <a:r>
              <a:rPr lang="fr-CH" sz="1400" dirty="0" err="1"/>
              <a:t>responsibility</a:t>
            </a:r>
            <a:r>
              <a:rPr lang="fr-CH" sz="1400" dirty="0"/>
              <a:t> of the </a:t>
            </a:r>
            <a:r>
              <a:rPr lang="fr-CH" sz="1400" dirty="0" err="1"/>
              <a:t>industry</a:t>
            </a:r>
            <a:r>
              <a:rPr lang="fr-CH" sz="1400" dirty="0"/>
              <a:t> </a:t>
            </a:r>
          </a:p>
          <a:p>
            <a:pPr marL="490538" indent="-179388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fr-CH" sz="1400" dirty="0"/>
              <a:t>→ expose the </a:t>
            </a:r>
            <a:r>
              <a:rPr lang="fr-CH" sz="1400" dirty="0" err="1"/>
              <a:t>industry’s</a:t>
            </a:r>
            <a:r>
              <a:rPr lang="fr-CH" sz="1400" dirty="0"/>
              <a:t> </a:t>
            </a:r>
            <a:r>
              <a:rPr lang="fr-CH" sz="1400" dirty="0" err="1"/>
              <a:t>manipulative</a:t>
            </a:r>
            <a:r>
              <a:rPr lang="fr-CH" sz="1400" dirty="0"/>
              <a:t> </a:t>
            </a:r>
            <a:r>
              <a:rPr lang="fr-CH" sz="1400" dirty="0" err="1"/>
              <a:t>tactics</a:t>
            </a:r>
            <a:r>
              <a:rPr lang="fr-CH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4138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CA35A31-ED90-E346-B3B2-00919044FE14}"/>
              </a:ext>
            </a:extLst>
          </p:cNvPr>
          <p:cNvSpPr/>
          <p:nvPr/>
        </p:nvSpPr>
        <p:spPr>
          <a:xfrm>
            <a:off x="1306840" y="292939"/>
            <a:ext cx="6612706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fr-CH" sz="3000" b="1" dirty="0" err="1">
                <a:solidFill>
                  <a:schemeClr val="bg1">
                    <a:lumMod val="50000"/>
                  </a:schemeClr>
                </a:solidFill>
              </a:rPr>
              <a:t>Effects</a:t>
            </a:r>
            <a:r>
              <a:rPr lang="fr-CH" sz="3000" b="1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CH" sz="3000" b="1" dirty="0" err="1">
                <a:solidFill>
                  <a:schemeClr val="bg1">
                    <a:lumMod val="50000"/>
                  </a:schemeClr>
                </a:solidFill>
              </a:rPr>
              <a:t>industry</a:t>
            </a:r>
            <a:r>
              <a:rPr lang="fr-CH" sz="3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sz="3000" b="1" dirty="0" err="1">
                <a:solidFill>
                  <a:schemeClr val="bg1">
                    <a:lumMod val="50000"/>
                  </a:schemeClr>
                </a:solidFill>
              </a:rPr>
              <a:t>denormalization</a:t>
            </a:r>
            <a:r>
              <a:rPr lang="fr-CH" sz="3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de-DE" sz="3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BAD9F8C-EE6C-AC4E-998F-CDAB070B6085}"/>
              </a:ext>
            </a:extLst>
          </p:cNvPr>
          <p:cNvSpPr/>
          <p:nvPr/>
        </p:nvSpPr>
        <p:spPr>
          <a:xfrm>
            <a:off x="355805" y="4009339"/>
            <a:ext cx="2590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/>
              <a:t>Malone et al., 2012; Hammond et al., 2006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F30796D-D229-6344-9F8E-D5CF64AC2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1303"/>
            <a:ext cx="2818416" cy="28705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0B23E2-1BF1-C84C-A578-C35DA437BFDC}"/>
              </a:ext>
            </a:extLst>
          </p:cNvPr>
          <p:cNvSpPr/>
          <p:nvPr/>
        </p:nvSpPr>
        <p:spPr>
          <a:xfrm>
            <a:off x="2586682" y="1299655"/>
            <a:ext cx="5904753" cy="223388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fr-CH" sz="1800" dirty="0" err="1"/>
              <a:t>Industry</a:t>
            </a:r>
            <a:r>
              <a:rPr lang="fr-CH" sz="1800" dirty="0"/>
              <a:t> </a:t>
            </a:r>
            <a:r>
              <a:rPr lang="fr-CH" sz="1800" dirty="0" err="1"/>
              <a:t>denormalization</a:t>
            </a:r>
            <a:r>
              <a:rPr lang="fr-CH" sz="1800" dirty="0"/>
              <a:t> → ↑ support for </a:t>
            </a:r>
            <a:r>
              <a:rPr lang="fr-CH" sz="1800" dirty="0" err="1"/>
              <a:t>government</a:t>
            </a:r>
            <a:r>
              <a:rPr lang="fr-CH" sz="1800" dirty="0"/>
              <a:t> </a:t>
            </a:r>
            <a:r>
              <a:rPr lang="fr-CH" sz="1800" dirty="0" err="1"/>
              <a:t>regulations</a:t>
            </a:r>
            <a:endParaRPr lang="fr-CH" sz="1800" dirty="0"/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fr-CH" sz="1800" dirty="0" err="1"/>
              <a:t>Beliefs</a:t>
            </a:r>
            <a:r>
              <a:rPr lang="fr-CH" sz="1800" dirty="0"/>
              <a:t> about </a:t>
            </a:r>
            <a:r>
              <a:rPr lang="fr-CH" sz="1800" dirty="0" err="1"/>
              <a:t>industry</a:t>
            </a:r>
            <a:r>
              <a:rPr lang="fr-CH" sz="1800" dirty="0"/>
              <a:t> </a:t>
            </a:r>
            <a:r>
              <a:rPr lang="fr-CH" sz="1800" dirty="0" err="1"/>
              <a:t>deceptiveness</a:t>
            </a:r>
            <a:r>
              <a:rPr lang="fr-CH" sz="1800" dirty="0"/>
              <a:t> and support for </a:t>
            </a:r>
            <a:r>
              <a:rPr lang="fr-CH" sz="1800" dirty="0" err="1"/>
              <a:t>counter-industry</a:t>
            </a:r>
            <a:r>
              <a:rPr lang="fr-CH" sz="1800" dirty="0"/>
              <a:t> </a:t>
            </a:r>
            <a:r>
              <a:rPr lang="fr-CH" sz="1800" dirty="0" err="1"/>
              <a:t>act</a:t>
            </a:r>
            <a:r>
              <a:rPr lang="fr-CH" sz="1800" dirty="0"/>
              <a:t> → </a:t>
            </a:r>
            <a:r>
              <a:rPr lang="fr-CH" sz="1800" dirty="0" err="1"/>
              <a:t>positively</a:t>
            </a:r>
            <a:r>
              <a:rPr lang="fr-CH" sz="1800" dirty="0"/>
              <a:t> </a:t>
            </a:r>
            <a:r>
              <a:rPr lang="fr-CH" sz="1800" dirty="0" err="1"/>
              <a:t>related</a:t>
            </a:r>
            <a:r>
              <a:rPr lang="fr-CH" sz="1800" dirty="0"/>
              <a:t> to </a:t>
            </a:r>
            <a:r>
              <a:rPr lang="fr-CH" sz="1800" dirty="0" err="1"/>
              <a:t>quit</a:t>
            </a:r>
            <a:r>
              <a:rPr lang="fr-CH" sz="1800" dirty="0"/>
              <a:t> intentions </a:t>
            </a:r>
          </a:p>
        </p:txBody>
      </p:sp>
    </p:spTree>
    <p:extLst>
      <p:ext uri="{BB962C8B-B14F-4D97-AF65-F5344CB8AC3E}">
        <p14:creationId xmlns:p14="http://schemas.microsoft.com/office/powerpoint/2010/main" val="533258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723141-F40F-D14A-8097-C110AF1A865D}"/>
              </a:ext>
            </a:extLst>
          </p:cNvPr>
          <p:cNvSpPr/>
          <p:nvPr/>
        </p:nvSpPr>
        <p:spPr>
          <a:xfrm>
            <a:off x="346338" y="4044034"/>
            <a:ext cx="16914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000" dirty="0" err="1"/>
              <a:t>Sæbø</a:t>
            </a:r>
            <a:r>
              <a:rPr lang="fr-CH" sz="1000" dirty="0"/>
              <a:t> and </a:t>
            </a:r>
            <a:r>
              <a:rPr lang="fr-CH" sz="1000" dirty="0" err="1"/>
              <a:t>Scheffels</a:t>
            </a:r>
            <a:r>
              <a:rPr lang="fr-CH" sz="1000" dirty="0"/>
              <a:t>, 2017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826F0AB-9703-3D42-BC59-C7ED42838818}"/>
              </a:ext>
            </a:extLst>
          </p:cNvPr>
          <p:cNvSpPr/>
          <p:nvPr/>
        </p:nvSpPr>
        <p:spPr>
          <a:xfrm>
            <a:off x="2366779" y="260336"/>
            <a:ext cx="4459873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fr-CH" sz="4400" b="1" dirty="0" err="1">
                <a:solidFill>
                  <a:schemeClr val="bg1">
                    <a:lumMod val="50000"/>
                  </a:schemeClr>
                </a:solidFill>
              </a:rPr>
              <a:t>Renormalization</a:t>
            </a:r>
            <a:endParaRPr lang="de-DE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0400CA8-2097-4B42-B1EC-78F21CC54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98145"/>
            <a:ext cx="2920313" cy="23841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6D1055-C27F-864B-9F8A-D35D1DA557AE}"/>
              </a:ext>
            </a:extLst>
          </p:cNvPr>
          <p:cNvSpPr/>
          <p:nvPr/>
        </p:nvSpPr>
        <p:spPr>
          <a:xfrm>
            <a:off x="2669059" y="1589598"/>
            <a:ext cx="5053914" cy="180126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fr-CH" sz="2400" i="1" dirty="0" err="1"/>
              <a:t>denormalizing</a:t>
            </a:r>
            <a:r>
              <a:rPr lang="fr-CH" sz="2400" i="1" dirty="0"/>
              <a:t> </a:t>
            </a:r>
            <a:r>
              <a:rPr lang="fr-CH" sz="2400" i="1" dirty="0" err="1"/>
              <a:t>denormalization</a:t>
            </a:r>
            <a:endParaRPr lang="fr-CH" sz="2400" i="1" dirty="0"/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fr-CH" sz="2400" dirty="0" err="1"/>
              <a:t>advertising</a:t>
            </a:r>
            <a:r>
              <a:rPr lang="fr-CH" sz="2400" dirty="0"/>
              <a:t>, </a:t>
            </a:r>
            <a:r>
              <a:rPr lang="fr-CH" sz="2400" dirty="0" err="1"/>
              <a:t>sponsorship</a:t>
            </a:r>
            <a:r>
              <a:rPr lang="fr-CH" sz="2400" dirty="0"/>
              <a:t>, </a:t>
            </a:r>
            <a:r>
              <a:rPr lang="fr-CH" sz="2400" dirty="0" err="1"/>
              <a:t>advocacy</a:t>
            </a:r>
            <a:r>
              <a:rPr lang="fr-CH" sz="2400" dirty="0"/>
              <a:t>, </a:t>
            </a:r>
            <a:r>
              <a:rPr lang="fr-CH" sz="2400" dirty="0" err="1"/>
              <a:t>product</a:t>
            </a:r>
            <a:r>
              <a:rPr lang="fr-CH" sz="2400" dirty="0"/>
              <a:t> placement</a:t>
            </a:r>
          </a:p>
        </p:txBody>
      </p:sp>
    </p:spTree>
    <p:extLst>
      <p:ext uri="{BB962C8B-B14F-4D97-AF65-F5344CB8AC3E}">
        <p14:creationId xmlns:p14="http://schemas.microsoft.com/office/powerpoint/2010/main" val="191693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D4C79B1-F807-954C-BD0D-B6CBEE7235B0}"/>
              </a:ext>
            </a:extLst>
          </p:cNvPr>
          <p:cNvSpPr/>
          <p:nvPr/>
        </p:nvSpPr>
        <p:spPr>
          <a:xfrm>
            <a:off x="2706272" y="292939"/>
            <a:ext cx="3813863" cy="623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fr-CH" sz="1800" dirty="0" err="1">
                <a:solidFill>
                  <a:schemeClr val="tx1"/>
                </a:solidFill>
              </a:rPr>
              <a:t>Denormalization</a:t>
            </a:r>
            <a:r>
              <a:rPr lang="fr-CH" sz="1800" dirty="0">
                <a:solidFill>
                  <a:schemeClr val="tx1"/>
                </a:solidFill>
              </a:rPr>
              <a:t> </a:t>
            </a:r>
            <a:r>
              <a:rPr lang="fr-CH" sz="1800" dirty="0" err="1">
                <a:solidFill>
                  <a:schemeClr val="tx1"/>
                </a:solidFill>
              </a:rPr>
              <a:t>always</a:t>
            </a:r>
            <a:r>
              <a:rPr lang="fr-CH" sz="1800" dirty="0">
                <a:solidFill>
                  <a:schemeClr val="tx1"/>
                </a:solidFill>
              </a:rPr>
              <a:t> </a:t>
            </a:r>
            <a:r>
              <a:rPr lang="fr-CH" sz="1800" dirty="0" err="1">
                <a:solidFill>
                  <a:schemeClr val="tx1"/>
                </a:solidFill>
              </a:rPr>
              <a:t>means</a:t>
            </a:r>
            <a:r>
              <a:rPr lang="fr-CH" sz="1800" dirty="0">
                <a:solidFill>
                  <a:schemeClr val="tx1"/>
                </a:solidFill>
              </a:rPr>
              <a:t> </a:t>
            </a:r>
            <a:r>
              <a:rPr lang="fr-CH" sz="1800" dirty="0" err="1">
                <a:solidFill>
                  <a:schemeClr val="tx1"/>
                </a:solidFill>
              </a:rPr>
              <a:t>also</a:t>
            </a:r>
            <a:r>
              <a:rPr lang="fr-CH" sz="1800" dirty="0">
                <a:solidFill>
                  <a:schemeClr val="tx1"/>
                </a:solidFill>
              </a:rPr>
              <a:t> </a:t>
            </a:r>
          </a:p>
          <a:p>
            <a:pPr algn="ctr" rtl="0" latinLnBrk="1" hangingPunct="0"/>
            <a:r>
              <a:rPr lang="fr-CH" sz="1800" dirty="0" err="1">
                <a:solidFill>
                  <a:schemeClr val="tx1"/>
                </a:solidFill>
              </a:rPr>
              <a:t>normalization</a:t>
            </a:r>
            <a:r>
              <a:rPr lang="fr-CH" sz="1800" dirty="0">
                <a:solidFill>
                  <a:schemeClr val="tx1"/>
                </a:solidFill>
              </a:rPr>
              <a:t> of alternatives</a:t>
            </a:r>
          </a:p>
        </p:txBody>
      </p:sp>
      <p:pic>
        <p:nvPicPr>
          <p:cNvPr id="6" name="Bild 2">
            <a:extLst>
              <a:ext uri="{FF2B5EF4-FFF2-40B4-BE49-F238E27FC236}">
                <a16:creationId xmlns:a16="http://schemas.microsoft.com/office/drawing/2014/main" id="{8A63FABC-3D8B-114F-BA4D-F1E51CC7C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693" y="1787507"/>
            <a:ext cx="1726695" cy="12950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Bild 2">
            <a:extLst>
              <a:ext uri="{FF2B5EF4-FFF2-40B4-BE49-F238E27FC236}">
                <a16:creationId xmlns:a16="http://schemas.microsoft.com/office/drawing/2014/main" id="{DCB1DB32-FD1A-D048-AC34-CF192B2CA0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5380" y="1787507"/>
            <a:ext cx="1726695" cy="12950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Bild 1">
            <a:extLst>
              <a:ext uri="{FF2B5EF4-FFF2-40B4-BE49-F238E27FC236}">
                <a16:creationId xmlns:a16="http://schemas.microsoft.com/office/drawing/2014/main" id="{4A61376A-06F1-0645-8EBE-D183580E3C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006" y="1787507"/>
            <a:ext cx="1726695" cy="1295021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8502713-0104-8F42-90EC-5BEC75C38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37532">
            <a:off x="5054841" y="892674"/>
            <a:ext cx="1471083" cy="147108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BF20D25-E79A-744D-A61A-3206B1B7C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2468" flipH="1">
            <a:off x="2411297" y="892673"/>
            <a:ext cx="1471083" cy="147108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4340319E-8BA0-D143-AAFE-1687C18C7DE8}"/>
              </a:ext>
            </a:extLst>
          </p:cNvPr>
          <p:cNvSpPr/>
          <p:nvPr/>
        </p:nvSpPr>
        <p:spPr>
          <a:xfrm>
            <a:off x="3039696" y="3435674"/>
            <a:ext cx="3147013" cy="623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fr-CH" sz="1800" dirty="0" err="1">
                <a:solidFill>
                  <a:schemeClr val="tx1"/>
                </a:solidFill>
              </a:rPr>
              <a:t>Principle</a:t>
            </a:r>
            <a:r>
              <a:rPr lang="fr-CH" sz="1800" dirty="0">
                <a:solidFill>
                  <a:schemeClr val="tx1"/>
                </a:solidFill>
              </a:rPr>
              <a:t> of substitution-</a:t>
            </a:r>
            <a:r>
              <a:rPr lang="fr-CH" sz="1800" dirty="0" err="1">
                <a:solidFill>
                  <a:schemeClr val="tx1"/>
                </a:solidFill>
              </a:rPr>
              <a:t>based</a:t>
            </a:r>
            <a:endParaRPr lang="fr-CH" sz="1800" dirty="0">
              <a:solidFill>
                <a:schemeClr val="tx1"/>
              </a:solidFill>
            </a:endParaRPr>
          </a:p>
          <a:p>
            <a:pPr algn="ctr" rtl="0" latinLnBrk="1" hangingPunct="0"/>
            <a:r>
              <a:rPr lang="fr-CH" sz="1800" dirty="0" err="1">
                <a:solidFill>
                  <a:schemeClr val="tx1"/>
                </a:solidFill>
              </a:rPr>
              <a:t>therapies</a:t>
            </a:r>
            <a:r>
              <a:rPr lang="fr-CH" sz="18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6225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C9D0C15-C47F-554F-92DF-6F1FE9CCE3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8877" y="760625"/>
            <a:ext cx="6497236" cy="345593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9FC2B25-B80B-6E4B-B95B-D17A3486096C}"/>
              </a:ext>
            </a:extLst>
          </p:cNvPr>
          <p:cNvSpPr/>
          <p:nvPr/>
        </p:nvSpPr>
        <p:spPr>
          <a:xfrm>
            <a:off x="3528476" y="230427"/>
            <a:ext cx="2198038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799" b="1" dirty="0" err="1">
                <a:solidFill>
                  <a:srgbClr val="D81C5A"/>
                </a:solidFill>
              </a:rPr>
              <a:t>pro.addictohug.ch</a:t>
            </a:r>
            <a:endParaRPr lang="de-DE" sz="1799" b="1" dirty="0">
              <a:solidFill>
                <a:srgbClr val="D81C5A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97E238-9A00-394F-B9DF-8F4E7B8387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87" y="3273398"/>
            <a:ext cx="1354573" cy="71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8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58D8242-B493-774E-B370-3BEF866DA2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30" y="346737"/>
            <a:ext cx="6224916" cy="360428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FC6BD64-9C6F-F24C-8CF4-BF2DC64ADED2}"/>
              </a:ext>
            </a:extLst>
          </p:cNvPr>
          <p:cNvSpPr/>
          <p:nvPr/>
        </p:nvSpPr>
        <p:spPr>
          <a:xfrm>
            <a:off x="6491046" y="696427"/>
            <a:ext cx="24336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https://</a:t>
            </a:r>
            <a:r>
              <a:rPr lang="de-DE" sz="1600" dirty="0" err="1"/>
              <a:t>gieco-ipbc.org</a:t>
            </a:r>
            <a:r>
              <a:rPr lang="de-DE" sz="1600" dirty="0"/>
              <a:t>/en/</a:t>
            </a:r>
          </a:p>
        </p:txBody>
      </p:sp>
    </p:spTree>
    <p:extLst>
      <p:ext uri="{BB962C8B-B14F-4D97-AF65-F5344CB8AC3E}">
        <p14:creationId xmlns:p14="http://schemas.microsoft.com/office/powerpoint/2010/main" val="3968407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58D8242-B493-774E-B370-3BEF866DA2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30" y="346737"/>
            <a:ext cx="6224916" cy="360428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FC6BD64-9C6F-F24C-8CF4-BF2DC64ADED2}"/>
              </a:ext>
            </a:extLst>
          </p:cNvPr>
          <p:cNvSpPr/>
          <p:nvPr/>
        </p:nvSpPr>
        <p:spPr>
          <a:xfrm>
            <a:off x="6491046" y="696427"/>
            <a:ext cx="24336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https://</a:t>
            </a:r>
            <a:r>
              <a:rPr lang="de-DE" sz="1600" dirty="0" err="1"/>
              <a:t>gieco-ipbc.org</a:t>
            </a:r>
            <a:r>
              <a:rPr lang="de-DE" sz="1600" dirty="0"/>
              <a:t>/en/</a:t>
            </a:r>
          </a:p>
        </p:txBody>
      </p:sp>
    </p:spTree>
    <p:extLst>
      <p:ext uri="{BB962C8B-B14F-4D97-AF65-F5344CB8AC3E}">
        <p14:creationId xmlns:p14="http://schemas.microsoft.com/office/powerpoint/2010/main" val="2833521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2D79A9-0364-0042-A80A-EDF923424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350" y="389963"/>
            <a:ext cx="6020553" cy="360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92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4F2434B-1C9D-DC4D-94B2-B4EFB0BC0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092" y="296087"/>
            <a:ext cx="1366751" cy="18041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14DAF43-58B5-354D-A7E2-324EAB47B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908" y="2262710"/>
            <a:ext cx="1214803" cy="18048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97E79EC-E5C4-FE4B-A354-298BEE287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381" y="296087"/>
            <a:ext cx="3207376" cy="18041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9B832B2-7EA3-3142-B326-D149D6D97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092" y="2239844"/>
            <a:ext cx="1279401" cy="18277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83057AA-F801-4E4F-93F4-888BF48229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542" y="296087"/>
            <a:ext cx="1747140" cy="18041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9837D04-6B53-4548-B029-349E469E85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126" y="2258722"/>
            <a:ext cx="2499052" cy="18088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25A464C-2AB6-AF47-B0C8-BFE2BA3EA2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8594" y="2268502"/>
            <a:ext cx="1216163" cy="179905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46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92C45E1-9C58-5443-8B5C-83356B62B8D3}"/>
              </a:ext>
            </a:extLst>
          </p:cNvPr>
          <p:cNvSpPr/>
          <p:nvPr/>
        </p:nvSpPr>
        <p:spPr>
          <a:xfrm>
            <a:off x="1471808" y="392444"/>
            <a:ext cx="1553228" cy="1002083"/>
          </a:xfrm>
          <a:prstGeom prst="ellipse">
            <a:avLst/>
          </a:prstGeom>
          <a:solidFill>
            <a:srgbClr val="C0504D"/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Clinical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Addiction</a:t>
            </a:r>
            <a:endParaRPr kumimoji="0" lang="de-DE" sz="11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de-DE" sz="600" dirty="0">
                <a:solidFill>
                  <a:schemeClr val="bg1"/>
                </a:solidFill>
              </a:rPr>
              <a:t>.g. </a:t>
            </a:r>
            <a:r>
              <a:rPr lang="de-DE" sz="600" dirty="0" err="1">
                <a:solidFill>
                  <a:schemeClr val="bg1"/>
                </a:solidFill>
              </a:rPr>
              <a:t>alcohol</a:t>
            </a:r>
            <a:r>
              <a:rPr lang="de-DE" sz="600" dirty="0">
                <a:solidFill>
                  <a:schemeClr val="bg1"/>
                </a:solidFill>
              </a:rPr>
              <a:t>, </a:t>
            </a:r>
            <a:r>
              <a:rPr lang="de-DE" sz="600" dirty="0" err="1">
                <a:solidFill>
                  <a:schemeClr val="bg1"/>
                </a:solidFill>
              </a:rPr>
              <a:t>opiates</a:t>
            </a:r>
            <a:r>
              <a:rPr lang="de-DE" sz="600" dirty="0">
                <a:solidFill>
                  <a:schemeClr val="bg1"/>
                </a:solidFill>
              </a:rPr>
              <a:t>,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00" dirty="0" err="1">
                <a:solidFill>
                  <a:schemeClr val="bg1"/>
                </a:solidFill>
              </a:rPr>
              <a:t>gambling</a:t>
            </a:r>
            <a:endParaRPr kumimoji="0" lang="de-DE" sz="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1A8188E-EA1E-BE42-8D42-D4F519D92F2D}"/>
              </a:ext>
            </a:extLst>
          </p:cNvPr>
          <p:cNvSpPr/>
          <p:nvPr/>
        </p:nvSpPr>
        <p:spPr>
          <a:xfrm>
            <a:off x="1554607" y="2945646"/>
            <a:ext cx="1553228" cy="1002083"/>
          </a:xfrm>
          <a:prstGeom prst="ellipse">
            <a:avLst/>
          </a:prstGeom>
          <a:solidFill>
            <a:srgbClr val="5D955B"/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50" dirty="0" err="1">
                <a:solidFill>
                  <a:schemeClr val="bg1"/>
                </a:solidFill>
              </a:rPr>
              <a:t>Environmentally</a:t>
            </a:r>
            <a:r>
              <a:rPr lang="de-DE" sz="1050" dirty="0">
                <a:solidFill>
                  <a:schemeClr val="bg1"/>
                </a:solidFill>
              </a:rPr>
              <a:t> </a:t>
            </a:r>
            <a:r>
              <a:rPr lang="de-DE" sz="1050" dirty="0" err="1">
                <a:solidFill>
                  <a:schemeClr val="bg1"/>
                </a:solidFill>
              </a:rPr>
              <a:t>damaging</a:t>
            </a:r>
            <a:r>
              <a:rPr lang="de-DE" sz="1050" dirty="0">
                <a:solidFill>
                  <a:schemeClr val="bg1"/>
                </a:solidFill>
              </a:rPr>
              <a:t>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50" dirty="0" err="1">
                <a:solidFill>
                  <a:schemeClr val="bg1"/>
                </a:solidFill>
              </a:rPr>
              <a:t>behavior</a:t>
            </a:r>
            <a:endParaRPr kumimoji="0" lang="de-DE" sz="3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75B000-F9F6-824C-B1CA-69AC39EE2D5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13214" y="1594155"/>
            <a:ext cx="1636015" cy="1066966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E9FD7424-280D-6440-883F-AC25D7971DD3}"/>
              </a:ext>
            </a:extLst>
          </p:cNvPr>
          <p:cNvSpPr/>
          <p:nvPr/>
        </p:nvSpPr>
        <p:spPr>
          <a:xfrm>
            <a:off x="5530240" y="392443"/>
            <a:ext cx="2129425" cy="917187"/>
          </a:xfrm>
          <a:prstGeom prst="roundRect">
            <a:avLst/>
          </a:prstGeom>
          <a:noFill/>
          <a:ln w="254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Public </a:t>
            </a:r>
            <a:r>
              <a:rPr kumimoji="0" lang="de-DE" sz="1200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Health</a:t>
            </a:r>
            <a:endParaRPr kumimoji="0" lang="de-DE" sz="120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200" dirty="0" err="1">
                <a:solidFill>
                  <a:srgbClr val="C00000"/>
                </a:solidFill>
              </a:rPr>
              <a:t>Strategies</a:t>
            </a:r>
            <a:endParaRPr kumimoji="0" lang="de-DE" sz="120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D6ED6B8E-4D2C-714D-9B43-F5E76A70C33F}"/>
              </a:ext>
            </a:extLst>
          </p:cNvPr>
          <p:cNvSpPr/>
          <p:nvPr/>
        </p:nvSpPr>
        <p:spPr>
          <a:xfrm>
            <a:off x="5530240" y="2945646"/>
            <a:ext cx="2129425" cy="1002083"/>
          </a:xfrm>
          <a:prstGeom prst="roundRect">
            <a:avLst/>
          </a:prstGeom>
          <a:noFill/>
          <a:ln w="25400" cap="flat">
            <a:solidFill>
              <a:srgbClr val="5D955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i="0" u="none" strike="noStrike" cap="none" spc="0" normalizeH="0" baseline="0" dirty="0" err="1">
                <a:ln>
                  <a:noFill/>
                </a:ln>
                <a:solidFill>
                  <a:srgbClr val="5D955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Environmentally</a:t>
            </a:r>
            <a:r>
              <a:rPr lang="de-DE" sz="1200" dirty="0">
                <a:solidFill>
                  <a:srgbClr val="5D955B"/>
                </a:solidFill>
              </a:rPr>
              <a:t>-relevant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200" dirty="0" err="1">
                <a:solidFill>
                  <a:srgbClr val="5D955B"/>
                </a:solidFill>
              </a:rPr>
              <a:t>policies</a:t>
            </a:r>
            <a:endParaRPr kumimoji="0" lang="de-DE" sz="1200" i="0" u="none" strike="noStrike" cap="none" spc="0" normalizeH="0" baseline="0" dirty="0">
              <a:ln>
                <a:noFill/>
              </a:ln>
              <a:solidFill>
                <a:srgbClr val="5D955B"/>
              </a:solidFill>
              <a:effectLst/>
              <a:uFillTx/>
              <a:sym typeface="Arial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E344F34-CE40-424A-88BB-53ECD12F263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774" y="646642"/>
            <a:ext cx="2215727" cy="40878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34B884C-3DC4-9C4B-B14A-FB89CF123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97633">
            <a:off x="6010357" y="1325010"/>
            <a:ext cx="1605256" cy="160525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C690D7B-80B0-7541-B5C0-6DDF32BEB4C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773" y="3242293"/>
            <a:ext cx="2215727" cy="4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10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Bild 1" descr="Bild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5203" y="3178125"/>
            <a:ext cx="680923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>
            <a:solidFill>
              <a:srgbClr val="808080"/>
            </a:solidFill>
          </a:ln>
        </p:spPr>
      </p:pic>
      <p:pic>
        <p:nvPicPr>
          <p:cNvPr id="68" name="Bild 2" descr="Bild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3942" y="855285"/>
            <a:ext cx="682086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6"/>
                  <a:pt x="0" y="10800"/>
                </a:cubicBezTo>
                <a:cubicBezTo>
                  <a:pt x="0" y="16764"/>
                  <a:pt x="4837" y="21600"/>
                  <a:pt x="10800" y="21600"/>
                </a:cubicBezTo>
                <a:cubicBezTo>
                  <a:pt x="16763" y="21600"/>
                  <a:pt x="21600" y="16764"/>
                  <a:pt x="21600" y="10800"/>
                </a:cubicBezTo>
                <a:cubicBezTo>
                  <a:pt x="21600" y="4836"/>
                  <a:pt x="16763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69" name="Bild 3" descr="Bild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87319" y="3178125"/>
            <a:ext cx="679253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0" name="Bild 4" descr="Bild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55499" y="855285"/>
            <a:ext cx="680935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1" name="Bild 5" descr="Bild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82992" y="855285"/>
            <a:ext cx="674476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2" name="Bild 6" descr="Bild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8691" y="2068124"/>
            <a:ext cx="674489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3" name="Bild 7" descr="Bild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1719" y="855285"/>
            <a:ext cx="675085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4" name="Bild 8" descr="Bild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2194" y="2068124"/>
            <a:ext cx="675979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5" y="0"/>
                </a:moveTo>
                <a:cubicBezTo>
                  <a:pt x="4839" y="0"/>
                  <a:pt x="0" y="4836"/>
                  <a:pt x="0" y="10800"/>
                </a:cubicBezTo>
                <a:cubicBezTo>
                  <a:pt x="0" y="16764"/>
                  <a:pt x="4839" y="21600"/>
                  <a:pt x="10805" y="21600"/>
                </a:cubicBezTo>
                <a:cubicBezTo>
                  <a:pt x="16770" y="21600"/>
                  <a:pt x="21600" y="16764"/>
                  <a:pt x="21600" y="10800"/>
                </a:cubicBezTo>
                <a:cubicBezTo>
                  <a:pt x="21600" y="4836"/>
                  <a:pt x="16770" y="0"/>
                  <a:pt x="10805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5" name="Bild 9" descr="Bild 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16297" y="2068124"/>
            <a:ext cx="677377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6" name="Bild 10" descr="Bild 1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225567" y="3178125"/>
            <a:ext cx="674639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5" y="0"/>
                </a:moveTo>
                <a:cubicBezTo>
                  <a:pt x="4832" y="0"/>
                  <a:pt x="0" y="4836"/>
                  <a:pt x="0" y="10800"/>
                </a:cubicBezTo>
                <a:cubicBezTo>
                  <a:pt x="0" y="16764"/>
                  <a:pt x="4832" y="21600"/>
                  <a:pt x="10795" y="21600"/>
                </a:cubicBezTo>
                <a:cubicBezTo>
                  <a:pt x="16759" y="21600"/>
                  <a:pt x="21600" y="16764"/>
                  <a:pt x="21600" y="10800"/>
                </a:cubicBezTo>
                <a:cubicBezTo>
                  <a:pt x="21600" y="4836"/>
                  <a:pt x="16759" y="0"/>
                  <a:pt x="10795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7" name="Bild 12" descr="Bild 1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502332" y="2068124"/>
            <a:ext cx="673888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sp>
        <p:nvSpPr>
          <p:cNvPr id="78" name="Rechteck 13"/>
          <p:cNvSpPr txBox="1"/>
          <p:nvPr/>
        </p:nvSpPr>
        <p:spPr>
          <a:xfrm>
            <a:off x="1250423" y="193892"/>
            <a:ext cx="662492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</a:lstStyle>
          <a:p>
            <a:r>
              <a:rPr lang="de-CH" sz="2400" dirty="0"/>
              <a:t>DSM 5 </a:t>
            </a:r>
            <a:r>
              <a:rPr lang="de-CH" sz="2400" dirty="0" err="1"/>
              <a:t>Criteria</a:t>
            </a:r>
            <a:r>
              <a:rPr lang="de-CH" sz="2400" dirty="0"/>
              <a:t> </a:t>
            </a:r>
            <a:r>
              <a:rPr lang="de-CH" sz="2400" dirty="0" err="1"/>
              <a:t>for</a:t>
            </a:r>
            <a:r>
              <a:rPr lang="de-CH" sz="2400" dirty="0"/>
              <a:t> </a:t>
            </a:r>
            <a:r>
              <a:rPr lang="de-CH" sz="2400" dirty="0" err="1"/>
              <a:t>Substance</a:t>
            </a:r>
            <a:r>
              <a:rPr lang="de-CH" sz="2400" dirty="0"/>
              <a:t> </a:t>
            </a:r>
            <a:r>
              <a:rPr lang="de-CH" sz="2400" dirty="0" err="1"/>
              <a:t>Use</a:t>
            </a:r>
            <a:r>
              <a:rPr lang="de-CH" sz="2400" dirty="0"/>
              <a:t> Disorders</a:t>
            </a:r>
            <a:endParaRPr sz="2400" dirty="0"/>
          </a:p>
        </p:txBody>
      </p:sp>
      <p:sp>
        <p:nvSpPr>
          <p:cNvPr id="79" name="Rechteck 11"/>
          <p:cNvSpPr txBox="1"/>
          <p:nvPr/>
        </p:nvSpPr>
        <p:spPr>
          <a:xfrm>
            <a:off x="3115663" y="1524332"/>
            <a:ext cx="1447224" cy="34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de-CH" sz="830" dirty="0"/>
              <a:t>Larger </a:t>
            </a:r>
            <a:r>
              <a:rPr lang="de-CH" sz="830" dirty="0" err="1"/>
              <a:t>amounts</a:t>
            </a:r>
            <a:r>
              <a:rPr lang="de-CH" sz="830" dirty="0"/>
              <a:t> </a:t>
            </a:r>
            <a:r>
              <a:rPr lang="de-CH" sz="830" dirty="0" err="1"/>
              <a:t>or</a:t>
            </a:r>
            <a:r>
              <a:rPr lang="de-CH" sz="830" dirty="0"/>
              <a:t> </a:t>
            </a:r>
            <a:r>
              <a:rPr lang="de-CH" sz="830" dirty="0" err="1"/>
              <a:t>for</a:t>
            </a:r>
            <a:r>
              <a:rPr lang="de-CH" sz="830" dirty="0"/>
              <a:t> </a:t>
            </a:r>
            <a:r>
              <a:rPr lang="de-CH" sz="830" dirty="0" err="1"/>
              <a:t>longer</a:t>
            </a:r>
            <a:r>
              <a:rPr lang="de-CH" sz="830" dirty="0"/>
              <a:t> </a:t>
            </a:r>
            <a:r>
              <a:rPr lang="de-CH" sz="830" dirty="0" err="1"/>
              <a:t>than</a:t>
            </a:r>
            <a:r>
              <a:rPr lang="de-CH" sz="830" dirty="0"/>
              <a:t> </a:t>
            </a:r>
            <a:r>
              <a:rPr lang="de-CH" sz="830" dirty="0" err="1"/>
              <a:t>meant</a:t>
            </a:r>
            <a:r>
              <a:rPr lang="de-CH" sz="830" dirty="0"/>
              <a:t> </a:t>
            </a:r>
            <a:r>
              <a:rPr lang="de-CH" sz="830" dirty="0" err="1"/>
              <a:t>to</a:t>
            </a:r>
            <a:endParaRPr sz="830" dirty="0"/>
          </a:p>
        </p:txBody>
      </p:sp>
      <p:sp>
        <p:nvSpPr>
          <p:cNvPr id="80" name="Rechteck 14"/>
          <p:cNvSpPr txBox="1"/>
          <p:nvPr/>
        </p:nvSpPr>
        <p:spPr>
          <a:xfrm>
            <a:off x="4638224" y="2731702"/>
            <a:ext cx="1315485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fr-CH" sz="825" dirty="0" err="1"/>
              <a:t>Wanting</a:t>
            </a:r>
            <a:r>
              <a:rPr lang="fr-CH" sz="825" dirty="0"/>
              <a:t> to </a:t>
            </a:r>
            <a:r>
              <a:rPr lang="fr-CH" sz="825" dirty="0" err="1"/>
              <a:t>cut</a:t>
            </a:r>
            <a:r>
              <a:rPr lang="fr-CH" sz="825" dirty="0"/>
              <a:t> down, but not </a:t>
            </a:r>
            <a:r>
              <a:rPr lang="fr-CH" sz="825" dirty="0" err="1"/>
              <a:t>managing</a:t>
            </a:r>
            <a:r>
              <a:rPr lang="fr-CH" sz="825" dirty="0"/>
              <a:t> to</a:t>
            </a:r>
            <a:endParaRPr sz="825" dirty="0"/>
          </a:p>
        </p:txBody>
      </p:sp>
      <p:sp>
        <p:nvSpPr>
          <p:cNvPr id="81" name="Rechteck 15"/>
          <p:cNvSpPr txBox="1"/>
          <p:nvPr/>
        </p:nvSpPr>
        <p:spPr>
          <a:xfrm>
            <a:off x="2007607" y="2731702"/>
            <a:ext cx="894755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algn="ctr">
              <a:defRPr sz="1100"/>
            </a:pPr>
            <a:r>
              <a:rPr lang="fr-CH" sz="825" dirty="0"/>
              <a:t>Excessive time </a:t>
            </a:r>
            <a:r>
              <a:rPr lang="fr-CH" sz="825" dirty="0" err="1"/>
              <a:t>investment</a:t>
            </a:r>
            <a:endParaRPr sz="825" dirty="0"/>
          </a:p>
        </p:txBody>
      </p:sp>
      <p:sp>
        <p:nvSpPr>
          <p:cNvPr id="82" name="Rechteck 16"/>
          <p:cNvSpPr txBox="1"/>
          <p:nvPr/>
        </p:nvSpPr>
        <p:spPr>
          <a:xfrm>
            <a:off x="3596065" y="2731702"/>
            <a:ext cx="486419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fr-CH" sz="825" dirty="0"/>
              <a:t>C</a:t>
            </a:r>
            <a:r>
              <a:rPr sz="825" dirty="0"/>
              <a:t>raving</a:t>
            </a:r>
            <a:r>
              <a:rPr lang="fr-CH" sz="825" dirty="0"/>
              <a:t>s</a:t>
            </a:r>
            <a:endParaRPr sz="825" dirty="0"/>
          </a:p>
        </p:txBody>
      </p:sp>
      <p:sp>
        <p:nvSpPr>
          <p:cNvPr id="83" name="Rechteck 17"/>
          <p:cNvSpPr txBox="1"/>
          <p:nvPr/>
        </p:nvSpPr>
        <p:spPr>
          <a:xfrm>
            <a:off x="2552745" y="3865331"/>
            <a:ext cx="115334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de-CH" sz="825" dirty="0" err="1"/>
              <a:t>Failure</a:t>
            </a:r>
            <a:r>
              <a:rPr lang="de-CH" sz="825" dirty="0"/>
              <a:t> </a:t>
            </a:r>
            <a:r>
              <a:rPr lang="de-CH" sz="825" dirty="0" err="1"/>
              <a:t>to</a:t>
            </a:r>
            <a:r>
              <a:rPr lang="de-CH" sz="825" dirty="0"/>
              <a:t> </a:t>
            </a:r>
            <a:r>
              <a:rPr lang="de-CH" sz="825" dirty="0" err="1"/>
              <a:t>fulfill</a:t>
            </a:r>
            <a:r>
              <a:rPr lang="de-CH" sz="825" dirty="0"/>
              <a:t> </a:t>
            </a:r>
            <a:r>
              <a:rPr lang="de-CH" sz="825" dirty="0" err="1"/>
              <a:t>the</a:t>
            </a:r>
            <a:r>
              <a:rPr lang="de-CH" sz="825" dirty="0"/>
              <a:t> </a:t>
            </a:r>
            <a:r>
              <a:rPr lang="de-CH" sz="825" dirty="0" err="1"/>
              <a:t>main</a:t>
            </a:r>
            <a:r>
              <a:rPr lang="de-CH" sz="825" dirty="0"/>
              <a:t> </a:t>
            </a:r>
            <a:r>
              <a:rPr lang="de-CH" sz="825" dirty="0" err="1"/>
              <a:t>obligations</a:t>
            </a:r>
            <a:endParaRPr sz="825" dirty="0"/>
          </a:p>
        </p:txBody>
      </p:sp>
      <p:sp>
        <p:nvSpPr>
          <p:cNvPr id="84" name="Rechteck 18"/>
          <p:cNvSpPr txBox="1"/>
          <p:nvPr/>
        </p:nvSpPr>
        <p:spPr>
          <a:xfrm>
            <a:off x="3854961" y="3865330"/>
            <a:ext cx="1337653" cy="473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de-CH" sz="825" dirty="0" err="1"/>
              <a:t>Continued</a:t>
            </a:r>
            <a:r>
              <a:rPr lang="de-CH" sz="825" dirty="0"/>
              <a:t> </a:t>
            </a:r>
            <a:r>
              <a:rPr lang="de-CH" sz="825" dirty="0" err="1"/>
              <a:t>use</a:t>
            </a:r>
            <a:r>
              <a:rPr lang="de-CH" sz="825" dirty="0"/>
              <a:t> </a:t>
            </a:r>
            <a:r>
              <a:rPr lang="de-CH" sz="825" dirty="0" err="1"/>
              <a:t>despite</a:t>
            </a:r>
            <a:r>
              <a:rPr lang="de-CH" sz="825" dirty="0"/>
              <a:t> </a:t>
            </a:r>
            <a:r>
              <a:rPr lang="de-CH" sz="825" dirty="0" err="1"/>
              <a:t>awareness</a:t>
            </a:r>
            <a:r>
              <a:rPr lang="de-CH" sz="825" dirty="0"/>
              <a:t> </a:t>
            </a:r>
            <a:r>
              <a:rPr lang="de-CH" sz="825" dirty="0" err="1"/>
              <a:t>of</a:t>
            </a:r>
            <a:r>
              <a:rPr lang="de-CH" sz="825" dirty="0"/>
              <a:t> a persistent </a:t>
            </a:r>
            <a:r>
              <a:rPr lang="de-CH" sz="825" dirty="0" err="1"/>
              <a:t>problem</a:t>
            </a:r>
            <a:endParaRPr sz="825" dirty="0"/>
          </a:p>
        </p:txBody>
      </p:sp>
      <p:sp>
        <p:nvSpPr>
          <p:cNvPr id="85" name="Rechteck 19"/>
          <p:cNvSpPr txBox="1"/>
          <p:nvPr/>
        </p:nvSpPr>
        <p:spPr>
          <a:xfrm>
            <a:off x="1988097" y="1524332"/>
            <a:ext cx="933776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de-CH" sz="825" dirty="0" err="1"/>
              <a:t>Hazardous</a:t>
            </a:r>
            <a:r>
              <a:rPr lang="de-CH" sz="825" dirty="0"/>
              <a:t> </a:t>
            </a:r>
            <a:r>
              <a:rPr lang="de-CH" sz="825" dirty="0" err="1"/>
              <a:t>use</a:t>
            </a:r>
            <a:endParaRPr sz="825" dirty="0"/>
          </a:p>
        </p:txBody>
      </p:sp>
      <p:sp>
        <p:nvSpPr>
          <p:cNvPr id="86" name="Rechteck 21"/>
          <p:cNvSpPr txBox="1"/>
          <p:nvPr/>
        </p:nvSpPr>
        <p:spPr>
          <a:xfrm>
            <a:off x="5279925" y="3865330"/>
            <a:ext cx="1494093" cy="473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de-CH" sz="825" dirty="0" err="1"/>
              <a:t>Continuous</a:t>
            </a:r>
            <a:r>
              <a:rPr lang="de-CH" sz="825" dirty="0"/>
              <a:t> </a:t>
            </a:r>
            <a:r>
              <a:rPr lang="de-CH" sz="825" dirty="0" err="1"/>
              <a:t>use</a:t>
            </a:r>
            <a:r>
              <a:rPr lang="de-CH" sz="825" dirty="0"/>
              <a:t> </a:t>
            </a:r>
            <a:r>
              <a:rPr lang="de-CH" sz="825" dirty="0" err="1"/>
              <a:t>despite</a:t>
            </a:r>
            <a:r>
              <a:rPr lang="de-CH" sz="825" dirty="0"/>
              <a:t> persistent / </a:t>
            </a:r>
            <a:r>
              <a:rPr lang="de-CH" sz="825" dirty="0" err="1"/>
              <a:t>recurring</a:t>
            </a:r>
            <a:r>
              <a:rPr lang="de-CH" sz="825" dirty="0"/>
              <a:t> </a:t>
            </a:r>
            <a:r>
              <a:rPr lang="de-CH" sz="825" dirty="0" err="1"/>
              <a:t>social</a:t>
            </a:r>
            <a:r>
              <a:rPr lang="de-CH" sz="825" dirty="0"/>
              <a:t> </a:t>
            </a:r>
            <a:r>
              <a:rPr lang="de-CH" sz="825" dirty="0" err="1"/>
              <a:t>or</a:t>
            </a:r>
            <a:r>
              <a:rPr lang="de-CH" sz="825" dirty="0"/>
              <a:t> interpersonal </a:t>
            </a:r>
            <a:r>
              <a:rPr lang="de-CH" sz="825" dirty="0" err="1"/>
              <a:t>problems</a:t>
            </a:r>
            <a:endParaRPr sz="825" dirty="0"/>
          </a:p>
        </p:txBody>
      </p:sp>
      <p:sp>
        <p:nvSpPr>
          <p:cNvPr id="87" name="Rechteck 22"/>
          <p:cNvSpPr txBox="1"/>
          <p:nvPr/>
        </p:nvSpPr>
        <p:spPr>
          <a:xfrm>
            <a:off x="5953708" y="2731702"/>
            <a:ext cx="1533044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de-CH" sz="825" dirty="0" err="1"/>
              <a:t>Neglect</a:t>
            </a:r>
            <a:r>
              <a:rPr lang="de-CH" sz="825" dirty="0"/>
              <a:t> </a:t>
            </a:r>
            <a:r>
              <a:rPr lang="de-CH" sz="825" dirty="0" err="1"/>
              <a:t>of</a:t>
            </a:r>
            <a:r>
              <a:rPr lang="de-CH" sz="825" dirty="0"/>
              <a:t> </a:t>
            </a:r>
            <a:r>
              <a:rPr lang="de-CH" sz="825" dirty="0" err="1"/>
              <a:t>social</a:t>
            </a:r>
            <a:r>
              <a:rPr lang="de-CH" sz="825" dirty="0"/>
              <a:t> / </a:t>
            </a:r>
          </a:p>
          <a:p>
            <a:r>
              <a:rPr lang="de-CH" sz="825" dirty="0"/>
              <a:t>professional </a:t>
            </a:r>
            <a:r>
              <a:rPr lang="de-CH" sz="825" dirty="0" err="1"/>
              <a:t>activities</a:t>
            </a:r>
            <a:endParaRPr sz="825" dirty="0"/>
          </a:p>
        </p:txBody>
      </p:sp>
      <p:sp>
        <p:nvSpPr>
          <p:cNvPr id="88" name="Rechteck 23"/>
          <p:cNvSpPr txBox="1"/>
          <p:nvPr/>
        </p:nvSpPr>
        <p:spPr>
          <a:xfrm>
            <a:off x="4998525" y="1524332"/>
            <a:ext cx="594884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fr-CH" sz="825" dirty="0" err="1"/>
              <a:t>Tolerance</a:t>
            </a:r>
            <a:endParaRPr sz="825" dirty="0"/>
          </a:p>
        </p:txBody>
      </p:sp>
      <p:sp>
        <p:nvSpPr>
          <p:cNvPr id="89" name="Rechteck 24"/>
          <p:cNvSpPr txBox="1"/>
          <p:nvPr/>
        </p:nvSpPr>
        <p:spPr>
          <a:xfrm>
            <a:off x="6422787" y="1524332"/>
            <a:ext cx="634680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fr-CH" sz="825" dirty="0" err="1"/>
              <a:t>Withdrawal</a:t>
            </a:r>
            <a:r>
              <a:rPr lang="fr-CH" sz="825" dirty="0"/>
              <a:t> </a:t>
            </a:r>
            <a:r>
              <a:rPr lang="fr-CH" sz="825" dirty="0" err="1"/>
              <a:t>symptoms</a:t>
            </a:r>
            <a:endParaRPr sz="825" dirty="0"/>
          </a:p>
        </p:txBody>
      </p:sp>
    </p:spTree>
    <p:extLst>
      <p:ext uri="{BB962C8B-B14F-4D97-AF65-F5344CB8AC3E}">
        <p14:creationId xmlns:p14="http://schemas.microsoft.com/office/powerpoint/2010/main" val="336188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Bild 2" descr="Bild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3942" y="855285"/>
            <a:ext cx="682086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6"/>
                  <a:pt x="0" y="10800"/>
                </a:cubicBezTo>
                <a:cubicBezTo>
                  <a:pt x="0" y="16764"/>
                  <a:pt x="4837" y="21600"/>
                  <a:pt x="10800" y="21600"/>
                </a:cubicBezTo>
                <a:cubicBezTo>
                  <a:pt x="16763" y="21600"/>
                  <a:pt x="21600" y="16764"/>
                  <a:pt x="21600" y="10800"/>
                </a:cubicBezTo>
                <a:cubicBezTo>
                  <a:pt x="21600" y="4836"/>
                  <a:pt x="16763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0" name="Bild 4" descr="Bild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5499" y="855285"/>
            <a:ext cx="680935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1" name="Bild 5" descr="Bild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2992" y="855285"/>
            <a:ext cx="674476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2" name="Bild 6" descr="Bild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8691" y="2068124"/>
            <a:ext cx="674489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3" name="Bild 7" descr="Bild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1719" y="855285"/>
            <a:ext cx="675085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5" name="Bild 9" descr="Bild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16297" y="2068124"/>
            <a:ext cx="677377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6" name="Bild 10" descr="Bild 1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225567" y="3178125"/>
            <a:ext cx="674639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5" y="0"/>
                </a:moveTo>
                <a:cubicBezTo>
                  <a:pt x="4832" y="0"/>
                  <a:pt x="0" y="4836"/>
                  <a:pt x="0" y="10800"/>
                </a:cubicBezTo>
                <a:cubicBezTo>
                  <a:pt x="0" y="16764"/>
                  <a:pt x="4832" y="21600"/>
                  <a:pt x="10795" y="21600"/>
                </a:cubicBezTo>
                <a:cubicBezTo>
                  <a:pt x="16759" y="21600"/>
                  <a:pt x="21600" y="16764"/>
                  <a:pt x="21600" y="10800"/>
                </a:cubicBezTo>
                <a:cubicBezTo>
                  <a:pt x="21600" y="4836"/>
                  <a:pt x="16759" y="0"/>
                  <a:pt x="10795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7" name="Bild 12" descr="Bild 1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502332" y="2068124"/>
            <a:ext cx="673888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sp>
        <p:nvSpPr>
          <p:cNvPr id="78" name="Rechteck 13"/>
          <p:cNvSpPr txBox="1"/>
          <p:nvPr/>
        </p:nvSpPr>
        <p:spPr>
          <a:xfrm>
            <a:off x="1250423" y="193892"/>
            <a:ext cx="662492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</a:lstStyle>
          <a:p>
            <a:r>
              <a:rPr lang="de-CH" sz="2400" dirty="0"/>
              <a:t>DSM 5 </a:t>
            </a:r>
            <a:r>
              <a:rPr lang="de-CH" sz="2400" dirty="0" err="1"/>
              <a:t>Criteria</a:t>
            </a:r>
            <a:r>
              <a:rPr lang="de-CH" sz="2400" dirty="0"/>
              <a:t> </a:t>
            </a:r>
            <a:r>
              <a:rPr lang="de-CH" sz="2400" dirty="0" err="1"/>
              <a:t>for</a:t>
            </a:r>
            <a:r>
              <a:rPr lang="de-CH" sz="2400" dirty="0"/>
              <a:t> SUV </a:t>
            </a:r>
            <a:r>
              <a:rPr lang="de-CH" sz="2400" dirty="0" err="1"/>
              <a:t>Use</a:t>
            </a:r>
            <a:r>
              <a:rPr lang="de-CH" sz="2400" dirty="0"/>
              <a:t> Disorders</a:t>
            </a:r>
            <a:endParaRPr sz="2400" dirty="0"/>
          </a:p>
        </p:txBody>
      </p:sp>
      <p:sp>
        <p:nvSpPr>
          <p:cNvPr id="79" name="Rechteck 11"/>
          <p:cNvSpPr txBox="1"/>
          <p:nvPr/>
        </p:nvSpPr>
        <p:spPr>
          <a:xfrm>
            <a:off x="3115663" y="1524332"/>
            <a:ext cx="1447224" cy="34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de-CH" sz="830" dirty="0"/>
              <a:t>Larger </a:t>
            </a:r>
            <a:r>
              <a:rPr lang="de-CH" sz="830" dirty="0" err="1"/>
              <a:t>amounts</a:t>
            </a:r>
            <a:r>
              <a:rPr lang="de-CH" sz="830" dirty="0"/>
              <a:t> </a:t>
            </a:r>
            <a:r>
              <a:rPr lang="de-CH" sz="830" dirty="0" err="1"/>
              <a:t>or</a:t>
            </a:r>
            <a:r>
              <a:rPr lang="de-CH" sz="830" dirty="0"/>
              <a:t> </a:t>
            </a:r>
            <a:r>
              <a:rPr lang="de-CH" sz="830" dirty="0" err="1"/>
              <a:t>for</a:t>
            </a:r>
            <a:r>
              <a:rPr lang="de-CH" sz="830" dirty="0"/>
              <a:t> </a:t>
            </a:r>
            <a:r>
              <a:rPr lang="de-CH" sz="830" dirty="0" err="1"/>
              <a:t>longer</a:t>
            </a:r>
            <a:r>
              <a:rPr lang="de-CH" sz="830" dirty="0"/>
              <a:t> </a:t>
            </a:r>
            <a:r>
              <a:rPr lang="de-CH" sz="830" dirty="0" err="1"/>
              <a:t>than</a:t>
            </a:r>
            <a:r>
              <a:rPr lang="de-CH" sz="830" dirty="0"/>
              <a:t> </a:t>
            </a:r>
            <a:r>
              <a:rPr lang="de-CH" sz="830" dirty="0" err="1"/>
              <a:t>meant</a:t>
            </a:r>
            <a:r>
              <a:rPr lang="de-CH" sz="830" dirty="0"/>
              <a:t> </a:t>
            </a:r>
            <a:r>
              <a:rPr lang="de-CH" sz="830" dirty="0" err="1"/>
              <a:t>to</a:t>
            </a:r>
            <a:endParaRPr sz="830" dirty="0"/>
          </a:p>
        </p:txBody>
      </p:sp>
      <p:sp>
        <p:nvSpPr>
          <p:cNvPr id="80" name="Rechteck 14"/>
          <p:cNvSpPr txBox="1"/>
          <p:nvPr/>
        </p:nvSpPr>
        <p:spPr>
          <a:xfrm>
            <a:off x="4638224" y="2731702"/>
            <a:ext cx="1315485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fr-CH" sz="825" dirty="0" err="1"/>
              <a:t>Wanting</a:t>
            </a:r>
            <a:r>
              <a:rPr lang="fr-CH" sz="825" dirty="0"/>
              <a:t> to </a:t>
            </a:r>
            <a:r>
              <a:rPr lang="fr-CH" sz="825" dirty="0" err="1"/>
              <a:t>cut</a:t>
            </a:r>
            <a:r>
              <a:rPr lang="fr-CH" sz="825" dirty="0"/>
              <a:t> down, but not </a:t>
            </a:r>
            <a:r>
              <a:rPr lang="fr-CH" sz="825" dirty="0" err="1"/>
              <a:t>managing</a:t>
            </a:r>
            <a:r>
              <a:rPr lang="fr-CH" sz="825" dirty="0"/>
              <a:t> to</a:t>
            </a:r>
            <a:endParaRPr sz="825" dirty="0"/>
          </a:p>
        </p:txBody>
      </p:sp>
      <p:sp>
        <p:nvSpPr>
          <p:cNvPr id="81" name="Rechteck 15"/>
          <p:cNvSpPr txBox="1"/>
          <p:nvPr/>
        </p:nvSpPr>
        <p:spPr>
          <a:xfrm>
            <a:off x="2007607" y="2731702"/>
            <a:ext cx="894755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algn="ctr">
              <a:defRPr sz="1100"/>
            </a:pPr>
            <a:r>
              <a:rPr lang="fr-CH" sz="825" dirty="0"/>
              <a:t>Excessive time </a:t>
            </a:r>
            <a:r>
              <a:rPr lang="fr-CH" sz="825" dirty="0" err="1"/>
              <a:t>investment</a:t>
            </a:r>
            <a:endParaRPr sz="825" dirty="0"/>
          </a:p>
        </p:txBody>
      </p:sp>
      <p:sp>
        <p:nvSpPr>
          <p:cNvPr id="82" name="Rechteck 16"/>
          <p:cNvSpPr txBox="1"/>
          <p:nvPr/>
        </p:nvSpPr>
        <p:spPr>
          <a:xfrm>
            <a:off x="3596065" y="2731702"/>
            <a:ext cx="486419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fr-CH" sz="825" dirty="0"/>
              <a:t>C</a:t>
            </a:r>
            <a:r>
              <a:rPr sz="825" dirty="0"/>
              <a:t>raving</a:t>
            </a:r>
            <a:r>
              <a:rPr lang="fr-CH" sz="825" dirty="0"/>
              <a:t>s</a:t>
            </a:r>
            <a:endParaRPr sz="825" dirty="0"/>
          </a:p>
        </p:txBody>
      </p:sp>
      <p:sp>
        <p:nvSpPr>
          <p:cNvPr id="84" name="Rechteck 18"/>
          <p:cNvSpPr txBox="1"/>
          <p:nvPr/>
        </p:nvSpPr>
        <p:spPr>
          <a:xfrm>
            <a:off x="3854961" y="3865330"/>
            <a:ext cx="1337653" cy="473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de-CH" sz="825" dirty="0" err="1"/>
              <a:t>Continued</a:t>
            </a:r>
            <a:r>
              <a:rPr lang="de-CH" sz="825" dirty="0"/>
              <a:t> </a:t>
            </a:r>
            <a:r>
              <a:rPr lang="de-CH" sz="825" dirty="0" err="1"/>
              <a:t>use</a:t>
            </a:r>
            <a:r>
              <a:rPr lang="de-CH" sz="825" dirty="0"/>
              <a:t> </a:t>
            </a:r>
            <a:r>
              <a:rPr lang="de-CH" sz="825" dirty="0" err="1"/>
              <a:t>despite</a:t>
            </a:r>
            <a:r>
              <a:rPr lang="de-CH" sz="825" dirty="0"/>
              <a:t> </a:t>
            </a:r>
            <a:r>
              <a:rPr lang="de-CH" sz="825" dirty="0" err="1"/>
              <a:t>awareness</a:t>
            </a:r>
            <a:r>
              <a:rPr lang="de-CH" sz="825" dirty="0"/>
              <a:t> </a:t>
            </a:r>
            <a:r>
              <a:rPr lang="de-CH" sz="825" dirty="0" err="1"/>
              <a:t>of</a:t>
            </a:r>
            <a:r>
              <a:rPr lang="de-CH" sz="825" dirty="0"/>
              <a:t> a persistent </a:t>
            </a:r>
            <a:r>
              <a:rPr lang="de-CH" sz="825" dirty="0" err="1"/>
              <a:t>problem</a:t>
            </a:r>
            <a:endParaRPr sz="825" dirty="0"/>
          </a:p>
        </p:txBody>
      </p:sp>
      <p:sp>
        <p:nvSpPr>
          <p:cNvPr id="85" name="Rechteck 19"/>
          <p:cNvSpPr txBox="1"/>
          <p:nvPr/>
        </p:nvSpPr>
        <p:spPr>
          <a:xfrm>
            <a:off x="1988097" y="1524332"/>
            <a:ext cx="933776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de-CH" sz="825" dirty="0" err="1"/>
              <a:t>Hazardous</a:t>
            </a:r>
            <a:r>
              <a:rPr lang="de-CH" sz="825" dirty="0"/>
              <a:t> </a:t>
            </a:r>
            <a:r>
              <a:rPr lang="de-CH" sz="825" dirty="0" err="1"/>
              <a:t>use</a:t>
            </a:r>
            <a:endParaRPr sz="825" dirty="0"/>
          </a:p>
        </p:txBody>
      </p:sp>
      <p:sp>
        <p:nvSpPr>
          <p:cNvPr id="88" name="Rechteck 23"/>
          <p:cNvSpPr txBox="1"/>
          <p:nvPr/>
        </p:nvSpPr>
        <p:spPr>
          <a:xfrm>
            <a:off x="4998525" y="1524332"/>
            <a:ext cx="594884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fr-CH" sz="825" dirty="0" err="1"/>
              <a:t>Tolerance</a:t>
            </a:r>
            <a:endParaRPr sz="825" dirty="0"/>
          </a:p>
        </p:txBody>
      </p:sp>
      <p:sp>
        <p:nvSpPr>
          <p:cNvPr id="89" name="Rechteck 24"/>
          <p:cNvSpPr txBox="1"/>
          <p:nvPr/>
        </p:nvSpPr>
        <p:spPr>
          <a:xfrm>
            <a:off x="6422787" y="1524332"/>
            <a:ext cx="634680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fr-CH" sz="825" dirty="0" err="1"/>
              <a:t>Withdrawal</a:t>
            </a:r>
            <a:r>
              <a:rPr lang="fr-CH" sz="825" dirty="0"/>
              <a:t> </a:t>
            </a:r>
            <a:r>
              <a:rPr lang="fr-CH" sz="825" dirty="0" err="1"/>
              <a:t>symptoms</a:t>
            </a:r>
            <a:endParaRPr sz="825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726286-36CF-054B-92B5-62029921D8F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4627" y="855285"/>
            <a:ext cx="669047" cy="66904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3095C7-153A-0546-9D66-0A121EED7D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9371" y="865057"/>
            <a:ext cx="677433" cy="677433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3A5051-106A-CE47-BE69-4227F89312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157" y="852775"/>
            <a:ext cx="674067" cy="674067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B5CACA-E626-A540-A125-9D7228DABC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9370" y="2068123"/>
            <a:ext cx="676849" cy="676849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588420E-3086-4245-B029-5E9BD3487BD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499" y="2058795"/>
            <a:ext cx="684330" cy="684330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DB19CD-0DB3-2045-A9ED-CFFBE0A25F9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182" y="3165921"/>
            <a:ext cx="675001" cy="6750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13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3"/>
          <p:cNvGrpSpPr/>
          <p:nvPr/>
        </p:nvGrpSpPr>
        <p:grpSpPr>
          <a:xfrm>
            <a:off x="2189268" y="2938724"/>
            <a:ext cx="756938" cy="922193"/>
            <a:chOff x="1395024" y="4158698"/>
            <a:chExt cx="1009250" cy="1229591"/>
          </a:xfrm>
        </p:grpSpPr>
        <p:sp>
          <p:nvSpPr>
            <p:cNvPr id="5" name="Text Box 19"/>
            <p:cNvSpPr txBox="1">
              <a:spLocks noChangeArrowheads="1"/>
            </p:cNvSpPr>
            <p:nvPr/>
          </p:nvSpPr>
          <p:spPr bwMode="auto">
            <a:xfrm>
              <a:off x="1395024" y="5018957"/>
              <a:ext cx="1009250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200" b="1" dirty="0" err="1">
                  <a:solidFill>
                    <a:schemeClr val="accent3">
                      <a:lumMod val="75000"/>
                    </a:schemeClr>
                  </a:solidFill>
                </a:rPr>
                <a:t>Context</a:t>
              </a:r>
              <a:endParaRPr lang="fr-CH" sz="12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6" name="AutoShape 20"/>
            <p:cNvCxnSpPr>
              <a:cxnSpLocks noChangeShapeType="1"/>
              <a:stCxn id="5" idx="0"/>
              <a:endCxn id="14" idx="2"/>
            </p:cNvCxnSpPr>
            <p:nvPr/>
          </p:nvCxnSpPr>
          <p:spPr bwMode="auto">
            <a:xfrm flipV="1">
              <a:off x="1899649" y="4158698"/>
              <a:ext cx="7975" cy="86025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7" name="Gruppierung 6"/>
          <p:cNvGrpSpPr/>
          <p:nvPr/>
        </p:nvGrpSpPr>
        <p:grpSpPr>
          <a:xfrm>
            <a:off x="3197103" y="2175430"/>
            <a:ext cx="835485" cy="1865931"/>
            <a:chOff x="2738804" y="3140970"/>
            <a:chExt cx="1113980" cy="2487908"/>
          </a:xfrm>
        </p:grpSpPr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>
              <a:off x="2738804" y="5013325"/>
              <a:ext cx="1113980" cy="6155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pPr algn="ctr"/>
              <a:r>
                <a:rPr lang="fr-CH" sz="1200" dirty="0" err="1"/>
                <a:t>Hedonic</a:t>
              </a:r>
              <a:r>
                <a:rPr lang="fr-CH" sz="1200" dirty="0"/>
                <a:t> </a:t>
              </a:r>
            </a:p>
            <a:p>
              <a:pPr algn="ctr"/>
              <a:r>
                <a:rPr lang="fr-CH" sz="1200" dirty="0" err="1"/>
                <a:t>effects</a:t>
              </a:r>
              <a:endParaRPr lang="fr-CH" sz="1200" dirty="0"/>
            </a:p>
          </p:txBody>
        </p:sp>
        <p:cxnSp>
          <p:nvCxnSpPr>
            <p:cNvPr id="9" name="AutoShape 23"/>
            <p:cNvCxnSpPr>
              <a:cxnSpLocks noChangeShapeType="1"/>
              <a:stCxn id="8" idx="0"/>
            </p:cNvCxnSpPr>
            <p:nvPr/>
          </p:nvCxnSpPr>
          <p:spPr bwMode="auto">
            <a:xfrm flipV="1">
              <a:off x="3295795" y="3140970"/>
              <a:ext cx="1" cy="18723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0" name="Gruppierung 9"/>
          <p:cNvGrpSpPr/>
          <p:nvPr/>
        </p:nvGrpSpPr>
        <p:grpSpPr>
          <a:xfrm>
            <a:off x="5006894" y="2175430"/>
            <a:ext cx="1297150" cy="1681265"/>
            <a:chOff x="5151858" y="3140970"/>
            <a:chExt cx="1729533" cy="2241687"/>
          </a:xfrm>
        </p:grpSpPr>
        <p:sp>
          <p:nvSpPr>
            <p:cNvPr id="11" name="Text Box 25"/>
            <p:cNvSpPr txBox="1">
              <a:spLocks noChangeArrowheads="1"/>
            </p:cNvSpPr>
            <p:nvPr/>
          </p:nvSpPr>
          <p:spPr bwMode="auto">
            <a:xfrm>
              <a:off x="5151858" y="5013325"/>
              <a:ext cx="1729533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r>
                <a:rPr lang="fr-CH" sz="1200" dirty="0" err="1"/>
                <a:t>Automatization</a:t>
              </a:r>
              <a:endParaRPr lang="fr-CH" sz="1200" dirty="0"/>
            </a:p>
          </p:txBody>
        </p:sp>
        <p:cxnSp>
          <p:nvCxnSpPr>
            <p:cNvPr id="12" name="AutoShape 26"/>
            <p:cNvCxnSpPr>
              <a:cxnSpLocks noChangeShapeType="1"/>
              <a:stCxn id="11" idx="0"/>
            </p:cNvCxnSpPr>
            <p:nvPr/>
          </p:nvCxnSpPr>
          <p:spPr bwMode="auto">
            <a:xfrm flipH="1" flipV="1">
              <a:off x="6013454" y="3140970"/>
              <a:ext cx="3171" cy="18723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3" name="Gruppierung 12"/>
          <p:cNvGrpSpPr/>
          <p:nvPr/>
        </p:nvGrpSpPr>
        <p:grpSpPr>
          <a:xfrm>
            <a:off x="2033718" y="1570999"/>
            <a:ext cx="1080000" cy="1367726"/>
            <a:chOff x="1187624" y="2335061"/>
            <a:chExt cx="1440000" cy="1823634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1404067" y="3789363"/>
              <a:ext cx="1007115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200" dirty="0"/>
                <a:t>Initiation</a:t>
              </a:r>
            </a:p>
          </p:txBody>
        </p:sp>
        <p:pic>
          <p:nvPicPr>
            <p:cNvPr id="15" name="Bild 14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7624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6" name="Gruppierung 15"/>
          <p:cNvGrpSpPr/>
          <p:nvPr/>
        </p:nvGrpSpPr>
        <p:grpSpPr>
          <a:xfrm>
            <a:off x="4093365" y="1570999"/>
            <a:ext cx="1080000" cy="1367725"/>
            <a:chOff x="3933820" y="2335061"/>
            <a:chExt cx="1440000" cy="1823634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3963248" y="3789363"/>
              <a:ext cx="1381148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200" dirty="0" err="1"/>
                <a:t>Hedonic</a:t>
              </a:r>
              <a:r>
                <a:rPr lang="fr-CH" sz="1200" dirty="0"/>
                <a:t> use</a:t>
              </a:r>
            </a:p>
          </p:txBody>
        </p:sp>
        <p:pic>
          <p:nvPicPr>
            <p:cNvPr id="18" name="Bild 17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3820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9" name="Gruppierung 18"/>
          <p:cNvGrpSpPr/>
          <p:nvPr/>
        </p:nvGrpSpPr>
        <p:grpSpPr>
          <a:xfrm>
            <a:off x="6192300" y="1570999"/>
            <a:ext cx="1080000" cy="1367726"/>
            <a:chOff x="6732400" y="2335061"/>
            <a:chExt cx="1440000" cy="1823634"/>
          </a:xfrm>
        </p:grpSpPr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909303" y="3789363"/>
              <a:ext cx="10861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200"/>
                <a:t>Addiction</a:t>
              </a:r>
            </a:p>
          </p:txBody>
        </p:sp>
        <p:pic>
          <p:nvPicPr>
            <p:cNvPr id="21" name="Bild 20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2400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22" name="Titel 12"/>
          <p:cNvSpPr>
            <a:spLocks noGrp="1"/>
          </p:cNvSpPr>
          <p:nvPr>
            <p:ph type="title"/>
          </p:nvPr>
        </p:nvSpPr>
        <p:spPr>
          <a:xfrm>
            <a:off x="1546986" y="213676"/>
            <a:ext cx="6172759" cy="857250"/>
          </a:xfr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r>
              <a:rPr lang="fr-CH" b="1" dirty="0">
                <a:solidFill>
                  <a:srgbClr val="7F7F7F"/>
                </a:solidFill>
              </a:rPr>
              <a:t>Natural </a:t>
            </a:r>
            <a:r>
              <a:rPr lang="fr-CH" b="1" dirty="0" err="1">
                <a:solidFill>
                  <a:srgbClr val="7F7F7F"/>
                </a:solidFill>
              </a:rPr>
              <a:t>history</a:t>
            </a:r>
            <a:r>
              <a:rPr lang="fr-CH" b="1" dirty="0">
                <a:solidFill>
                  <a:srgbClr val="7F7F7F"/>
                </a:solidFill>
              </a:rPr>
              <a:t> of addiction</a:t>
            </a:r>
          </a:p>
        </p:txBody>
      </p:sp>
      <p:cxnSp>
        <p:nvCxnSpPr>
          <p:cNvPr id="23" name="Gerade Verbindung 22"/>
          <p:cNvCxnSpPr>
            <a:stCxn id="15" idx="3"/>
            <a:endCxn id="18" idx="1"/>
          </p:cNvCxnSpPr>
          <p:nvPr/>
        </p:nvCxnSpPr>
        <p:spPr>
          <a:xfrm>
            <a:off x="3113718" y="2110999"/>
            <a:ext cx="979647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>
            <a:stCxn id="18" idx="3"/>
            <a:endCxn id="21" idx="1"/>
          </p:cNvCxnSpPr>
          <p:nvPr/>
        </p:nvCxnSpPr>
        <p:spPr>
          <a:xfrm>
            <a:off x="5173365" y="2110999"/>
            <a:ext cx="1018935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095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lanches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504D"/>
        </a:solidFill>
        <a:ln w="25400" cap="flat">
          <a:solidFill>
            <a:srgbClr val="FFFFFF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Planches.potx</Template>
  <TotalTime>0</TotalTime>
  <Words>613</Words>
  <Application>Microsoft Macintosh PowerPoint</Application>
  <PresentationFormat>Bildschirmpräsentation (16:9)</PresentationFormat>
  <Paragraphs>141</Paragraphs>
  <Slides>28</Slides>
  <Notes>1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5" baseType="lpstr">
      <vt:lpstr>Arial</vt:lpstr>
      <vt:lpstr>Calibri</vt:lpstr>
      <vt:lpstr>Helvetica</vt:lpstr>
      <vt:lpstr>Helvetica Neue</vt:lpstr>
      <vt:lpstr>Times New Roman</vt:lpstr>
      <vt:lpstr>Wingdings</vt:lpstr>
      <vt:lpstr>Planches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Natural history of addiction</vt:lpstr>
      <vt:lpstr>Natural history of addiction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planches du Service d'Addictologie</dc:title>
  <dc:subject/>
  <dc:creator/>
  <cp:keywords/>
  <dc:description/>
  <cp:lastModifiedBy>Microsoft Office User</cp:lastModifiedBy>
  <cp:revision>836</cp:revision>
  <dcterms:modified xsi:type="dcterms:W3CDTF">2020-02-24T17:52:56Z</dcterms:modified>
  <cp:category/>
</cp:coreProperties>
</file>