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515" r:id="rId2"/>
    <p:sldId id="759" r:id="rId3"/>
    <p:sldId id="738" r:id="rId4"/>
    <p:sldId id="761" r:id="rId5"/>
    <p:sldId id="739" r:id="rId6"/>
    <p:sldId id="730" r:id="rId7"/>
    <p:sldId id="688" r:id="rId8"/>
    <p:sldId id="703" r:id="rId9"/>
    <p:sldId id="705" r:id="rId10"/>
    <p:sldId id="689" r:id="rId11"/>
    <p:sldId id="763" r:id="rId12"/>
    <p:sldId id="690" r:id="rId13"/>
    <p:sldId id="715" r:id="rId14"/>
    <p:sldId id="716" r:id="rId15"/>
    <p:sldId id="691" r:id="rId16"/>
    <p:sldId id="718" r:id="rId17"/>
    <p:sldId id="693" r:id="rId18"/>
    <p:sldId id="694" r:id="rId19"/>
    <p:sldId id="727" r:id="rId20"/>
    <p:sldId id="728" r:id="rId21"/>
    <p:sldId id="722" r:id="rId22"/>
    <p:sldId id="695" r:id="rId23"/>
    <p:sldId id="729" r:id="rId24"/>
    <p:sldId id="692" r:id="rId25"/>
    <p:sldId id="723" r:id="rId26"/>
    <p:sldId id="760" r:id="rId27"/>
    <p:sldId id="724" r:id="rId28"/>
    <p:sldId id="726" r:id="rId29"/>
    <p:sldId id="762" r:id="rId30"/>
    <p:sldId id="733" r:id="rId31"/>
    <p:sldId id="697" r:id="rId32"/>
    <p:sldId id="731" r:id="rId33"/>
    <p:sldId id="734" r:id="rId34"/>
    <p:sldId id="764" r:id="rId35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1B275908-C829-4448-8F9D-E2B0C19C988D}">
          <p14:sldIdLst>
            <p14:sldId id="515"/>
            <p14:sldId id="759"/>
            <p14:sldId id="738"/>
            <p14:sldId id="761"/>
            <p14:sldId id="739"/>
            <p14:sldId id="730"/>
            <p14:sldId id="688"/>
            <p14:sldId id="703"/>
            <p14:sldId id="705"/>
            <p14:sldId id="689"/>
            <p14:sldId id="763"/>
            <p14:sldId id="690"/>
            <p14:sldId id="715"/>
            <p14:sldId id="716"/>
            <p14:sldId id="691"/>
            <p14:sldId id="718"/>
            <p14:sldId id="693"/>
            <p14:sldId id="694"/>
            <p14:sldId id="727"/>
            <p14:sldId id="728"/>
            <p14:sldId id="722"/>
            <p14:sldId id="695"/>
            <p14:sldId id="729"/>
            <p14:sldId id="692"/>
            <p14:sldId id="723"/>
            <p14:sldId id="760"/>
            <p14:sldId id="724"/>
            <p14:sldId id="726"/>
            <p14:sldId id="762"/>
            <p14:sldId id="733"/>
            <p14:sldId id="697"/>
            <p14:sldId id="731"/>
            <p14:sldId id="734"/>
            <p14:sldId id="7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8AC0"/>
    <a:srgbClr val="EA81E9"/>
    <a:srgbClr val="EDFDB2"/>
    <a:srgbClr val="FF6FCF"/>
    <a:srgbClr val="469347"/>
    <a:srgbClr val="B9AA2D"/>
    <a:srgbClr val="4EA955"/>
    <a:srgbClr val="71B876"/>
    <a:srgbClr val="80FF58"/>
    <a:srgbClr val="8BE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6" autoAdjust="0"/>
    <p:restoredTop sz="94662" autoAdjust="0"/>
  </p:normalViewPr>
  <p:slideViewPr>
    <p:cSldViewPr snapToGrid="0" snapToObjects="1">
      <p:cViewPr varScale="1">
        <p:scale>
          <a:sx n="90" d="100"/>
          <a:sy n="90" d="100"/>
        </p:scale>
        <p:origin x="-21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4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40C1EE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94652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61338909"/>
      </p:ext>
    </p:extLst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Master-Untertitelformat bearbeiten</a:t>
            </a:r>
            <a:endParaRPr lang="fr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0ECF1F-1A55-2640-B42B-F2FC85CCE4C1}" type="datetimeFigureOut">
              <a:rPr lang="de-DE" smtClean="0"/>
              <a:t>31.03.17</a:t>
            </a:fld>
            <a:endParaRPr lang="fr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8E4397-0A46-884D-881A-D6952181EA43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661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14F5A-82E1-2446-B151-FBF80EC5688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703936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396849" y="5935038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6" r:id="rId4"/>
    <p:sldLayoutId id="2147483657" r:id="rId5"/>
    <p:sldLayoutId id="2147483658" r:id="rId6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tif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3" Type="http://schemas.openxmlformats.org/officeDocument/2006/relationships/image" Target="../media/image3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8445" y="384694"/>
            <a:ext cx="8498432" cy="1270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2800" b="1" dirty="0">
                <a:solidFill>
                  <a:schemeClr val="bg1"/>
                </a:solidFill>
              </a:rPr>
              <a:t>Anthropophagic </a:t>
            </a:r>
            <a:r>
              <a:rPr lang="fr-CH" sz="2800" b="1" dirty="0" smtClean="0">
                <a:solidFill>
                  <a:schemeClr val="bg1"/>
                </a:solidFill>
              </a:rPr>
              <a:t>Psychiatry </a:t>
            </a:r>
          </a:p>
          <a:p>
            <a:pPr algn="ctr">
              <a:lnSpc>
                <a:spcPct val="140000"/>
              </a:lnSpc>
            </a:pPr>
            <a:r>
              <a:rPr lang="fr-CH" sz="2800" b="1" dirty="0" smtClean="0">
                <a:solidFill>
                  <a:schemeClr val="bg1"/>
                </a:solidFill>
              </a:rPr>
              <a:t>An </a:t>
            </a:r>
            <a:r>
              <a:rPr lang="fr-CH" sz="2800" b="1" dirty="0">
                <a:solidFill>
                  <a:schemeClr val="bg1"/>
                </a:solidFill>
              </a:rPr>
              <a:t>Art Business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37949" y="2082359"/>
            <a:ext cx="526810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200" dirty="0">
                <a:solidFill>
                  <a:srgbClr val="FFFFFF"/>
                </a:solidFill>
              </a:rPr>
              <a:t>Daniele </a:t>
            </a:r>
            <a:r>
              <a:rPr lang="fr-CH" sz="1200" dirty="0" smtClean="0">
                <a:solidFill>
                  <a:srgbClr val="FFFFFF"/>
                </a:solidFill>
              </a:rPr>
              <a:t>Zullino, Rodolphe </a:t>
            </a:r>
            <a:r>
              <a:rPr lang="fr-CH" sz="1200" dirty="0">
                <a:solidFill>
                  <a:srgbClr val="FFFFFF"/>
                </a:solidFill>
              </a:rPr>
              <a:t>Soulignac, </a:t>
            </a:r>
            <a:r>
              <a:rPr lang="fr-CH" sz="1200" dirty="0" smtClean="0">
                <a:solidFill>
                  <a:srgbClr val="FFFFFF"/>
                </a:solidFill>
              </a:rPr>
              <a:t>Benedetto </a:t>
            </a:r>
            <a:r>
              <a:rPr lang="fr-CH" sz="1200" dirty="0">
                <a:solidFill>
                  <a:srgbClr val="FFFFFF"/>
                </a:solidFill>
              </a:rPr>
              <a:t>Saraceno</a:t>
            </a:r>
            <a:r>
              <a:rPr lang="fr-CH" sz="1200" dirty="0" smtClean="0">
                <a:solidFill>
                  <a:srgbClr val="FFFFFF"/>
                </a:solidFill>
              </a:rPr>
              <a:t>, Judit Harangozo, </a:t>
            </a:r>
          </a:p>
          <a:p>
            <a:pPr algn="ctr" rtl="0" latinLnBrk="1" hangingPunct="0"/>
            <a:r>
              <a:rPr lang="fr-CH" sz="1200" dirty="0" smtClean="0">
                <a:solidFill>
                  <a:srgbClr val="FFFFFF"/>
                </a:solidFill>
              </a:rPr>
              <a:t>Gabriel </a:t>
            </a:r>
            <a:r>
              <a:rPr lang="fr-CH" sz="1200" dirty="0">
                <a:solidFill>
                  <a:srgbClr val="FFFFFF"/>
                </a:solidFill>
              </a:rPr>
              <a:t>Thorens, </a:t>
            </a:r>
            <a:r>
              <a:rPr lang="fr-CH" sz="1200" dirty="0" smtClean="0">
                <a:solidFill>
                  <a:srgbClr val="FFFFFF"/>
                </a:solidFill>
              </a:rPr>
              <a:t>Gerard </a:t>
            </a:r>
            <a:r>
              <a:rPr lang="fr-CH" sz="1200" dirty="0">
                <a:solidFill>
                  <a:srgbClr val="FFFFFF"/>
                </a:solidFill>
              </a:rPr>
              <a:t>Calzada, </a:t>
            </a:r>
            <a:r>
              <a:rPr lang="fr-CH" sz="1200" dirty="0" smtClean="0">
                <a:solidFill>
                  <a:srgbClr val="FFFFFF"/>
                </a:solidFill>
              </a:rPr>
              <a:t>Rita </a:t>
            </a:r>
            <a:r>
              <a:rPr lang="fr-CH" sz="1200" dirty="0">
                <a:solidFill>
                  <a:srgbClr val="FFFFFF"/>
                </a:solidFill>
              </a:rPr>
              <a:t>Manghi, </a:t>
            </a:r>
            <a:r>
              <a:rPr lang="fr-CH" sz="1200" dirty="0" smtClean="0">
                <a:solidFill>
                  <a:srgbClr val="FFFFFF"/>
                </a:solidFill>
              </a:rPr>
              <a:t>Stéphane Rothen</a:t>
            </a:r>
            <a:endParaRPr kumimoji="0" lang="fr-CH" sz="1200" b="0" i="0" u="none" strike="noStrike" cap="none" spc="0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 smtClean="0"/>
              <a:t>WHO collaborating center</a:t>
            </a:r>
            <a:endParaRPr lang="fr-CH" sz="5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938" y="2801510"/>
            <a:ext cx="2734124" cy="238086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3751525" y="5615017"/>
            <a:ext cx="16409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CH" sz="900" dirty="0">
                <a:solidFill>
                  <a:schemeClr val="bg1"/>
                </a:solidFill>
              </a:rPr>
              <a:t>Submission Number:  </a:t>
            </a:r>
            <a:r>
              <a:rPr lang="fr-CH" sz="900" b="1" dirty="0" smtClean="0">
                <a:solidFill>
                  <a:schemeClr val="bg1"/>
                </a:solidFill>
              </a:rPr>
              <a:t>34489</a:t>
            </a:r>
            <a:endParaRPr lang="fr-CH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497" y="274638"/>
            <a:ext cx="7865007" cy="58477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3200" b="1" dirty="0" smtClean="0">
                <a:solidFill>
                  <a:srgbClr val="7F7F7F"/>
                </a:solidFill>
              </a:rPr>
              <a:t>Anthropoemic psychiatry</a:t>
            </a:r>
            <a:endParaRPr lang="fr-CH" sz="32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9497" y="1175241"/>
            <a:ext cx="8229600" cy="4505158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400" dirty="0" smtClean="0"/>
              <a:t>Within the framework of an </a:t>
            </a:r>
            <a:r>
              <a:rPr lang="en-US" sz="2400" dirty="0" err="1" smtClean="0"/>
              <a:t>anthropoemic</a:t>
            </a:r>
            <a:r>
              <a:rPr lang="en-US" sz="2400" dirty="0" smtClean="0"/>
              <a:t> society</a:t>
            </a:r>
          </a:p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400" dirty="0" smtClean="0"/>
              <a:t>Rejects those who represent a </a:t>
            </a:r>
            <a:r>
              <a:rPr lang="en-US" sz="2400" i="1" dirty="0" smtClean="0"/>
              <a:t>dreaded force </a:t>
            </a:r>
            <a:r>
              <a:rPr lang="en-US" sz="2400" dirty="0" smtClean="0"/>
              <a:t>out of the social body</a:t>
            </a:r>
            <a:endParaRPr lang="en-US" sz="2400" i="1" dirty="0" smtClean="0"/>
          </a:p>
          <a:p>
            <a:pPr marL="715963" indent="-358775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those who « out of the usual physiological logic » could put at risk society’s homeostasis </a:t>
            </a:r>
          </a:p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400" dirty="0" smtClean="0"/>
              <a:t>Metaphorically, the toxic element will be vomited</a:t>
            </a:r>
          </a:p>
          <a:p>
            <a:pPr marL="722313" indent="-36195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put at distance physically</a:t>
            </a:r>
          </a:p>
          <a:p>
            <a:pPr marL="722313" indent="-36195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cut all contacts with normal world</a:t>
            </a:r>
          </a:p>
        </p:txBody>
      </p:sp>
    </p:spTree>
    <p:extLst>
      <p:ext uri="{BB962C8B-B14F-4D97-AF65-F5344CB8AC3E}">
        <p14:creationId xmlns:p14="http://schemas.microsoft.com/office/powerpoint/2010/main" val="291385818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045504" y="3888360"/>
            <a:ext cx="3243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leprous chased from the city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in </a:t>
            </a:r>
            <a:r>
              <a:rPr lang="en-US" sz="1800" dirty="0"/>
              <a:t>order not to rotten the flesh of healthy citizens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1560066" y="869429"/>
            <a:ext cx="2214593" cy="2789279"/>
            <a:chOff x="1560066" y="869429"/>
            <a:chExt cx="2214593" cy="2789279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0066" y="1444115"/>
              <a:ext cx="2214593" cy="221459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Rechteck 5"/>
            <p:cNvSpPr/>
            <p:nvPr/>
          </p:nvSpPr>
          <p:spPr>
            <a:xfrm>
              <a:off x="2137264" y="869429"/>
              <a:ext cx="10601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Model</a:t>
              </a:r>
              <a:endParaRPr lang="fr-FR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5270002" y="855318"/>
            <a:ext cx="2231267" cy="2803390"/>
            <a:chOff x="5270002" y="869429"/>
            <a:chExt cx="2231267" cy="2803390"/>
          </a:xfrm>
        </p:grpSpPr>
        <p:sp>
          <p:nvSpPr>
            <p:cNvPr id="7" name="Rechteck 6"/>
            <p:cNvSpPr/>
            <p:nvPr/>
          </p:nvSpPr>
          <p:spPr>
            <a:xfrm>
              <a:off x="5369777" y="869429"/>
              <a:ext cx="203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Reproduction</a:t>
              </a:r>
              <a:endParaRPr lang="fr-FR" dirty="0"/>
            </a:p>
          </p:txBody>
        </p:sp>
        <p:pic>
          <p:nvPicPr>
            <p:cNvPr id="8" name="Bild 7"/>
            <p:cNvPicPr>
              <a:picLocks noChangeAspect="1"/>
            </p:cNvPicPr>
            <p:nvPr/>
          </p:nvPicPr>
          <p:blipFill rotWithShape="1">
            <a:blip r:embed="rId3"/>
            <a:srcRect l="17959"/>
            <a:stretch/>
          </p:blipFill>
          <p:spPr>
            <a:xfrm>
              <a:off x="5270002" y="1458226"/>
              <a:ext cx="2231267" cy="221459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9" name="Rechteck 8"/>
          <p:cNvSpPr/>
          <p:nvPr/>
        </p:nvSpPr>
        <p:spPr>
          <a:xfrm>
            <a:off x="4966625" y="3886321"/>
            <a:ext cx="2838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mad expelled </a:t>
            </a:r>
            <a:endParaRPr lang="en-US" sz="1800" dirty="0" smtClean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in order not to </a:t>
            </a:r>
            <a:r>
              <a:rPr lang="en-US" sz="1800" dirty="0" smtClean="0"/>
              <a:t>infect</a:t>
            </a:r>
          </a:p>
          <a:p>
            <a:pPr algn="ctr"/>
            <a:r>
              <a:rPr lang="en-US" sz="1800" dirty="0" smtClean="0"/>
              <a:t> </a:t>
            </a:r>
            <a:r>
              <a:rPr lang="en-US" sz="1800" dirty="0"/>
              <a:t>with his rotten logic 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01766424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6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From anthropoemia </a:t>
            </a:r>
            <a:r>
              <a:rPr lang="fr-CH" sz="4400" b="1" dirty="0">
                <a:solidFill>
                  <a:srgbClr val="7F7F7F"/>
                </a:solidFill>
              </a:rPr>
              <a:t>to </a:t>
            </a:r>
            <a:r>
              <a:rPr lang="fr-CH" sz="4400" b="1" dirty="0" smtClean="0">
                <a:solidFill>
                  <a:srgbClr val="7F7F7F"/>
                </a:solidFill>
              </a:rPr>
              <a:t>anthropophagia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51446" y="2018859"/>
            <a:ext cx="5909758" cy="2748525"/>
          </a:xfrm>
        </p:spPr>
        <p:txBody>
          <a:bodyPr/>
          <a:lstStyle/>
          <a:p>
            <a:pPr marL="457200" indent="-457200">
              <a:lnSpc>
                <a:spcPct val="130000"/>
              </a:lnSpc>
              <a:spcAft>
                <a:spcPts val="3000"/>
              </a:spcAft>
              <a:buClr>
                <a:srgbClr val="FF6FCF"/>
              </a:buClr>
              <a:buFont typeface="Arial"/>
              <a:buChar char="•"/>
            </a:pPr>
            <a:r>
              <a:rPr lang="en-US" dirty="0" err="1" smtClean="0"/>
              <a:t>Antipsychiatric</a:t>
            </a:r>
            <a:r>
              <a:rPr lang="en-US" dirty="0" smtClean="0"/>
              <a:t> and community psychiatry movements ➛ systematic application of </a:t>
            </a:r>
            <a:r>
              <a:rPr lang="en-US" dirty="0" err="1" smtClean="0"/>
              <a:t>anthropoeic</a:t>
            </a:r>
            <a:r>
              <a:rPr lang="en-US" dirty="0" smtClean="0"/>
              <a:t> model inacceptable </a:t>
            </a:r>
          </a:p>
          <a:p>
            <a:pPr marL="457200" indent="-457200">
              <a:lnSpc>
                <a:spcPct val="130000"/>
              </a:lnSpc>
              <a:spcAft>
                <a:spcPts val="3000"/>
              </a:spcAft>
              <a:buClr>
                <a:srgbClr val="FF6FCF"/>
              </a:buClr>
              <a:buFont typeface="Arial"/>
              <a:buChar char="•"/>
            </a:pPr>
            <a:r>
              <a:rPr lang="en-US" dirty="0" smtClean="0"/>
              <a:t>➛ Anthropophagic approach  </a:t>
            </a:r>
          </a:p>
          <a:p>
            <a:pPr marL="457200" indent="-457200">
              <a:lnSpc>
                <a:spcPct val="130000"/>
              </a:lnSpc>
              <a:spcAft>
                <a:spcPts val="3000"/>
              </a:spcAft>
              <a:buClr>
                <a:srgbClr val="FF6FCF"/>
              </a:buClr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7186"/>
            <a:ext cx="2456076" cy="22718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2834559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smtClean="0">
                <a:solidFill>
                  <a:srgbClr val="7F7F7F"/>
                </a:solidFill>
              </a:rPr>
              <a:t>Encapsulating Anthropophagia</a:t>
            </a:r>
            <a:endParaRPr lang="fr-CH" sz="40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87454"/>
            <a:ext cx="8229600" cy="3872668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en-US" dirty="0" smtClean="0"/>
              <a:t>Incorporates the </a:t>
            </a:r>
            <a:r>
              <a:rPr lang="en-US" i="1" dirty="0" smtClean="0"/>
              <a:t>deviant </a:t>
            </a:r>
          </a:p>
          <a:p>
            <a:pPr marL="514350" indent="-514350">
              <a:spcAft>
                <a:spcPts val="12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en-US" dirty="0" smtClean="0"/>
              <a:t>Confines, restrains, restricts, hogties, conceals, hides in a place inside the society </a:t>
            </a:r>
          </a:p>
          <a:p>
            <a:pPr marL="815975" lvl="2" indent="-2809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en-US" dirty="0" smtClean="0"/>
              <a:t>disjointed from society </a:t>
            </a:r>
          </a:p>
          <a:p>
            <a:pPr marL="815975" lvl="2" indent="-2809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en-US" dirty="0" smtClean="0"/>
              <a:t>in order to neutralize the dreaded forces which call into question normality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914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65" y="1494253"/>
            <a:ext cx="5837070" cy="38218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>
                <a:solidFill>
                  <a:srgbClr val="7F7F7F"/>
                </a:solidFill>
              </a:rPr>
              <a:t> </a:t>
            </a:r>
            <a:r>
              <a:rPr lang="fr-CH" sz="4800" b="1" dirty="0" smtClean="0">
                <a:solidFill>
                  <a:srgbClr val="7F7F7F"/>
                </a:solidFill>
              </a:rPr>
              <a:t>Foreign Body Granuloma </a:t>
            </a:r>
            <a:endParaRPr lang="fr-CH" sz="48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5983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Encapsulating </a:t>
            </a:r>
            <a:r>
              <a:rPr lang="fr-CH" sz="4000" b="1" dirty="0" smtClean="0">
                <a:solidFill>
                  <a:srgbClr val="7F7F7F"/>
                </a:solidFill>
              </a:rPr>
              <a:t>Anthropophagic Psychiatry</a:t>
            </a:r>
            <a:endParaRPr lang="fr-CH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1930" y="1912500"/>
            <a:ext cx="8044870" cy="3795808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400" dirty="0" smtClean="0"/>
              <a:t>Perturbing agent can’t be expulsed or it is to costly to be expulsed </a:t>
            </a:r>
          </a:p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400" dirty="0" smtClean="0"/>
              <a:t>Homeostasis will be saved by encapsulation of the foreign body</a:t>
            </a:r>
          </a:p>
          <a:p>
            <a:pPr marL="722313" indent="-36195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400" dirty="0" smtClean="0"/>
              <a:t>Cost-efficacious</a:t>
            </a:r>
          </a:p>
          <a:p>
            <a:pPr marL="722313" indent="-36195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400" dirty="0" smtClean="0"/>
              <a:t>System has to function around the encapsulated foreign body</a:t>
            </a:r>
          </a:p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591042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>
                <a:solidFill>
                  <a:srgbClr val="7F7F7F"/>
                </a:solidFill>
              </a:rPr>
              <a:t>Encapsulating </a:t>
            </a:r>
            <a:r>
              <a:rPr lang="fr-CH" b="1" dirty="0" smtClean="0">
                <a:solidFill>
                  <a:srgbClr val="7F7F7F"/>
                </a:solidFill>
              </a:rPr>
              <a:t>Anthropophagic Psychiatry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86208"/>
            <a:ext cx="8229600" cy="3788512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➛ therefore necessary to </a:t>
            </a:r>
            <a:r>
              <a:rPr lang="en-US" sz="2000" dirty="0"/>
              <a:t>implement the social control logic of the mental asylum </a:t>
            </a:r>
            <a:r>
              <a:rPr lang="en-US" sz="2000" dirty="0" smtClean="0"/>
              <a:t>(external of the </a:t>
            </a:r>
            <a:r>
              <a:rPr lang="en-US" sz="2000" dirty="0"/>
              <a:t>social body</a:t>
            </a:r>
            <a:r>
              <a:rPr lang="en-US" sz="2000" dirty="0" smtClean="0"/>
              <a:t>) in structures located within </a:t>
            </a:r>
            <a:r>
              <a:rPr lang="en-US" sz="2000" dirty="0"/>
              <a:t>the </a:t>
            </a:r>
            <a:r>
              <a:rPr lang="en-US" sz="2000" dirty="0" smtClean="0"/>
              <a:t>city</a:t>
            </a:r>
            <a:endParaRPr lang="en-US" sz="2000" dirty="0"/>
          </a:p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Organization of a dispositive with </a:t>
            </a:r>
            <a:r>
              <a:rPr lang="en-US" sz="2000" dirty="0"/>
              <a:t>procedures to take off the </a:t>
            </a:r>
            <a:r>
              <a:rPr lang="en-US" sz="2000" i="1" dirty="0" smtClean="0"/>
              <a:t>dreadful forces </a:t>
            </a:r>
            <a:r>
              <a:rPr lang="en-US" sz="2000" dirty="0"/>
              <a:t>of normal societal </a:t>
            </a:r>
            <a:r>
              <a:rPr lang="en-US" sz="2000" dirty="0" smtClean="0"/>
              <a:t>fabric</a:t>
            </a:r>
            <a:endParaRPr lang="en-US" sz="2000" dirty="0"/>
          </a:p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Organization of an </a:t>
            </a:r>
            <a:r>
              <a:rPr lang="en-US" sz="2000" dirty="0"/>
              <a:t>"encapsulating </a:t>
            </a:r>
            <a:r>
              <a:rPr lang="en-US" sz="2000" dirty="0" smtClean="0"/>
              <a:t>bureaucracy”, as thick and rigid as possible</a:t>
            </a:r>
          </a:p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A </a:t>
            </a:r>
            <a:r>
              <a:rPr lang="en-US" sz="2000" i="1" dirty="0" smtClean="0"/>
              <a:t>social granuloma</a:t>
            </a:r>
            <a:endParaRPr lang="en-US" sz="2000" i="1" dirty="0"/>
          </a:p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15820987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The </a:t>
            </a:r>
            <a:r>
              <a:rPr lang="fr-CH" sz="4400" b="1" i="1" dirty="0" smtClean="0">
                <a:solidFill>
                  <a:srgbClr val="7F7F7F"/>
                </a:solidFill>
              </a:rPr>
              <a:t>deviant</a:t>
            </a:r>
            <a:endParaRPr lang="fr-CH" sz="4400" b="1" i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6591" y="1374475"/>
            <a:ext cx="5857369" cy="4114845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For encapsulating system: problem is the "deviant" behavior that puts at risk the society</a:t>
            </a:r>
          </a:p>
          <a:p>
            <a:pPr marL="622300" indent="-261938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This behavior can be rationalized, perhaps even explained (by the encapsulating agent)</a:t>
            </a:r>
          </a:p>
          <a:p>
            <a:pPr marL="622300" indent="-261938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➛ disease (deviance) is a possession of the physician, of the medicine …. of others</a:t>
            </a:r>
          </a:p>
          <a:p>
            <a:pPr marL="622300" indent="-261938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dirty="0" smtClean="0"/>
              <a:t>patient’s </a:t>
            </a:r>
            <a:r>
              <a:rPr lang="en-US" sz="2000" dirty="0"/>
              <a:t>experience is at best </a:t>
            </a:r>
            <a:r>
              <a:rPr lang="en-US" sz="2000" dirty="0" smtClean="0"/>
              <a:t>of secondary interest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4160"/>
            <a:ext cx="2728682" cy="21501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0384819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>
                <a:solidFill>
                  <a:srgbClr val="7F7F7F"/>
                </a:solidFill>
              </a:rPr>
              <a:t>What's a </a:t>
            </a:r>
            <a:r>
              <a:rPr lang="fr-CH" b="1" dirty="0" smtClean="0">
                <a:solidFill>
                  <a:srgbClr val="7F7F7F"/>
                </a:solidFill>
              </a:rPr>
              <a:t>deviant ?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23472" y="1759206"/>
            <a:ext cx="6663328" cy="3598721"/>
          </a:xfrm>
        </p:spPr>
        <p:txBody>
          <a:bodyPr/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rgbClr val="FF6FCF"/>
              </a:buClr>
            </a:pPr>
            <a:r>
              <a:rPr lang="en-US" sz="2400" dirty="0" smtClean="0"/>
              <a:t>Michel Foucault </a:t>
            </a:r>
          </a:p>
          <a:p>
            <a:pPr marL="365125" indent="-365125">
              <a:lnSpc>
                <a:spcPct val="130000"/>
              </a:lnSpc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400" dirty="0" smtClean="0"/>
              <a:t>… focuses on the economically unproductive man as an enemy of (capitalist) disciplinary society and describes disciplinary institutions (school, factory, hospital ...) as machineries to discipline the non-productive man 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5403"/>
            <a:ext cx="1902102" cy="19276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7456408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>
                <a:solidFill>
                  <a:srgbClr val="7F7F7F"/>
                </a:solidFill>
              </a:rPr>
              <a:t>What's a </a:t>
            </a:r>
            <a:r>
              <a:rPr lang="fr-CH" b="1" dirty="0" smtClean="0">
                <a:solidFill>
                  <a:srgbClr val="7F7F7F"/>
                </a:solidFill>
              </a:rPr>
              <a:t>deviant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21156" y="1328522"/>
            <a:ext cx="6565643" cy="4284887"/>
          </a:xfrm>
        </p:spPr>
        <p:txBody>
          <a:bodyPr/>
          <a:lstStyle/>
          <a:p>
            <a:pPr>
              <a:buClr>
                <a:srgbClr val="FF6FCF"/>
              </a:buClr>
            </a:pPr>
            <a:r>
              <a:rPr lang="en-US" sz="1800" dirty="0" smtClean="0"/>
              <a:t>Jürgen </a:t>
            </a:r>
            <a:r>
              <a:rPr lang="en-US" sz="1800" dirty="0" err="1" smtClean="0"/>
              <a:t>Ruesch</a:t>
            </a:r>
            <a:r>
              <a:rPr lang="en-US" sz="1800" dirty="0" smtClean="0"/>
              <a:t>, 1972</a:t>
            </a:r>
          </a:p>
          <a:p>
            <a:pPr marL="365125" indent="-365125">
              <a:buClr>
                <a:srgbClr val="FF6FCF"/>
              </a:buClr>
              <a:buFont typeface="Arial"/>
              <a:buChar char="•"/>
            </a:pPr>
            <a:r>
              <a:rPr lang="en-US" sz="1800" dirty="0" smtClean="0"/>
              <a:t>Deviant = person who does not produce for society</a:t>
            </a:r>
          </a:p>
          <a:p>
            <a:pPr marL="708025" indent="-342900">
              <a:buClr>
                <a:srgbClr val="FF6FCF"/>
              </a:buClr>
              <a:buFont typeface="+mj-lt"/>
              <a:buAutoNum type="alphaLcPeriod"/>
            </a:pPr>
            <a:r>
              <a:rPr lang="en-US" sz="1800" dirty="0" smtClean="0"/>
              <a:t>violates the conventions of the time</a:t>
            </a:r>
          </a:p>
          <a:p>
            <a:pPr marL="708025" indent="-342900">
              <a:buClr>
                <a:srgbClr val="FF6FCF"/>
              </a:buClr>
              <a:buFont typeface="+mj-lt"/>
              <a:buAutoNum type="alphaLcPeriod"/>
            </a:pPr>
            <a:r>
              <a:rPr lang="en-US" sz="1800" dirty="0" smtClean="0"/>
              <a:t>guilty of infringements of space and properties</a:t>
            </a:r>
          </a:p>
          <a:p>
            <a:pPr marL="708025" indent="-342900">
              <a:buClr>
                <a:srgbClr val="FF6FCF"/>
              </a:buClr>
              <a:buFont typeface="+mj-lt"/>
              <a:buAutoNum type="alphaLcPeriod"/>
            </a:pPr>
            <a:r>
              <a:rPr lang="en-US" sz="1800" dirty="0" smtClean="0"/>
              <a:t>improperly uses its own energy (badly distributing them)</a:t>
            </a:r>
          </a:p>
          <a:p>
            <a:pPr marL="708025" indent="-342900">
              <a:buClr>
                <a:srgbClr val="FF6FCF"/>
              </a:buClr>
              <a:buFont typeface="+mj-lt"/>
              <a:buAutoNum type="alphaLcPeriod"/>
            </a:pPr>
            <a:r>
              <a:rPr lang="en-US" sz="1800" dirty="0" smtClean="0"/>
              <a:t>mismanaging its finances</a:t>
            </a:r>
          </a:p>
          <a:p>
            <a:pPr marL="708025" indent="-342900">
              <a:buClr>
                <a:srgbClr val="FF6FCF"/>
              </a:buClr>
              <a:buFont typeface="+mj-lt"/>
              <a:buAutoNum type="alphaLcPeriod"/>
            </a:pPr>
            <a:r>
              <a:rPr lang="en-US" sz="1800" dirty="0" smtClean="0"/>
              <a:t>ineffective in its productive actions</a:t>
            </a:r>
          </a:p>
          <a:p>
            <a:pPr marL="708025" indent="-342900">
              <a:buClr>
                <a:srgbClr val="FF6FCF"/>
              </a:buClr>
              <a:buFont typeface="+mj-lt"/>
              <a:buAutoNum type="alphaLcPeriod"/>
            </a:pPr>
            <a:r>
              <a:rPr lang="en-US" sz="1800" dirty="0" smtClean="0"/>
              <a:t>miscommunication, shifted, "illogical »</a:t>
            </a:r>
          </a:p>
          <a:p>
            <a:pPr marL="365125" indent="-365125">
              <a:buClr>
                <a:srgbClr val="FF6FCF"/>
              </a:buClr>
              <a:buFont typeface="Arial"/>
              <a:buChar char="•"/>
            </a:pPr>
            <a:endParaRPr lang="en-US" sz="1800" dirty="0" smtClean="0"/>
          </a:p>
          <a:p>
            <a:pPr marL="365125" indent="-365125">
              <a:buClr>
                <a:srgbClr val="FF6FCF"/>
              </a:buClr>
              <a:buFont typeface="Arial"/>
              <a:buChar char="•"/>
            </a:pPr>
            <a:r>
              <a:rPr lang="en-US" sz="1800" dirty="0" smtClean="0"/>
              <a:t>➛ almost perfect definition of the  »fool" ... but also the "offender" or "slacker » </a:t>
            </a:r>
            <a:endParaRPr lang="en-US" sz="18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2" y="2146644"/>
            <a:ext cx="2307523" cy="218060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9996961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9980" y="274638"/>
            <a:ext cx="2724048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Agenda</a:t>
            </a:r>
            <a:endParaRPr lang="fr-CH" sz="5400" b="1" dirty="0">
              <a:solidFill>
                <a:srgbClr val="7F7F7F"/>
              </a:solidFill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722389" y="1491066"/>
            <a:ext cx="6296966" cy="1199438"/>
            <a:chOff x="722389" y="1491066"/>
            <a:chExt cx="6296966" cy="1199438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389" y="1491066"/>
              <a:ext cx="1199438" cy="1199438"/>
            </a:xfrm>
            <a:prstGeom prst="rect">
              <a:avLst/>
            </a:prstGeom>
            <a:ln>
              <a:solidFill>
                <a:srgbClr val="0D0D0D"/>
              </a:solidFill>
            </a:ln>
          </p:spPr>
        </p:pic>
        <p:sp>
          <p:nvSpPr>
            <p:cNvPr id="5" name="Rechteck 4"/>
            <p:cNvSpPr/>
            <p:nvPr/>
          </p:nvSpPr>
          <p:spPr>
            <a:xfrm>
              <a:off x="2467415" y="1813786"/>
              <a:ext cx="455194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Aft>
                  <a:spcPts val="1800"/>
                </a:spcAft>
                <a:buClr>
                  <a:srgbClr val="FF6FCF"/>
                </a:buClr>
              </a:pPr>
              <a:r>
                <a:rPr lang="fr-CH" dirty="0"/>
                <a:t>Anthropoemia, </a:t>
              </a:r>
              <a:r>
                <a:rPr lang="fr-CH" dirty="0" smtClean="0"/>
                <a:t>anthropophagia</a:t>
              </a:r>
              <a:endParaRPr lang="fr-CH" dirty="0"/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722389" y="2882625"/>
            <a:ext cx="6296966" cy="1198800"/>
            <a:chOff x="722389" y="2882625"/>
            <a:chExt cx="6296966" cy="1198800"/>
          </a:xfrm>
        </p:grpSpPr>
        <p:pic>
          <p:nvPicPr>
            <p:cNvPr id="6" name="Bild 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389" y="2882625"/>
              <a:ext cx="1199438" cy="1198800"/>
            </a:xfrm>
            <a:prstGeom prst="rect">
              <a:avLst/>
            </a:prstGeom>
            <a:ln>
              <a:solidFill>
                <a:srgbClr val="0D0D0D"/>
              </a:solidFill>
            </a:ln>
          </p:spPr>
        </p:pic>
        <p:sp>
          <p:nvSpPr>
            <p:cNvPr id="7" name="Rechteck 6"/>
            <p:cNvSpPr/>
            <p:nvPr/>
          </p:nvSpPr>
          <p:spPr>
            <a:xfrm>
              <a:off x="2467415" y="3205026"/>
              <a:ext cx="455194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Aft>
                  <a:spcPts val="1800"/>
                </a:spcAft>
                <a:buClr>
                  <a:srgbClr val="FF6FCF"/>
                </a:buClr>
              </a:pPr>
              <a:r>
                <a:rPr lang="fr-CH" dirty="0" smtClean="0"/>
                <a:t>Psychiatry and deviance</a:t>
              </a:r>
              <a:endParaRPr lang="fr-CH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722457" y="4273546"/>
            <a:ext cx="6296898" cy="1198800"/>
            <a:chOff x="722457" y="4273546"/>
            <a:chExt cx="6296898" cy="1198800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457" y="4273546"/>
              <a:ext cx="1199302" cy="1198800"/>
            </a:xfrm>
            <a:prstGeom prst="rect">
              <a:avLst/>
            </a:prstGeom>
            <a:ln>
              <a:solidFill>
                <a:srgbClr val="0D0D0D"/>
              </a:solidFill>
            </a:ln>
          </p:spPr>
        </p:pic>
        <p:sp>
          <p:nvSpPr>
            <p:cNvPr id="9" name="Rechteck 8"/>
            <p:cNvSpPr/>
            <p:nvPr/>
          </p:nvSpPr>
          <p:spPr>
            <a:xfrm>
              <a:off x="2467415" y="4595947"/>
              <a:ext cx="455194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Aft>
                  <a:spcPts val="1800"/>
                </a:spcAft>
                <a:buClr>
                  <a:srgbClr val="FF6FCF"/>
                </a:buClr>
              </a:pPr>
              <a:r>
                <a:rPr lang="fr-CH" dirty="0" smtClean="0"/>
                <a:t>The role of deviance </a:t>
              </a:r>
              <a:r>
                <a:rPr lang="is-IS" dirty="0" smtClean="0"/>
                <a:t>… art</a:t>
              </a:r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44818670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 smtClean="0">
                <a:solidFill>
                  <a:srgbClr val="7F7F7F"/>
                </a:solidFill>
              </a:rPr>
              <a:t>How to treat the deviant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25914" y="1598613"/>
            <a:ext cx="5560885" cy="3919905"/>
          </a:xfrm>
        </p:spPr>
        <p:txBody>
          <a:bodyPr/>
          <a:lstStyle/>
          <a:p>
            <a:pPr marL="457200" indent="-457200">
              <a:lnSpc>
                <a:spcPct val="130000"/>
              </a:lnSpc>
              <a:spcAft>
                <a:spcPts val="3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The machine to  treat these deviant characters should thus correct this deviation to (re-)make economically productive people</a:t>
            </a:r>
          </a:p>
          <a:p>
            <a:pPr marL="457200" indent="-457200">
              <a:lnSpc>
                <a:spcPct val="130000"/>
              </a:lnSpc>
              <a:spcAft>
                <a:spcPts val="3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if the recovery in economic productivity is not possible: prevent them from interfering with economic productivity</a:t>
            </a:r>
          </a:p>
          <a:p>
            <a:pPr marL="457200" indent="-457200">
              <a:lnSpc>
                <a:spcPct val="130000"/>
              </a:lnSpc>
              <a:spcAft>
                <a:spcPts val="3600"/>
              </a:spcAft>
              <a:buClr>
                <a:srgbClr val="FF6FCF"/>
              </a:buClr>
              <a:buFont typeface="Arial"/>
              <a:buChar char="•"/>
            </a:pPr>
            <a:endParaRPr lang="en-US" sz="20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727"/>
            <a:ext cx="2901455" cy="281304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342687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6000" b="1" dirty="0" smtClean="0">
                <a:solidFill>
                  <a:srgbClr val="7F7F7F"/>
                </a:solidFill>
              </a:rPr>
              <a:t>The </a:t>
            </a:r>
            <a:r>
              <a:rPr lang="fr-FR" sz="6000" b="1" dirty="0" err="1" smtClean="0">
                <a:solidFill>
                  <a:srgbClr val="7F7F7F"/>
                </a:solidFill>
              </a:rPr>
              <a:t>deviant</a:t>
            </a:r>
            <a:endParaRPr lang="fr-FR" sz="60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30481" y="1467223"/>
            <a:ext cx="6356318" cy="4109696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en-US" sz="1600" dirty="0" smtClean="0"/>
              <a:t>No </a:t>
            </a:r>
            <a:r>
              <a:rPr lang="en-US" sz="1600" dirty="0"/>
              <a:t>deviant behavior or thought without existing custom</a:t>
            </a:r>
          </a:p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en-US" sz="1600" dirty="0"/>
              <a:t>But also, no development, no progress</a:t>
            </a:r>
            <a:r>
              <a:rPr lang="en-US" sz="1600" dirty="0" smtClean="0"/>
              <a:t>, </a:t>
            </a:r>
            <a:r>
              <a:rPr lang="en-US" sz="1600" dirty="0"/>
              <a:t>no evolution without </a:t>
            </a:r>
            <a:r>
              <a:rPr lang="en-US" sz="1600" dirty="0" smtClean="0"/>
              <a:t>deviation</a:t>
            </a:r>
          </a:p>
          <a:p>
            <a:pPr marL="534988" indent="-174625">
              <a:lnSpc>
                <a:spcPct val="110000"/>
              </a:lnSpc>
              <a:buClr>
                <a:srgbClr val="FF6FCF"/>
              </a:buClr>
              <a:buFont typeface="Arial"/>
              <a:buChar char="•"/>
            </a:pPr>
            <a:r>
              <a:rPr lang="en-US" sz="1600" dirty="0"/>
              <a:t>A deviant is always also somebody who </a:t>
            </a:r>
            <a:r>
              <a:rPr lang="en-US" sz="1600" i="1" dirty="0"/>
              <a:t>emanates  </a:t>
            </a:r>
            <a:endParaRPr lang="en-US" sz="1600" dirty="0" smtClean="0"/>
          </a:p>
          <a:p>
            <a:pPr marL="534988" indent="-174625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en-US" sz="1600" dirty="0"/>
              <a:t>The deviant is even the origin of any </a:t>
            </a:r>
            <a:r>
              <a:rPr lang="en-US" sz="1600" dirty="0" smtClean="0"/>
              <a:t>developments</a:t>
            </a:r>
          </a:p>
          <a:p>
            <a:pPr marL="534988" indent="-174625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ability to take advantage of deviance is perhaps the only way to </a:t>
            </a:r>
            <a:r>
              <a:rPr lang="en-US" sz="1600" dirty="0" smtClean="0"/>
              <a:t>evolve</a:t>
            </a:r>
            <a:endParaRPr lang="en-US" sz="1600" dirty="0"/>
          </a:p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en-US" sz="1600" dirty="0"/>
              <a:t>Deviance is thus in this sense a development </a:t>
            </a:r>
            <a:r>
              <a:rPr lang="en-US" sz="1600" dirty="0" smtClean="0"/>
              <a:t>opportunity</a:t>
            </a:r>
            <a:endParaRPr lang="en-US" sz="1600" dirty="0"/>
          </a:p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endParaRPr lang="en-US" sz="1600" dirty="0" smtClean="0"/>
          </a:p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en-US" sz="1600" dirty="0" smtClean="0"/>
              <a:t>However: </a:t>
            </a:r>
            <a:r>
              <a:rPr lang="en-US" sz="1600" dirty="0"/>
              <a:t>deviance becomes a danger if it exceeds the system's </a:t>
            </a:r>
            <a:r>
              <a:rPr lang="en-US" sz="1600" dirty="0" smtClean="0"/>
              <a:t>adaptability</a:t>
            </a:r>
          </a:p>
          <a:p>
            <a:pPr marL="715963" indent="-350838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en-US" sz="1600" dirty="0"/>
              <a:t>Danger of exhaustion, disintegration among </a:t>
            </a:r>
            <a:r>
              <a:rPr lang="en-US" sz="1600" dirty="0" smtClean="0"/>
              <a:t>others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9122"/>
            <a:ext cx="2197847" cy="281450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3535174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 smtClean="0">
                <a:solidFill>
                  <a:srgbClr val="7F7F7F"/>
                </a:solidFill>
              </a:rPr>
              <a:t>Alternative </a:t>
            </a:r>
            <a:r>
              <a:rPr lang="fr-CH" b="1" dirty="0">
                <a:solidFill>
                  <a:srgbClr val="7F7F7F"/>
                </a:solidFill>
              </a:rPr>
              <a:t>definition of </a:t>
            </a:r>
            <a:r>
              <a:rPr lang="fr-CH" b="1" dirty="0" smtClean="0">
                <a:solidFill>
                  <a:srgbClr val="7F7F7F"/>
                </a:solidFill>
              </a:rPr>
              <a:t>the deviant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57994" y="1123442"/>
            <a:ext cx="7901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400"/>
              </a:spcAft>
              <a:buClr>
                <a:srgbClr val="FF6FCF"/>
              </a:buClr>
              <a:buFont typeface="Arial"/>
              <a:buChar char="•"/>
            </a:pPr>
            <a:r>
              <a:rPr lang="en-US" dirty="0"/>
              <a:t>Person who does not participate in the common life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457201" y="1780597"/>
            <a:ext cx="7873920" cy="1077848"/>
            <a:chOff x="457201" y="1780597"/>
            <a:chExt cx="7873920" cy="1077848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1" y="1780597"/>
              <a:ext cx="1077848" cy="10778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Rechteck 5"/>
            <p:cNvSpPr/>
            <p:nvPr/>
          </p:nvSpPr>
          <p:spPr>
            <a:xfrm>
              <a:off x="1765477" y="1996356"/>
              <a:ext cx="65656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400"/>
                </a:spcAft>
                <a:buClr>
                  <a:srgbClr val="FF6FCF"/>
                </a:buClr>
              </a:pPr>
              <a:r>
                <a:rPr lang="en-US" sz="1800" dirty="0"/>
                <a:t>Political participation (voting, electing, being elected, advocating, forming an opinion etc.)</a:t>
              </a: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457201" y="2970273"/>
            <a:ext cx="7534813" cy="1077848"/>
            <a:chOff x="457201" y="2970273"/>
            <a:chExt cx="7534813" cy="1077848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1" y="2970273"/>
              <a:ext cx="1077848" cy="10778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Rechteck 7"/>
            <p:cNvSpPr/>
            <p:nvPr/>
          </p:nvSpPr>
          <p:spPr>
            <a:xfrm>
              <a:off x="1765477" y="3186032"/>
              <a:ext cx="62265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400"/>
                </a:spcAft>
                <a:buClr>
                  <a:srgbClr val="FF6FCF"/>
                </a:buClr>
              </a:pPr>
              <a:r>
                <a:rPr lang="en-US" sz="1800" dirty="0"/>
                <a:t>Cultural participation (inspiring oneself, inspiring others, seeking meaning, transmitting meaning)</a:t>
              </a: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457201" y="4159949"/>
            <a:ext cx="7176172" cy="1077848"/>
            <a:chOff x="457201" y="4159949"/>
            <a:chExt cx="7176172" cy="1077848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1" y="4159949"/>
              <a:ext cx="1077848" cy="10778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3" name="Rechteck 12"/>
            <p:cNvSpPr/>
            <p:nvPr/>
          </p:nvSpPr>
          <p:spPr>
            <a:xfrm>
              <a:off x="1765476" y="4375708"/>
              <a:ext cx="58678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400"/>
                </a:spcAft>
                <a:buClr>
                  <a:srgbClr val="FF6FCF"/>
                </a:buClr>
              </a:pPr>
              <a:r>
                <a:rPr lang="en-US" sz="1800" dirty="0"/>
                <a:t>Civil participation (help, mutual aid, togetherness, welcoming, to welcome etc.)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23656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7F7F7F"/>
                </a:solidFill>
              </a:rPr>
              <a:t>Alternative definition of the deviant</a:t>
            </a:r>
            <a:endParaRPr lang="en-US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42316"/>
            <a:ext cx="8229600" cy="4197291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”Encapsulating" society : does not allow participation</a:t>
            </a:r>
          </a:p>
          <a:p>
            <a:pPr marL="285750" indent="-285750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“Assimilating“ society: allows (or even requires) a participation in social, civil, political life</a:t>
            </a:r>
          </a:p>
          <a:p>
            <a:pPr marL="715963" indent="-350838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➛ to take advantage of the tension produced by the deviant</a:t>
            </a:r>
          </a:p>
          <a:p>
            <a:pPr marL="285750" indent="-285750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endParaRPr lang="en-US" sz="2000" dirty="0" smtClean="0"/>
          </a:p>
          <a:p>
            <a:pPr marL="285750" indent="-285750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What to do with these forces ? How to use them ?</a:t>
            </a:r>
          </a:p>
          <a:p>
            <a:pPr marL="715963" indent="-350838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How can what motivated at first exclusion now become (at least in part) an asset ?</a:t>
            </a:r>
            <a:endParaRPr lang="en-US" sz="2000" dirty="0"/>
          </a:p>
          <a:p>
            <a:pPr marL="715963" indent="-350838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What has craziness to offer 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438623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 smtClean="0">
                <a:solidFill>
                  <a:srgbClr val="7F7F7F"/>
                </a:solidFill>
              </a:rPr>
              <a:t>Assimilating</a:t>
            </a:r>
            <a:r>
              <a:rPr lang="fr-FR" b="1" dirty="0" smtClean="0">
                <a:solidFill>
                  <a:srgbClr val="7F7F7F"/>
                </a:solidFill>
              </a:rPr>
              <a:t> </a:t>
            </a:r>
            <a:r>
              <a:rPr lang="fr-FR" b="1" dirty="0" err="1" smtClean="0">
                <a:solidFill>
                  <a:srgbClr val="7F7F7F"/>
                </a:solidFill>
              </a:rPr>
              <a:t>anthropophagic</a:t>
            </a:r>
            <a:r>
              <a:rPr lang="fr-FR" b="1" dirty="0" smtClean="0">
                <a:solidFill>
                  <a:srgbClr val="7F7F7F"/>
                </a:solidFill>
              </a:rPr>
              <a:t> </a:t>
            </a:r>
            <a:r>
              <a:rPr lang="fr-FR" b="1" dirty="0" err="1" smtClean="0">
                <a:solidFill>
                  <a:srgbClr val="7F7F7F"/>
                </a:solidFill>
              </a:rPr>
              <a:t>psychiatry</a:t>
            </a:r>
            <a:endParaRPr lang="fr-FR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86208"/>
            <a:ext cx="8229600" cy="3949104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rgbClr val="FF6FCF"/>
              </a:buClr>
              <a:buChar char="•"/>
            </a:pPr>
            <a:r>
              <a:rPr lang="en-US" sz="2300" dirty="0" smtClean="0"/>
              <a:t>A psychiatry </a:t>
            </a:r>
            <a:r>
              <a:rPr lang="en-US" sz="2300" i="1" dirty="0" smtClean="0"/>
              <a:t>within</a:t>
            </a:r>
            <a:r>
              <a:rPr lang="en-US" sz="2300" dirty="0" smtClean="0"/>
              <a:t> the social body </a:t>
            </a:r>
          </a:p>
          <a:p>
            <a:pPr marL="627063" indent="-261938">
              <a:spcAft>
                <a:spcPts val="600"/>
              </a:spcAft>
              <a:buClr>
                <a:srgbClr val="FF6FCF"/>
              </a:buClr>
              <a:buChar char="•"/>
            </a:pPr>
            <a:r>
              <a:rPr lang="en-US" sz="2300" dirty="0" smtClean="0"/>
              <a:t>geographically, but also regarding the deviant and the normed</a:t>
            </a:r>
          </a:p>
          <a:p>
            <a:pPr marL="457200" indent="-457200">
              <a:spcAft>
                <a:spcPts val="600"/>
              </a:spcAft>
              <a:buClr>
                <a:srgbClr val="FF6FCF"/>
              </a:buClr>
              <a:buChar char="•"/>
            </a:pPr>
            <a:r>
              <a:rPr lang="en-US" sz="2300" dirty="0" smtClean="0"/>
              <a:t>Not a </a:t>
            </a:r>
            <a:r>
              <a:rPr lang="en-US" sz="2300" dirty="0"/>
              <a:t>psychiatry which rids the </a:t>
            </a:r>
            <a:r>
              <a:rPr lang="en-US" sz="2300" dirty="0" smtClean="0"/>
              <a:t>normed from the </a:t>
            </a:r>
            <a:r>
              <a:rPr lang="en-US" sz="2300" dirty="0"/>
              <a:t>deviant</a:t>
            </a:r>
            <a:endParaRPr lang="en-US" sz="2300" dirty="0" smtClean="0"/>
          </a:p>
          <a:p>
            <a:pPr marL="457200" indent="-457200">
              <a:spcAft>
                <a:spcPts val="600"/>
              </a:spcAft>
              <a:buClr>
                <a:srgbClr val="FF6FCF"/>
              </a:buClr>
              <a:buChar char="•"/>
            </a:pPr>
            <a:r>
              <a:rPr lang="en-US" sz="2300" dirty="0" smtClean="0"/>
              <a:t>But</a:t>
            </a:r>
            <a:r>
              <a:rPr lang="en-US" sz="2300" dirty="0"/>
              <a:t>: </a:t>
            </a:r>
            <a:r>
              <a:rPr lang="en-US" sz="2300" dirty="0" smtClean="0"/>
              <a:t>attributes, and even confirms </a:t>
            </a:r>
            <a:r>
              <a:rPr lang="en-US" sz="2300" dirty="0"/>
              <a:t>a place and a role to </a:t>
            </a:r>
            <a:r>
              <a:rPr lang="en-US" sz="2300" dirty="0" smtClean="0"/>
              <a:t>the deviant </a:t>
            </a:r>
            <a:r>
              <a:rPr lang="en-US" sz="2300" dirty="0"/>
              <a:t>within the social body</a:t>
            </a:r>
            <a:endParaRPr lang="en-US" sz="2300" dirty="0" smtClean="0"/>
          </a:p>
          <a:p>
            <a:pPr marL="457200" indent="-457200">
              <a:spcAft>
                <a:spcPts val="600"/>
              </a:spcAft>
              <a:buClr>
                <a:srgbClr val="FF6FCF"/>
              </a:buClr>
              <a:buChar char="•"/>
            </a:pPr>
            <a:r>
              <a:rPr lang="en-US" sz="2300" dirty="0" smtClean="0"/>
              <a:t>Anthropophagia not to isolate but to incorporate </a:t>
            </a:r>
          </a:p>
          <a:p>
            <a:pPr marL="539750" indent="-174625">
              <a:spcAft>
                <a:spcPts val="600"/>
              </a:spcAft>
              <a:buClr>
                <a:srgbClr val="FF6FCF"/>
              </a:buClr>
              <a:buChar char="•"/>
            </a:pPr>
            <a:r>
              <a:rPr lang="en-US" sz="2300" dirty="0" smtClean="0"/>
              <a:t>in order </a:t>
            </a:r>
            <a:r>
              <a:rPr lang="en-US" sz="2300" dirty="0"/>
              <a:t>to to take advantage of these formidable </a:t>
            </a:r>
            <a:r>
              <a:rPr lang="en-US" sz="2300" dirty="0" smtClean="0"/>
              <a:t>forces</a:t>
            </a:r>
          </a:p>
        </p:txBody>
      </p:sp>
    </p:spTree>
    <p:extLst>
      <p:ext uri="{BB962C8B-B14F-4D97-AF65-F5344CB8AC3E}">
        <p14:creationId xmlns:p14="http://schemas.microsoft.com/office/powerpoint/2010/main" val="92958962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7F7F7F"/>
                </a:solidFill>
              </a:rPr>
              <a:t>Tasks of an anthropophagic psychiatry</a:t>
            </a:r>
            <a:endParaRPr lang="en-US" b="1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4051299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rgbClr val="FF6FCF"/>
              </a:buClr>
              <a:buChar char="•"/>
            </a:pPr>
            <a:r>
              <a:rPr lang="en-US" sz="2000" dirty="0" smtClean="0"/>
              <a:t>To benefit from the deviant</a:t>
            </a:r>
          </a:p>
          <a:p>
            <a:pPr marL="457200" indent="-457200">
              <a:spcAft>
                <a:spcPts val="600"/>
              </a:spcAft>
              <a:buClr>
                <a:srgbClr val="FF6FCF"/>
              </a:buClr>
              <a:buChar char="•"/>
            </a:pPr>
            <a:r>
              <a:rPr lang="en-US" sz="2000" dirty="0" smtClean="0"/>
              <a:t>To </a:t>
            </a:r>
            <a:r>
              <a:rPr lang="en-US" sz="2000" dirty="0"/>
              <a:t>limit the disruption represented by the madness </a:t>
            </a:r>
            <a:r>
              <a:rPr lang="en-US" sz="2000" dirty="0" smtClean="0"/>
              <a:t>in order to be </a:t>
            </a:r>
            <a:r>
              <a:rPr lang="en-US" sz="2000" dirty="0" err="1" smtClean="0"/>
              <a:t>assimilable</a:t>
            </a:r>
            <a:r>
              <a:rPr lang="en-US" sz="2000" dirty="0" smtClean="0"/>
              <a:t> by society</a:t>
            </a:r>
          </a:p>
          <a:p>
            <a:pPr marL="457200" indent="-457200">
              <a:spcAft>
                <a:spcPts val="600"/>
              </a:spcAft>
              <a:buClr>
                <a:srgbClr val="FF6FCF"/>
              </a:buClr>
              <a:buChar char="•"/>
            </a:pPr>
            <a:endParaRPr lang="en-US" sz="2000" dirty="0" smtClean="0"/>
          </a:p>
          <a:p>
            <a:pPr>
              <a:spcAft>
                <a:spcPts val="600"/>
              </a:spcAft>
              <a:buClr>
                <a:srgbClr val="FF6FCF"/>
              </a:buClr>
            </a:pPr>
            <a:r>
              <a:rPr lang="en-US" sz="2000" dirty="0" smtClean="0"/>
              <a:t>In order to “take advantage of madness”</a:t>
            </a:r>
          </a:p>
          <a:p>
            <a:pPr marL="627063" indent="-363538">
              <a:spcAft>
                <a:spcPts val="6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en-US" sz="2000" dirty="0" smtClean="0"/>
              <a:t>madness has to be “swallowed” by society (it has to be present)</a:t>
            </a:r>
          </a:p>
          <a:p>
            <a:pPr marL="627063" indent="-363538">
              <a:spcAft>
                <a:spcPts val="6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en-US" sz="2000" dirty="0" smtClean="0"/>
              <a:t>it has to interfere with the </a:t>
            </a:r>
            <a:r>
              <a:rPr lang="en-US" sz="2000" i="1" dirty="0" smtClean="0"/>
              <a:t>normal, </a:t>
            </a:r>
            <a:r>
              <a:rPr lang="en-US" sz="2000" dirty="0" smtClean="0"/>
              <a:t>has to destabilize it</a:t>
            </a:r>
          </a:p>
          <a:p>
            <a:pPr marL="627063" indent="-363538">
              <a:spcAft>
                <a:spcPts val="6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en-US" sz="2000" dirty="0"/>
              <a:t>it is moderated (</a:t>
            </a:r>
            <a:r>
              <a:rPr lang="en-US" sz="2000" dirty="0" smtClean="0"/>
              <a:t>e.g. </a:t>
            </a:r>
            <a:r>
              <a:rPr lang="en-US" sz="2000" dirty="0"/>
              <a:t>by psychiatry) </a:t>
            </a:r>
            <a:endParaRPr lang="en-US" sz="2000" dirty="0" smtClean="0"/>
          </a:p>
          <a:p>
            <a:pPr marL="457200" indent="-457200">
              <a:spcAft>
                <a:spcPts val="600"/>
              </a:spcAft>
              <a:buClr>
                <a:srgbClr val="FF6FCF"/>
              </a:buClr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9405133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ung 7"/>
          <p:cNvGrpSpPr/>
          <p:nvPr/>
        </p:nvGrpSpPr>
        <p:grpSpPr>
          <a:xfrm>
            <a:off x="461209" y="1851598"/>
            <a:ext cx="2869562" cy="2996045"/>
            <a:chOff x="461209" y="1851598"/>
            <a:chExt cx="2869562" cy="2996045"/>
          </a:xfrm>
        </p:grpSpPr>
        <p:sp>
          <p:nvSpPr>
            <p:cNvPr id="2" name="Rechtwinkliges Dreieck 1"/>
            <p:cNvSpPr/>
            <p:nvPr/>
          </p:nvSpPr>
          <p:spPr>
            <a:xfrm>
              <a:off x="2418680" y="1851598"/>
              <a:ext cx="912091" cy="2996045"/>
            </a:xfrm>
            <a:prstGeom prst="rtTriangle">
              <a:avLst/>
            </a:prstGeom>
            <a:gradFill flip="none" rotWithShape="1">
              <a:gsLst>
                <a:gs pos="0">
                  <a:srgbClr val="7B8AC0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25400" cap="flat">
              <a:solidFill>
                <a:srgbClr val="FFFFFF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461209" y="2782609"/>
              <a:ext cx="1788157" cy="1261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/>
                <a:t>Fatuous, corny, </a:t>
              </a:r>
            </a:p>
            <a:p>
              <a:r>
                <a:rPr lang="en-US" sz="1200" i="1" dirty="0" smtClean="0"/>
                <a:t>meaningless, vacuous, </a:t>
              </a:r>
            </a:p>
            <a:p>
              <a:r>
                <a:rPr lang="en-US" sz="1200" i="1" dirty="0" smtClean="0"/>
                <a:t>inane, silly</a:t>
              </a:r>
              <a:r>
                <a:rPr lang="is-IS" sz="1200" i="1" dirty="0" smtClean="0"/>
                <a:t>….</a:t>
              </a:r>
            </a:p>
            <a:p>
              <a:endParaRPr lang="is-IS" sz="1200" i="1" dirty="0"/>
            </a:p>
            <a:p>
              <a:r>
                <a:rPr lang="is-IS" sz="1200" i="1" dirty="0" smtClean="0"/>
                <a:t>inconsiderable</a:t>
              </a:r>
            </a:p>
            <a:p>
              <a:r>
                <a:rPr lang="is-IS" sz="1200" i="1" dirty="0" smtClean="0"/>
                <a:t>worthless</a:t>
              </a:r>
              <a:r>
                <a:rPr lang="en-US" sz="1600" dirty="0" smtClean="0"/>
                <a:t> </a:t>
              </a:r>
              <a:endParaRPr lang="en-US" sz="1600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4054241" y="346758"/>
            <a:ext cx="922261" cy="4412495"/>
            <a:chOff x="4110870" y="346758"/>
            <a:chExt cx="922261" cy="4900982"/>
          </a:xfrm>
        </p:grpSpPr>
        <p:cxnSp>
          <p:nvCxnSpPr>
            <p:cNvPr id="6" name="Gerade Verbindung 5"/>
            <p:cNvCxnSpPr/>
            <p:nvPr/>
          </p:nvCxnSpPr>
          <p:spPr>
            <a:xfrm flipV="1">
              <a:off x="4572000" y="1521287"/>
              <a:ext cx="0" cy="3726453"/>
            </a:xfrm>
            <a:prstGeom prst="line">
              <a:avLst/>
            </a:prstGeom>
            <a:noFill/>
            <a:ln w="76200" cap="flat" cmpd="sng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" name="Textfeld 6"/>
            <p:cNvSpPr txBox="1"/>
            <p:nvPr/>
          </p:nvSpPr>
          <p:spPr>
            <a:xfrm>
              <a:off x="4110870" y="346758"/>
              <a:ext cx="92226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convention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200" dirty="0" smtClean="0">
                  <a:solidFill>
                    <a:srgbClr val="000000"/>
                  </a:solidFill>
                </a:rPr>
                <a:t>standard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custom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200" dirty="0" smtClean="0">
                  <a:solidFill>
                    <a:srgbClr val="000000"/>
                  </a:solidFill>
                </a:rPr>
                <a:t>convenance</a:t>
              </a:r>
              <a:endParaRPr kumimoji="0" lang="fr-FR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cxnSp>
        <p:nvCxnSpPr>
          <p:cNvPr id="9" name="Gerade Verbindung 8"/>
          <p:cNvCxnSpPr/>
          <p:nvPr/>
        </p:nvCxnSpPr>
        <p:spPr>
          <a:xfrm flipV="1">
            <a:off x="5231349" y="1403206"/>
            <a:ext cx="0" cy="3355033"/>
          </a:xfrm>
          <a:prstGeom prst="line">
            <a:avLst/>
          </a:prstGeom>
          <a:noFill/>
          <a:ln w="9525" cap="flat" cmpd="sng">
            <a:solidFill>
              <a:schemeClr val="tx1">
                <a:lumMod val="95000"/>
                <a:lumOff val="5000"/>
              </a:schemeClr>
            </a:solidFill>
            <a:prstDash val="dashDot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Gerade Verbindung 9"/>
          <p:cNvCxnSpPr/>
          <p:nvPr/>
        </p:nvCxnSpPr>
        <p:spPr>
          <a:xfrm flipV="1">
            <a:off x="3799395" y="1404220"/>
            <a:ext cx="0" cy="3355033"/>
          </a:xfrm>
          <a:prstGeom prst="line">
            <a:avLst/>
          </a:prstGeom>
          <a:noFill/>
          <a:ln w="9525" cap="flat" cmpd="sng">
            <a:solidFill>
              <a:schemeClr val="tx1">
                <a:lumMod val="95000"/>
                <a:lumOff val="5000"/>
              </a:schemeClr>
            </a:solidFill>
            <a:prstDash val="dashDot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6" name="Gruppierung 15"/>
          <p:cNvGrpSpPr/>
          <p:nvPr/>
        </p:nvGrpSpPr>
        <p:grpSpPr>
          <a:xfrm>
            <a:off x="3799395" y="5024426"/>
            <a:ext cx="1431954" cy="676748"/>
            <a:chOff x="3799395" y="5024426"/>
            <a:chExt cx="1431954" cy="676748"/>
          </a:xfrm>
        </p:grpSpPr>
        <p:cxnSp>
          <p:nvCxnSpPr>
            <p:cNvPr id="13" name="Gerade Verbindung mit Pfeil 12"/>
            <p:cNvCxnSpPr/>
            <p:nvPr/>
          </p:nvCxnSpPr>
          <p:spPr>
            <a:xfrm>
              <a:off x="3799395" y="5024426"/>
              <a:ext cx="1431954" cy="0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headEnd type="arrow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feld 13"/>
            <p:cNvSpPr txBox="1"/>
            <p:nvPr/>
          </p:nvSpPr>
          <p:spPr>
            <a:xfrm>
              <a:off x="4048310" y="5177956"/>
              <a:ext cx="934125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1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tolerance</a:t>
              </a:r>
              <a:endParaRPr kumimoji="0" lang="fr-FR" sz="1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400" b="1" i="1" dirty="0" smtClean="0">
                  <a:solidFill>
                    <a:srgbClr val="000000"/>
                  </a:solidFill>
                </a:rPr>
                <a:t>zone</a:t>
              </a:r>
              <a:endParaRPr kumimoji="0" lang="fr-FR" sz="1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015295" y="725597"/>
            <a:ext cx="6309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Artist</a:t>
            </a:r>
            <a:endParaRPr kumimoji="0" lang="fr-FR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31349" y="777860"/>
            <a:ext cx="8237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Genius</a:t>
            </a:r>
          </a:p>
        </p:txBody>
      </p:sp>
      <p:pic>
        <p:nvPicPr>
          <p:cNvPr id="23" name="Bild 22" descr="Artis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43" y="2349500"/>
            <a:ext cx="792995" cy="1000121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06340" y="2456389"/>
            <a:ext cx="550828" cy="893232"/>
          </a:xfrm>
          <a:prstGeom prst="rect">
            <a:avLst/>
          </a:prstGeom>
        </p:spPr>
      </p:pic>
      <p:cxnSp>
        <p:nvCxnSpPr>
          <p:cNvPr id="22" name="Gerade Verbindung 21"/>
          <p:cNvCxnSpPr/>
          <p:nvPr/>
        </p:nvCxnSpPr>
        <p:spPr>
          <a:xfrm flipV="1">
            <a:off x="5257168" y="1403206"/>
            <a:ext cx="924670" cy="3354020"/>
          </a:xfrm>
          <a:prstGeom prst="line">
            <a:avLst/>
          </a:prstGeom>
          <a:noFill/>
          <a:ln w="9525" cap="flat" cmpd="sng">
            <a:solidFill>
              <a:schemeClr val="tx1">
                <a:lumMod val="95000"/>
                <a:lumOff val="5000"/>
              </a:schemeClr>
            </a:solidFill>
            <a:prstDash val="dashDot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" name="Gruppierung 26"/>
          <p:cNvGrpSpPr/>
          <p:nvPr/>
        </p:nvGrpSpPr>
        <p:grpSpPr>
          <a:xfrm>
            <a:off x="2874726" y="1404220"/>
            <a:ext cx="1016708" cy="3354020"/>
            <a:chOff x="2874726" y="1404220"/>
            <a:chExt cx="1016708" cy="3354020"/>
          </a:xfrm>
        </p:grpSpPr>
        <p:cxnSp>
          <p:nvCxnSpPr>
            <p:cNvPr id="15" name="Gerade Verbindung 14"/>
            <p:cNvCxnSpPr/>
            <p:nvPr/>
          </p:nvCxnSpPr>
          <p:spPr>
            <a:xfrm flipH="1" flipV="1">
              <a:off x="2874726" y="1404220"/>
              <a:ext cx="924670" cy="3354020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95000"/>
                  <a:lumOff val="5000"/>
                </a:schemeClr>
              </a:solidFill>
              <a:prstDash val="dashDot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5" name="Bild 24" descr="Artist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439" y="2349500"/>
              <a:ext cx="792995" cy="1000121"/>
            </a:xfrm>
            <a:prstGeom prst="rect">
              <a:avLst/>
            </a:prstGeom>
          </p:spPr>
        </p:pic>
      </p:grpSp>
      <p:pic>
        <p:nvPicPr>
          <p:cNvPr id="26" name="Bild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73704" y="2456389"/>
            <a:ext cx="550828" cy="893232"/>
          </a:xfrm>
          <a:prstGeom prst="rect">
            <a:avLst/>
          </a:prstGeom>
        </p:spPr>
      </p:pic>
      <p:grpSp>
        <p:nvGrpSpPr>
          <p:cNvPr id="5" name="Gruppierung 4"/>
          <p:cNvGrpSpPr/>
          <p:nvPr/>
        </p:nvGrpSpPr>
        <p:grpSpPr>
          <a:xfrm>
            <a:off x="5714247" y="1851598"/>
            <a:ext cx="2864337" cy="2996045"/>
            <a:chOff x="5714247" y="1851598"/>
            <a:chExt cx="2864337" cy="2996045"/>
          </a:xfrm>
        </p:grpSpPr>
        <p:sp>
          <p:nvSpPr>
            <p:cNvPr id="21" name="Rechtwinkliges Dreieck 20"/>
            <p:cNvSpPr/>
            <p:nvPr/>
          </p:nvSpPr>
          <p:spPr>
            <a:xfrm flipH="1">
              <a:off x="5714247" y="1851598"/>
              <a:ext cx="912091" cy="2996045"/>
            </a:xfrm>
            <a:prstGeom prst="rtTriangle">
              <a:avLst/>
            </a:prstGeom>
            <a:gradFill flip="none" rotWithShape="1">
              <a:gsLst>
                <a:gs pos="0">
                  <a:srgbClr val="7B8AC0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25400" cap="flat">
              <a:solidFill>
                <a:srgbClr val="FFFFFF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6790427" y="2782609"/>
              <a:ext cx="17881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/>
                <a:t>Nutty, erratic, bizarre,</a:t>
              </a:r>
            </a:p>
            <a:p>
              <a:r>
                <a:rPr lang="en-US" sz="1200" i="1" dirty="0" smtClean="0"/>
                <a:t>meaningless, vacuous, </a:t>
              </a:r>
            </a:p>
            <a:p>
              <a:r>
                <a:rPr lang="en-US" sz="1200" i="1" dirty="0" smtClean="0"/>
                <a:t>inane, silly</a:t>
              </a:r>
              <a:r>
                <a:rPr lang="is-IS" sz="1200" i="1" dirty="0" smtClean="0"/>
                <a:t>….</a:t>
              </a:r>
            </a:p>
            <a:p>
              <a:endParaRPr lang="is-IS" sz="1200" i="1" dirty="0"/>
            </a:p>
            <a:p>
              <a:r>
                <a:rPr lang="is-IS" sz="1200" i="1" dirty="0" smtClean="0"/>
                <a:t>inconsiderable</a:t>
              </a:r>
              <a:endParaRPr lang="is-IS" sz="1200" i="1" dirty="0"/>
            </a:p>
            <a:p>
              <a:r>
                <a:rPr lang="is-IS" sz="1200" i="1" dirty="0"/>
                <a:t>worthless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723430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7F7F7F"/>
                </a:solidFill>
              </a:rPr>
              <a:t>Tasks of an anthropophagic psychiatry</a:t>
            </a:r>
            <a:endParaRPr lang="en-US" b="1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3919905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FF6FCF"/>
              </a:buClr>
              <a:buChar char="•"/>
            </a:pPr>
            <a:r>
              <a:rPr lang="en-US" sz="2000" dirty="0" smtClean="0"/>
              <a:t>Organize interferences between society and the deviant </a:t>
            </a:r>
          </a:p>
          <a:p>
            <a:pPr marL="457200" indent="-457200">
              <a:spcAft>
                <a:spcPts val="1200"/>
              </a:spcAft>
              <a:buClr>
                <a:srgbClr val="FF6FCF"/>
              </a:buClr>
              <a:buChar char="•"/>
            </a:pPr>
            <a:r>
              <a:rPr lang="en-US" sz="2000" dirty="0" smtClean="0"/>
              <a:t>Similarly to interaction between artists and society </a:t>
            </a:r>
          </a:p>
          <a:p>
            <a:pPr marL="715963" indent="-263525">
              <a:spcAft>
                <a:spcPts val="1200"/>
              </a:spcAft>
              <a:buClr>
                <a:srgbClr val="FF6FCF"/>
              </a:buClr>
              <a:buChar char="•"/>
            </a:pPr>
            <a:r>
              <a:rPr lang="en-US" sz="2000" dirty="0" smtClean="0"/>
              <a:t>Artist produces deviances that are </a:t>
            </a:r>
            <a:r>
              <a:rPr lang="en-US" sz="2000" dirty="0"/>
              <a:t>strong enough to trigger the revival </a:t>
            </a:r>
            <a:r>
              <a:rPr lang="en-US" sz="2000" dirty="0" smtClean="0"/>
              <a:t>through assimilation in the society without overstraining</a:t>
            </a:r>
            <a:endParaRPr lang="en-US" sz="2000" dirty="0"/>
          </a:p>
          <a:p>
            <a:pPr marL="715963" indent="-263525">
              <a:spcAft>
                <a:spcPts val="1200"/>
              </a:spcAft>
              <a:buClr>
                <a:srgbClr val="FF6FCF"/>
              </a:buClr>
              <a:buChar char="•"/>
            </a:pPr>
            <a:r>
              <a:rPr lang="en-US" sz="2000" dirty="0" smtClean="0"/>
              <a:t>If </a:t>
            </a:r>
            <a:r>
              <a:rPr lang="en-US" sz="2000" dirty="0"/>
              <a:t>he succeeds his artistic enterprise, </a:t>
            </a:r>
            <a:r>
              <a:rPr lang="en-US" sz="2000" dirty="0" smtClean="0"/>
              <a:t>he </a:t>
            </a:r>
            <a:r>
              <a:rPr lang="en-US" sz="2000" dirty="0"/>
              <a:t>is </a:t>
            </a:r>
            <a:r>
              <a:rPr lang="en-US" sz="2000" dirty="0" smtClean="0"/>
              <a:t>original</a:t>
            </a:r>
            <a:endParaRPr lang="en-US" sz="2000" dirty="0"/>
          </a:p>
          <a:p>
            <a:pPr marL="715963" indent="-263525">
              <a:spcAft>
                <a:spcPts val="1200"/>
              </a:spcAft>
              <a:buClr>
                <a:srgbClr val="FF6FCF"/>
              </a:buClr>
              <a:buChar char="•"/>
            </a:pPr>
            <a:r>
              <a:rPr lang="en-US" sz="2000" dirty="0" smtClean="0"/>
              <a:t>If </a:t>
            </a:r>
            <a:r>
              <a:rPr lang="en-US" sz="2000" dirty="0"/>
              <a:t>it exceeds the </a:t>
            </a:r>
            <a:r>
              <a:rPr lang="en-US" sz="2000" dirty="0" smtClean="0"/>
              <a:t>public’s </a:t>
            </a:r>
            <a:r>
              <a:rPr lang="en-US" sz="2000" dirty="0"/>
              <a:t>assimilation capacity, if the starting distance between </a:t>
            </a:r>
            <a:r>
              <a:rPr lang="en-US" sz="2000" dirty="0" smtClean="0"/>
              <a:t>convenient logic </a:t>
            </a:r>
            <a:r>
              <a:rPr lang="en-US" sz="2000" dirty="0"/>
              <a:t>and the logic of his work is too important, </a:t>
            </a:r>
            <a:r>
              <a:rPr lang="en-US" sz="2000" dirty="0" smtClean="0"/>
              <a:t>he will </a:t>
            </a:r>
            <a:r>
              <a:rPr lang="en-US" sz="2000" dirty="0"/>
              <a:t>be absurd, inane, stupid ... not to consider, to deny, to </a:t>
            </a:r>
            <a:r>
              <a:rPr lang="en-US" sz="2000" dirty="0" smtClean="0"/>
              <a:t>exclude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820084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 smtClean="0">
                <a:solidFill>
                  <a:srgbClr val="7F7F7F"/>
                </a:solidFill>
              </a:rPr>
              <a:t>Transition </a:t>
            </a:r>
            <a:r>
              <a:rPr lang="fr-CH" b="1" dirty="0">
                <a:solidFill>
                  <a:srgbClr val="7F7F7F"/>
                </a:solidFill>
              </a:rPr>
              <a:t>to </a:t>
            </a:r>
            <a:r>
              <a:rPr lang="fr-CH" b="1" dirty="0" smtClean="0">
                <a:solidFill>
                  <a:srgbClr val="7F7F7F"/>
                </a:solidFill>
              </a:rPr>
              <a:t>an assimilating system 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377487" y="1598613"/>
            <a:ext cx="2159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6FCF"/>
              </a:buClr>
            </a:pPr>
            <a:r>
              <a:rPr lang="en-US" dirty="0"/>
              <a:t>vision change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1728" y="3275358"/>
            <a:ext cx="303221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isolating a deviance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keeping deviance</a:t>
            </a:r>
            <a:r>
              <a:rPr kumimoji="0" lang="fr-CH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and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normality separated</a:t>
            </a:r>
            <a:endParaRPr kumimoji="0" lang="fr-CH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3853947" y="3275358"/>
            <a:ext cx="4415099" cy="923328"/>
            <a:chOff x="3853947" y="3275358"/>
            <a:chExt cx="4415099" cy="923328"/>
          </a:xfrm>
        </p:grpSpPr>
        <p:sp>
          <p:nvSpPr>
            <p:cNvPr id="6" name="Textfeld 5"/>
            <p:cNvSpPr txBox="1"/>
            <p:nvPr/>
          </p:nvSpPr>
          <p:spPr>
            <a:xfrm>
              <a:off x="5236827" y="3275358"/>
              <a:ext cx="303221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advocating interactions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between otherness and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normality</a:t>
              </a:r>
            </a:p>
          </p:txBody>
        </p:sp>
        <p:cxnSp>
          <p:nvCxnSpPr>
            <p:cNvPr id="10" name="Gerade Verbindung 9"/>
            <p:cNvCxnSpPr>
              <a:stCxn id="5" idx="3"/>
              <a:endCxn id="6" idx="1"/>
            </p:cNvCxnSpPr>
            <p:nvPr/>
          </p:nvCxnSpPr>
          <p:spPr>
            <a:xfrm>
              <a:off x="3853947" y="3737022"/>
              <a:ext cx="1382880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18892157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2314104" y="688382"/>
            <a:ext cx="4515792" cy="1955893"/>
            <a:chOff x="2314104" y="688382"/>
            <a:chExt cx="4515792" cy="1955893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4104" y="688382"/>
              <a:ext cx="4515792" cy="15029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" name="Textfeld 4"/>
            <p:cNvSpPr txBox="1"/>
            <p:nvPr/>
          </p:nvSpPr>
          <p:spPr>
            <a:xfrm>
              <a:off x="4147351" y="2274945"/>
              <a:ext cx="84929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Society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1998628" y="5016931"/>
            <a:ext cx="6951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Artist</a:t>
            </a:r>
            <a:endParaRPr kumimoji="0" lang="fr-FR" sz="18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1240425" y="2043088"/>
            <a:ext cx="2147356" cy="2903542"/>
            <a:chOff x="1240425" y="2043088"/>
            <a:chExt cx="2147356" cy="2903542"/>
          </a:xfrm>
        </p:grpSpPr>
        <p:pic>
          <p:nvPicPr>
            <p:cNvPr id="8" name="Bild 7" descr="Unbenannt-1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9022">
              <a:off x="2391066" y="2043088"/>
              <a:ext cx="975338" cy="2903542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1240425" y="3442291"/>
              <a:ext cx="2147356" cy="8002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Art Business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Gallerists</a:t>
              </a:r>
              <a:r>
                <a:rPr kumimoji="0" lang="fr-FR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, </a:t>
              </a: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curators</a:t>
              </a:r>
              <a:r>
                <a:rPr kumimoji="0" lang="fr-FR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, </a:t>
              </a: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critics</a:t>
              </a:r>
              <a:endPara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400" dirty="0" smtClean="0">
                  <a:solidFill>
                    <a:srgbClr val="000000"/>
                  </a:solidFill>
                </a:rPr>
                <a:t>etc.</a:t>
              </a:r>
              <a:r>
                <a:rPr kumimoji="0" lang="fr-FR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6353569" y="5016931"/>
            <a:ext cx="8619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Patient</a:t>
            </a:r>
          </a:p>
        </p:txBody>
      </p:sp>
      <p:grpSp>
        <p:nvGrpSpPr>
          <p:cNvPr id="12" name="Gruppierung 11"/>
          <p:cNvGrpSpPr/>
          <p:nvPr/>
        </p:nvGrpSpPr>
        <p:grpSpPr>
          <a:xfrm>
            <a:off x="5509185" y="2043088"/>
            <a:ext cx="2407192" cy="2903542"/>
            <a:chOff x="5509185" y="2043088"/>
            <a:chExt cx="2407192" cy="2903542"/>
          </a:xfrm>
        </p:grpSpPr>
        <p:pic>
          <p:nvPicPr>
            <p:cNvPr id="9" name="Bild 8" descr="Unbenannt-1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0978" flipH="1">
              <a:off x="5683335" y="2043088"/>
              <a:ext cx="975338" cy="2903542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5509185" y="3334569"/>
              <a:ext cx="2407192" cy="10156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Psychiatry</a:t>
              </a:r>
              <a:endPara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Psychiatrists</a:t>
              </a:r>
              <a:r>
                <a:rPr kumimoji="0" lang="fr-FR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, nurses,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psychologists</a:t>
              </a:r>
              <a:r>
                <a:rPr kumimoji="0" lang="fr-FR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, social </a:t>
              </a: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workers</a:t>
              </a:r>
              <a:endPara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400" dirty="0" err="1" smtClean="0">
                  <a:solidFill>
                    <a:srgbClr val="000000"/>
                  </a:solidFill>
                </a:rPr>
                <a:t>etc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96151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446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F7F7F"/>
                </a:solidFill>
              </a:rPr>
              <a:t>Contemporary dialectics 	in psychiatry</a:t>
            </a:r>
            <a:endParaRPr lang="en-US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45681" y="4538151"/>
            <a:ext cx="8229600" cy="974769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1800" dirty="0"/>
              <a:t>Most time limited to discussion on resource allocation</a:t>
            </a:r>
            <a:endParaRPr lang="en-US" sz="1800" dirty="0" smtClean="0"/>
          </a:p>
          <a:p>
            <a:pPr marL="457200" indent="-457200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1800" dirty="0"/>
              <a:t>➛ Fighting for resources rather than </a:t>
            </a:r>
            <a:r>
              <a:rPr lang="en-US" sz="1800" dirty="0" smtClean="0"/>
              <a:t>discussing </a:t>
            </a:r>
            <a:r>
              <a:rPr lang="en-US" sz="1800" dirty="0"/>
              <a:t>about societal visions</a:t>
            </a:r>
          </a:p>
        </p:txBody>
      </p:sp>
      <p:grpSp>
        <p:nvGrpSpPr>
          <p:cNvPr id="13" name="Gruppierung 12"/>
          <p:cNvGrpSpPr/>
          <p:nvPr/>
        </p:nvGrpSpPr>
        <p:grpSpPr>
          <a:xfrm>
            <a:off x="1472193" y="2121343"/>
            <a:ext cx="6481797" cy="1976272"/>
            <a:chOff x="1472193" y="2121343"/>
            <a:chExt cx="6481797" cy="1976272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 rotWithShape="1">
            <a:blip r:embed="rId2"/>
            <a:srcRect l="7485" r="24729"/>
            <a:stretch/>
          </p:blipFill>
          <p:spPr>
            <a:xfrm>
              <a:off x="3861236" y="2134019"/>
              <a:ext cx="1466824" cy="1443753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3"/>
            <a:srcRect l="12666" r="20489"/>
            <a:stretch/>
          </p:blipFill>
          <p:spPr>
            <a:xfrm>
              <a:off x="6272705" y="2121343"/>
              <a:ext cx="1472309" cy="1469104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Rechteck 6"/>
            <p:cNvSpPr/>
            <p:nvPr/>
          </p:nvSpPr>
          <p:spPr>
            <a:xfrm>
              <a:off x="3142692" y="262506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/>
                <a:t>⇋</a:t>
              </a:r>
              <a:endParaRPr lang="en-US"/>
            </a:p>
          </p:txBody>
        </p:sp>
        <p:sp>
          <p:nvSpPr>
            <p:cNvPr id="8" name="Rechteck 7"/>
            <p:cNvSpPr/>
            <p:nvPr/>
          </p:nvSpPr>
          <p:spPr>
            <a:xfrm>
              <a:off x="5554161" y="262506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/>
                <a:t>⇋</a:t>
              </a:r>
              <a:endParaRPr lang="en-US"/>
            </a:p>
          </p:txBody>
        </p:sp>
        <p:grpSp>
          <p:nvGrpSpPr>
            <p:cNvPr id="12" name="Gruppierung 11"/>
            <p:cNvGrpSpPr/>
            <p:nvPr/>
          </p:nvGrpSpPr>
          <p:grpSpPr>
            <a:xfrm>
              <a:off x="1472193" y="2131638"/>
              <a:ext cx="1444398" cy="1750534"/>
              <a:chOff x="1472193" y="2131638"/>
              <a:chExt cx="1444398" cy="1750534"/>
            </a:xfrm>
          </p:grpSpPr>
          <p:pic>
            <p:nvPicPr>
              <p:cNvPr id="2" name="Bild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 trans="70000"/>
                        </a14:imgEffect>
                      </a14:imgLayer>
                    </a14:imgProps>
                  </a:ext>
                </a:extLst>
              </a:blip>
              <a:srcRect t="7082" b="17561"/>
              <a:stretch/>
            </p:blipFill>
            <p:spPr>
              <a:xfrm>
                <a:off x="1472193" y="2131638"/>
                <a:ext cx="1444398" cy="144851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hteck 8"/>
              <p:cNvSpPr/>
              <p:nvPr/>
            </p:nvSpPr>
            <p:spPr>
              <a:xfrm>
                <a:off x="1777748" y="3574395"/>
                <a:ext cx="83329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 smtClean="0"/>
                  <a:t>Hospital</a:t>
                </a:r>
                <a:endParaRPr lang="en-US" sz="1400" dirty="0"/>
              </a:p>
            </p:txBody>
          </p:sp>
        </p:grpSp>
        <p:sp>
          <p:nvSpPr>
            <p:cNvPr id="10" name="Rechteck 9"/>
            <p:cNvSpPr/>
            <p:nvPr/>
          </p:nvSpPr>
          <p:spPr>
            <a:xfrm>
              <a:off x="3713999" y="3574395"/>
              <a:ext cx="17613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Outpatient Facilities</a:t>
              </a:r>
              <a:endParaRPr lang="en-US" sz="1400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063729" y="3574395"/>
              <a:ext cx="189026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Assertive Community 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Treatment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371502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>
                <a:solidFill>
                  <a:srgbClr val="7F7F7F"/>
                </a:solidFill>
              </a:rPr>
              <a:t>Working methods of the </a:t>
            </a:r>
            <a:r>
              <a:rPr lang="fr-CH" b="1" dirty="0" smtClean="0">
                <a:solidFill>
                  <a:srgbClr val="7F7F7F"/>
                </a:solidFill>
              </a:rPr>
              <a:t>assimilating anthropophagic psychiatry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37311"/>
            <a:ext cx="8229600" cy="3704261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Aft>
                <a:spcPts val="24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Has to develop </a:t>
            </a:r>
            <a:r>
              <a:rPr lang="en-US" sz="2000" i="1" dirty="0" smtClean="0"/>
              <a:t>possible selves </a:t>
            </a:r>
            <a:r>
              <a:rPr lang="en-US" sz="2000" dirty="0" smtClean="0"/>
              <a:t>for patients (but also for the institution itself) around the principle of civic participation rather than around the social integration precept</a:t>
            </a:r>
          </a:p>
          <a:p>
            <a:pPr marL="457200" indent="-457200">
              <a:lnSpc>
                <a:spcPct val="120000"/>
              </a:lnSpc>
              <a:spcAft>
                <a:spcPts val="24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Should rather be a creative, generative, designing, innovative institution than a conservative institution which is guardian of conventions, librarian of deviance</a:t>
            </a:r>
          </a:p>
          <a:p>
            <a:pPr marL="457200" indent="-457200">
              <a:lnSpc>
                <a:spcPct val="120000"/>
              </a:lnSpc>
              <a:spcAft>
                <a:spcPts val="2400"/>
              </a:spcAft>
              <a:buClr>
                <a:srgbClr val="FF6FCF"/>
              </a:buClr>
              <a:buFont typeface="Arial"/>
              <a:buChar char="•"/>
            </a:pPr>
            <a:r>
              <a:rPr lang="en-US" sz="2000" dirty="0" smtClean="0"/>
              <a:t>For this it must obviously question its role as guardian of the order</a:t>
            </a:r>
          </a:p>
        </p:txBody>
      </p:sp>
    </p:spTree>
    <p:extLst>
      <p:ext uri="{BB962C8B-B14F-4D97-AF65-F5344CB8AC3E}">
        <p14:creationId xmlns:p14="http://schemas.microsoft.com/office/powerpoint/2010/main" val="6494369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 smtClean="0">
                <a:solidFill>
                  <a:srgbClr val="7F7F7F"/>
                </a:solidFill>
              </a:rPr>
              <a:t>Assimilating </a:t>
            </a:r>
            <a:r>
              <a:rPr lang="fr-CH" b="1" dirty="0">
                <a:solidFill>
                  <a:srgbClr val="7F7F7F"/>
                </a:solidFill>
              </a:rPr>
              <a:t>anthropophagic </a:t>
            </a:r>
            <a:r>
              <a:rPr lang="fr-CH" b="1" dirty="0" smtClean="0">
                <a:solidFill>
                  <a:srgbClr val="7F7F7F"/>
                </a:solidFill>
              </a:rPr>
              <a:t>psychiatry should be artistic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27104"/>
            <a:ext cx="8229600" cy="3489222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en-US" dirty="0" smtClean="0"/>
              <a:t>Artist = persona that builds on agreements in order to divert them, to unwrap them, deploy them … go beyond</a:t>
            </a:r>
          </a:p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en-US" dirty="0" smtClean="0"/>
              <a:t>Assimilating anthropophagic psychiatry should be based on conventions (accepting them as given) … to go beyond</a:t>
            </a:r>
          </a:p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901078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457200" y="1591653"/>
            <a:ext cx="3688713" cy="3883067"/>
            <a:chOff x="457200" y="1591653"/>
            <a:chExt cx="3688713" cy="3883067"/>
          </a:xfrm>
        </p:grpSpPr>
        <p:sp>
          <p:nvSpPr>
            <p:cNvPr id="12" name="Abgerundetes Rechteck 11"/>
            <p:cNvSpPr/>
            <p:nvPr/>
          </p:nvSpPr>
          <p:spPr>
            <a:xfrm>
              <a:off x="457200" y="2131825"/>
              <a:ext cx="3688713" cy="33428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 cap="flat">
              <a:solidFill>
                <a:srgbClr val="FFFFFF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CH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1133307" y="1591653"/>
              <a:ext cx="23227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0" latinLnBrk="1" hangingPunct="0"/>
              <a:r>
                <a:rPr lang="fr-CH" b="1" dirty="0">
                  <a:solidFill>
                    <a:srgbClr val="000000"/>
                  </a:solidFill>
                </a:rPr>
                <a:t>asylium model</a:t>
              </a:r>
            </a:p>
          </p:txBody>
        </p:sp>
      </p:grpSp>
      <p:sp>
        <p:nvSpPr>
          <p:cNvPr id="14" name="Abgerundetes Rechteck 13"/>
          <p:cNvSpPr/>
          <p:nvPr/>
        </p:nvSpPr>
        <p:spPr>
          <a:xfrm>
            <a:off x="4902317" y="2131825"/>
            <a:ext cx="3688713" cy="3342895"/>
          </a:xfrm>
          <a:prstGeom prst="roundRect">
            <a:avLst/>
          </a:prstGeom>
          <a:solidFill>
            <a:srgbClr val="EDFDB2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6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</p:spPr>
        <p:txBody>
          <a:bodyPr/>
          <a:lstStyle/>
          <a:p>
            <a:pPr algn="ctr"/>
            <a:r>
              <a:rPr lang="fr-CH" b="1" dirty="0" smtClean="0">
                <a:solidFill>
                  <a:srgbClr val="7F7F7F"/>
                </a:solidFill>
              </a:rPr>
              <a:t>Transition </a:t>
            </a:r>
            <a:r>
              <a:rPr lang="fr-CH" b="1" dirty="0">
                <a:solidFill>
                  <a:srgbClr val="7F7F7F"/>
                </a:solidFill>
              </a:rPr>
              <a:t>to </a:t>
            </a:r>
            <a:r>
              <a:rPr lang="fr-CH" b="1" dirty="0" smtClean="0">
                <a:solidFill>
                  <a:srgbClr val="7F7F7F"/>
                </a:solidFill>
              </a:rPr>
              <a:t>an assimilating system 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2088" y="2380009"/>
            <a:ext cx="3498936" cy="1754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800" dirty="0" smtClean="0"/>
              <a:t>Patient observed </a:t>
            </a:r>
            <a:r>
              <a:rPr lang="en-US" sz="1800" dirty="0"/>
              <a:t>in an </a:t>
            </a:r>
            <a:endParaRPr lang="en-US" sz="1800" dirty="0" smtClean="0"/>
          </a:p>
          <a:p>
            <a:pPr algn="ctr" rtl="0" latinLnBrk="1" hangingPunct="0"/>
            <a:r>
              <a:rPr lang="en-US" sz="1800" dirty="0" smtClean="0"/>
              <a:t>artificial </a:t>
            </a:r>
            <a:r>
              <a:rPr lang="en-US" sz="1800" dirty="0"/>
              <a:t>spatial-temporal </a:t>
            </a:r>
            <a:endParaRPr lang="en-US" sz="1800" dirty="0" smtClean="0"/>
          </a:p>
          <a:p>
            <a:pPr algn="ctr" rtl="0" latinLnBrk="1" hangingPunct="0"/>
            <a:r>
              <a:rPr lang="en-US" sz="1800" dirty="0" smtClean="0"/>
              <a:t>context</a:t>
            </a:r>
          </a:p>
          <a:p>
            <a:pPr algn="ctr" rtl="0" latinLnBrk="1" hangingPunct="0"/>
            <a:r>
              <a:rPr lang="en-US" sz="1800" dirty="0" smtClean="0"/>
              <a:t>(</a:t>
            </a:r>
            <a:r>
              <a:rPr lang="en-US" sz="1800" b="1" i="1" dirty="0" smtClean="0"/>
              <a:t>in vitro</a:t>
            </a:r>
            <a:r>
              <a:rPr lang="en-US" sz="1800" dirty="0" smtClean="0"/>
              <a:t>) </a:t>
            </a:r>
          </a:p>
          <a:p>
            <a:pPr algn="ctr" rtl="0" latinLnBrk="1" hangingPunct="0"/>
            <a:r>
              <a:rPr lang="en-US" sz="1800" dirty="0"/>
              <a:t>amputated from his original </a:t>
            </a:r>
            <a:endParaRPr lang="en-US" sz="1800" dirty="0" smtClean="0"/>
          </a:p>
          <a:p>
            <a:pPr algn="ctr" rtl="0" latinLnBrk="1" hangingPunct="0"/>
            <a:r>
              <a:rPr lang="en-US" sz="1800" dirty="0" smtClean="0"/>
              <a:t>context</a:t>
            </a:r>
            <a:endParaRPr lang="en-US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4997205" y="2380343"/>
            <a:ext cx="349893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smtClean="0"/>
              <a:t>accompanied </a:t>
            </a:r>
            <a:r>
              <a:rPr lang="fr-CH" sz="1800" dirty="0"/>
              <a:t>within </a:t>
            </a:r>
            <a:endParaRPr lang="fr-CH" sz="1800" dirty="0" smtClean="0"/>
          </a:p>
          <a:p>
            <a:pPr algn="ctr" rtl="0" latinLnBrk="1" hangingPunct="0"/>
            <a:r>
              <a:rPr lang="fr-CH" sz="1800" b="1" dirty="0" smtClean="0"/>
              <a:t>his</a:t>
            </a:r>
            <a:r>
              <a:rPr lang="fr-CH" sz="1800" dirty="0" smtClean="0"/>
              <a:t> </a:t>
            </a:r>
            <a:r>
              <a:rPr lang="fr-CH" sz="1800" dirty="0"/>
              <a:t>situation (</a:t>
            </a:r>
            <a:r>
              <a:rPr lang="fr-CH" sz="1800" b="1" i="1" dirty="0"/>
              <a:t>in vivo</a:t>
            </a:r>
            <a:r>
              <a:rPr lang="fr-CH" sz="1800" dirty="0"/>
              <a:t>)</a:t>
            </a:r>
          </a:p>
        </p:txBody>
      </p:sp>
      <p:sp>
        <p:nvSpPr>
          <p:cNvPr id="9" name="Rechteck 8"/>
          <p:cNvSpPr/>
          <p:nvPr/>
        </p:nvSpPr>
        <p:spPr>
          <a:xfrm>
            <a:off x="897156" y="4298236"/>
            <a:ext cx="280880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800" b="1" dirty="0">
                <a:solidFill>
                  <a:srgbClr val="000000"/>
                </a:solidFill>
              </a:rPr>
              <a:t>discontinuity between 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en-US" sz="1800" b="1" dirty="0" smtClean="0">
                <a:solidFill>
                  <a:srgbClr val="000000"/>
                </a:solidFill>
              </a:rPr>
              <a:t>life </a:t>
            </a:r>
            <a:r>
              <a:rPr lang="en-US" sz="1800" b="1" dirty="0">
                <a:solidFill>
                  <a:srgbClr val="000000"/>
                </a:solidFill>
              </a:rPr>
              <a:t>and disease </a:t>
            </a:r>
            <a:endParaRPr lang="fr-CH" sz="1800" b="1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391186" y="4298236"/>
            <a:ext cx="271097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800" b="1" dirty="0">
                <a:solidFill>
                  <a:srgbClr val="000000"/>
                </a:solidFill>
              </a:rPr>
              <a:t>continuity of a life path</a:t>
            </a:r>
          </a:p>
        </p:txBody>
      </p:sp>
      <p:sp>
        <p:nvSpPr>
          <p:cNvPr id="15" name="Rechteck 14"/>
          <p:cNvSpPr/>
          <p:nvPr/>
        </p:nvSpPr>
        <p:spPr>
          <a:xfrm>
            <a:off x="5268970" y="1591653"/>
            <a:ext cx="2955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latinLnBrk="1" hangingPunct="0"/>
            <a:r>
              <a:rPr lang="fr-CH" b="1" dirty="0">
                <a:solidFill>
                  <a:srgbClr val="000000"/>
                </a:solidFill>
              </a:rPr>
              <a:t>assimilating model</a:t>
            </a:r>
          </a:p>
        </p:txBody>
      </p:sp>
      <p:cxnSp>
        <p:nvCxnSpPr>
          <p:cNvPr id="17" name="Gerade Verbindung 16"/>
          <p:cNvCxnSpPr>
            <a:stCxn id="12" idx="3"/>
            <a:endCxn id="14" idx="1"/>
          </p:cNvCxnSpPr>
          <p:nvPr/>
        </p:nvCxnSpPr>
        <p:spPr>
          <a:xfrm>
            <a:off x="4145913" y="3803273"/>
            <a:ext cx="756404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063612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2082" y="1073897"/>
            <a:ext cx="227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/>
              <a:t>Anthropoemia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68491" y="889231"/>
            <a:ext cx="2305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/>
              <a:t>E</a:t>
            </a:r>
            <a:r>
              <a:rPr lang="fr-CH" b="1" dirty="0" smtClean="0"/>
              <a:t>ncapsulating</a:t>
            </a:r>
          </a:p>
          <a:p>
            <a:pPr algn="ctr"/>
            <a:r>
              <a:rPr lang="fr-CH" dirty="0" smtClean="0"/>
              <a:t>Anthrophagia</a:t>
            </a:r>
            <a:endParaRPr lang="fr-CH" i="1" dirty="0"/>
          </a:p>
        </p:txBody>
      </p:sp>
      <p:sp>
        <p:nvSpPr>
          <p:cNvPr id="6" name="Textfeld 5"/>
          <p:cNvSpPr txBox="1"/>
          <p:nvPr/>
        </p:nvSpPr>
        <p:spPr>
          <a:xfrm>
            <a:off x="6403238" y="889231"/>
            <a:ext cx="2173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Assimilating </a:t>
            </a:r>
          </a:p>
          <a:p>
            <a:pPr algn="ctr"/>
            <a:r>
              <a:rPr lang="fr-CH" dirty="0" smtClean="0"/>
              <a:t>Anthropoemia</a:t>
            </a:r>
            <a:endParaRPr lang="fr-CH" b="1" i="1" dirty="0"/>
          </a:p>
        </p:txBody>
      </p:sp>
      <p:sp>
        <p:nvSpPr>
          <p:cNvPr id="7" name="Oval 6"/>
          <p:cNvSpPr/>
          <p:nvPr/>
        </p:nvSpPr>
        <p:spPr>
          <a:xfrm rot="18900000">
            <a:off x="811275" y="3106242"/>
            <a:ext cx="1872336" cy="179388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2" name="Gruppierung 11"/>
          <p:cNvGrpSpPr/>
          <p:nvPr/>
        </p:nvGrpSpPr>
        <p:grpSpPr>
          <a:xfrm>
            <a:off x="830888" y="3086628"/>
            <a:ext cx="1833110" cy="1833110"/>
            <a:chOff x="830888" y="3086628"/>
            <a:chExt cx="1833110" cy="1833110"/>
          </a:xfrm>
        </p:grpSpPr>
        <p:cxnSp>
          <p:nvCxnSpPr>
            <p:cNvPr id="9" name="Gerade Verbindung 8"/>
            <p:cNvCxnSpPr>
              <a:stCxn id="7" idx="0"/>
            </p:cNvCxnSpPr>
            <p:nvPr/>
          </p:nvCxnSpPr>
          <p:spPr>
            <a:xfrm rot="18900000" flipH="1">
              <a:off x="1274715" y="3302053"/>
              <a:ext cx="6040" cy="47138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>
              <a:stCxn id="7" idx="6"/>
            </p:cNvCxnSpPr>
            <p:nvPr/>
          </p:nvCxnSpPr>
          <p:spPr>
            <a:xfrm rot="18900000" flipH="1">
              <a:off x="2018693" y="3503054"/>
              <a:ext cx="457758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>
              <a:stCxn id="7" idx="4"/>
            </p:cNvCxnSpPr>
            <p:nvPr/>
          </p:nvCxnSpPr>
          <p:spPr>
            <a:xfrm rot="18900000" flipV="1">
              <a:off x="2219646" y="4246241"/>
              <a:ext cx="0" cy="45829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>
              <a:stCxn id="7" idx="2"/>
            </p:cNvCxnSpPr>
            <p:nvPr/>
          </p:nvCxnSpPr>
          <p:spPr>
            <a:xfrm rot="18900000">
              <a:off x="1018287" y="4502954"/>
              <a:ext cx="458770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>
              <a:stCxn id="7" idx="7"/>
            </p:cNvCxnSpPr>
            <p:nvPr/>
          </p:nvCxnSpPr>
          <p:spPr>
            <a:xfrm>
              <a:off x="1767057" y="3086628"/>
              <a:ext cx="532" cy="47790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>
              <a:stCxn id="7" idx="3"/>
            </p:cNvCxnSpPr>
            <p:nvPr/>
          </p:nvCxnSpPr>
          <p:spPr>
            <a:xfrm flipV="1">
              <a:off x="1727829" y="4465756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>
              <a:stCxn id="7" idx="1"/>
            </p:cNvCxnSpPr>
            <p:nvPr/>
          </p:nvCxnSpPr>
          <p:spPr>
            <a:xfrm>
              <a:off x="830888" y="4022797"/>
              <a:ext cx="465344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>
              <a:stCxn id="7" idx="5"/>
            </p:cNvCxnSpPr>
            <p:nvPr/>
          </p:nvCxnSpPr>
          <p:spPr>
            <a:xfrm flipH="1">
              <a:off x="2225853" y="3983569"/>
              <a:ext cx="438145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14"/>
          <p:cNvGrpSpPr/>
          <p:nvPr/>
        </p:nvGrpSpPr>
        <p:grpSpPr>
          <a:xfrm>
            <a:off x="1349328" y="2040570"/>
            <a:ext cx="1147024" cy="1772220"/>
            <a:chOff x="1349328" y="2040570"/>
            <a:chExt cx="1147024" cy="1772220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446386" flipV="1">
              <a:off x="1082910" y="2626879"/>
              <a:ext cx="1452329" cy="91949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2225853" y="2040570"/>
              <a:ext cx="270499" cy="237290"/>
            </a:xfrm>
            <a:prstGeom prst="ellipse">
              <a:avLst/>
            </a:prstGeom>
            <a:solidFill>
              <a:srgbClr val="EA81E9"/>
            </a:solidFill>
            <a:ln>
              <a:solidFill>
                <a:srgbClr val="EA81E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9" name="Oval 18"/>
          <p:cNvSpPr/>
          <p:nvPr/>
        </p:nvSpPr>
        <p:spPr>
          <a:xfrm rot="18900000">
            <a:off x="3584891" y="2998451"/>
            <a:ext cx="1872336" cy="179388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3" name="Oval 32"/>
          <p:cNvSpPr/>
          <p:nvPr/>
        </p:nvSpPr>
        <p:spPr>
          <a:xfrm>
            <a:off x="4442979" y="3375429"/>
            <a:ext cx="227079" cy="223322"/>
          </a:xfrm>
          <a:prstGeom prst="ellipse">
            <a:avLst/>
          </a:prstGeom>
          <a:solidFill>
            <a:srgbClr val="EA81E9"/>
          </a:solidFill>
          <a:ln w="174625" cmpd="tri">
            <a:solidFill>
              <a:srgbClr val="EA81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6" name="Gruppierung 15"/>
          <p:cNvGrpSpPr/>
          <p:nvPr/>
        </p:nvGrpSpPr>
        <p:grpSpPr>
          <a:xfrm>
            <a:off x="3604504" y="2988396"/>
            <a:ext cx="1826537" cy="1823551"/>
            <a:chOff x="3604504" y="2988396"/>
            <a:chExt cx="1826537" cy="1823551"/>
          </a:xfrm>
        </p:grpSpPr>
        <p:cxnSp>
          <p:nvCxnSpPr>
            <p:cNvPr id="20" name="Gerade Verbindung 19"/>
            <p:cNvCxnSpPr>
              <a:stCxn id="19" idx="0"/>
            </p:cNvCxnSpPr>
            <p:nvPr/>
          </p:nvCxnSpPr>
          <p:spPr>
            <a:xfrm>
              <a:off x="3886826" y="3261159"/>
              <a:ext cx="329050" cy="33759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>
              <a:stCxn id="19" idx="4"/>
            </p:cNvCxnSpPr>
            <p:nvPr/>
          </p:nvCxnSpPr>
          <p:spPr>
            <a:xfrm flipH="1" flipV="1">
              <a:off x="4831232" y="4205565"/>
              <a:ext cx="324060" cy="32406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stCxn id="19" idx="2"/>
            </p:cNvCxnSpPr>
            <p:nvPr/>
          </p:nvCxnSpPr>
          <p:spPr>
            <a:xfrm flipV="1">
              <a:off x="3859088" y="4232963"/>
              <a:ext cx="324400" cy="32440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>
              <a:stCxn id="19" idx="3"/>
            </p:cNvCxnSpPr>
            <p:nvPr/>
          </p:nvCxnSpPr>
          <p:spPr>
            <a:xfrm flipV="1">
              <a:off x="4501445" y="4357965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>
              <a:stCxn id="19" idx="1"/>
            </p:cNvCxnSpPr>
            <p:nvPr/>
          </p:nvCxnSpPr>
          <p:spPr>
            <a:xfrm>
              <a:off x="3604504" y="3915006"/>
              <a:ext cx="465344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ihandform 13"/>
            <p:cNvSpPr/>
            <p:nvPr/>
          </p:nvSpPr>
          <p:spPr>
            <a:xfrm>
              <a:off x="4254495" y="2988396"/>
              <a:ext cx="157931" cy="772548"/>
            </a:xfrm>
            <a:custGeom>
              <a:avLst/>
              <a:gdLst>
                <a:gd name="connsiteX0" fmla="*/ 157931 w 157931"/>
                <a:gd name="connsiteY0" fmla="*/ 0 h 772548"/>
                <a:gd name="connsiteX1" fmla="*/ 812 w 157931"/>
                <a:gd name="connsiteY1" fmla="*/ 392821 h 772548"/>
                <a:gd name="connsiteX2" fmla="*/ 92465 w 157931"/>
                <a:gd name="connsiteY2" fmla="*/ 772548 h 77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931" h="772548">
                  <a:moveTo>
                    <a:pt x="157931" y="0"/>
                  </a:moveTo>
                  <a:cubicBezTo>
                    <a:pt x="84827" y="132031"/>
                    <a:pt x="11723" y="264063"/>
                    <a:pt x="812" y="392821"/>
                  </a:cubicBezTo>
                  <a:cubicBezTo>
                    <a:pt x="-10099" y="521579"/>
                    <a:pt x="92465" y="772548"/>
                    <a:pt x="92465" y="772548"/>
                  </a:cubicBezTo>
                </a:path>
              </a:pathLst>
            </a:cu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34" name="Gerade Verbindung 33"/>
            <p:cNvCxnSpPr/>
            <p:nvPr/>
          </p:nvCxnSpPr>
          <p:spPr>
            <a:xfrm flipH="1">
              <a:off x="4992896" y="3915006"/>
              <a:ext cx="438145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ihandform 7"/>
            <p:cNvSpPr/>
            <p:nvPr/>
          </p:nvSpPr>
          <p:spPr>
            <a:xfrm>
              <a:off x="4616543" y="3328841"/>
              <a:ext cx="645512" cy="526670"/>
            </a:xfrm>
            <a:custGeom>
              <a:avLst/>
              <a:gdLst>
                <a:gd name="connsiteX0" fmla="*/ 641569 w 645512"/>
                <a:gd name="connsiteY0" fmla="*/ 0 h 526670"/>
                <a:gd name="connsiteX1" fmla="*/ 549916 w 645512"/>
                <a:gd name="connsiteY1" fmla="*/ 248787 h 526670"/>
                <a:gd name="connsiteX2" fmla="*/ 0 w 645512"/>
                <a:gd name="connsiteY2" fmla="*/ 523762 h 5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5512" h="526670">
                  <a:moveTo>
                    <a:pt x="641569" y="0"/>
                  </a:moveTo>
                  <a:cubicBezTo>
                    <a:pt x="649206" y="80746"/>
                    <a:pt x="656844" y="161493"/>
                    <a:pt x="549916" y="248787"/>
                  </a:cubicBezTo>
                  <a:cubicBezTo>
                    <a:pt x="442988" y="336081"/>
                    <a:pt x="6547" y="554315"/>
                    <a:pt x="0" y="523762"/>
                  </a:cubicBezTo>
                </a:path>
              </a:pathLst>
            </a:cu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54" name="Oval 53"/>
          <p:cNvSpPr/>
          <p:nvPr/>
        </p:nvSpPr>
        <p:spPr>
          <a:xfrm>
            <a:off x="7434217" y="3060386"/>
            <a:ext cx="357573" cy="353592"/>
          </a:xfrm>
          <a:prstGeom prst="ellipse">
            <a:avLst/>
          </a:prstGeom>
          <a:solidFill>
            <a:srgbClr val="EA81E9"/>
          </a:solidFill>
          <a:ln w="3175" cmpd="sng">
            <a:solidFill>
              <a:srgbClr val="EA81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7" name="Gruppierung 16"/>
          <p:cNvGrpSpPr/>
          <p:nvPr/>
        </p:nvGrpSpPr>
        <p:grpSpPr>
          <a:xfrm>
            <a:off x="6271466" y="2754705"/>
            <a:ext cx="2437118" cy="1987117"/>
            <a:chOff x="6271466" y="2754705"/>
            <a:chExt cx="2437118" cy="1987117"/>
          </a:xfrm>
        </p:grpSpPr>
        <p:sp>
          <p:nvSpPr>
            <p:cNvPr id="45" name="Oval 44"/>
            <p:cNvSpPr/>
            <p:nvPr/>
          </p:nvSpPr>
          <p:spPr>
            <a:xfrm rot="18900000">
              <a:off x="6271466" y="2754705"/>
              <a:ext cx="2437118" cy="1800739"/>
            </a:xfrm>
            <a:custGeom>
              <a:avLst/>
              <a:gdLst>
                <a:gd name="connsiteX0" fmla="*/ 0 w 1872336"/>
                <a:gd name="connsiteY0" fmla="*/ 896941 h 1793882"/>
                <a:gd name="connsiteX1" fmla="*/ 936168 w 1872336"/>
                <a:gd name="connsiteY1" fmla="*/ 0 h 1793882"/>
                <a:gd name="connsiteX2" fmla="*/ 1872336 w 1872336"/>
                <a:gd name="connsiteY2" fmla="*/ 896941 h 1793882"/>
                <a:gd name="connsiteX3" fmla="*/ 936168 w 1872336"/>
                <a:gd name="connsiteY3" fmla="*/ 1793882 h 1793882"/>
                <a:gd name="connsiteX4" fmla="*/ 0 w 1872336"/>
                <a:gd name="connsiteY4" fmla="*/ 896941 h 1793882"/>
                <a:gd name="connsiteX0" fmla="*/ 0 w 2724135"/>
                <a:gd name="connsiteY0" fmla="*/ 902996 h 1802845"/>
                <a:gd name="connsiteX1" fmla="*/ 936168 w 2724135"/>
                <a:gd name="connsiteY1" fmla="*/ 6055 h 1802845"/>
                <a:gd name="connsiteX2" fmla="*/ 2724135 w 2724135"/>
                <a:gd name="connsiteY2" fmla="*/ 643729 h 1802845"/>
                <a:gd name="connsiteX3" fmla="*/ 936168 w 2724135"/>
                <a:gd name="connsiteY3" fmla="*/ 1799937 h 1802845"/>
                <a:gd name="connsiteX4" fmla="*/ 0 w 2724135"/>
                <a:gd name="connsiteY4" fmla="*/ 902996 h 1802845"/>
                <a:gd name="connsiteX0" fmla="*/ 0 w 2437118"/>
                <a:gd name="connsiteY0" fmla="*/ 901438 h 1800739"/>
                <a:gd name="connsiteX1" fmla="*/ 936168 w 2437118"/>
                <a:gd name="connsiteY1" fmla="*/ 4497 h 1800739"/>
                <a:gd name="connsiteX2" fmla="*/ 2437118 w 2437118"/>
                <a:gd name="connsiteY2" fmla="*/ 669954 h 1800739"/>
                <a:gd name="connsiteX3" fmla="*/ 936168 w 2437118"/>
                <a:gd name="connsiteY3" fmla="*/ 1798379 h 1800739"/>
                <a:gd name="connsiteX4" fmla="*/ 0 w 2437118"/>
                <a:gd name="connsiteY4" fmla="*/ 901438 h 180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7118" h="1800739">
                  <a:moveTo>
                    <a:pt x="0" y="901438"/>
                  </a:moveTo>
                  <a:cubicBezTo>
                    <a:pt x="0" y="406071"/>
                    <a:pt x="529982" y="43078"/>
                    <a:pt x="936168" y="4497"/>
                  </a:cubicBezTo>
                  <a:cubicBezTo>
                    <a:pt x="1342354" y="-34084"/>
                    <a:pt x="2437118" y="174587"/>
                    <a:pt x="2437118" y="669954"/>
                  </a:cubicBezTo>
                  <a:cubicBezTo>
                    <a:pt x="2437118" y="1165321"/>
                    <a:pt x="1342354" y="1759798"/>
                    <a:pt x="936168" y="1798379"/>
                  </a:cubicBezTo>
                  <a:cubicBezTo>
                    <a:pt x="529982" y="1836960"/>
                    <a:pt x="0" y="1396805"/>
                    <a:pt x="0" y="901438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55" name="Gerade Verbindung 54"/>
            <p:cNvCxnSpPr/>
            <p:nvPr/>
          </p:nvCxnSpPr>
          <p:spPr>
            <a:xfrm rot="18900000" flipH="1">
              <a:off x="6830103" y="3150325"/>
              <a:ext cx="6040" cy="47138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>
              <a:stCxn id="45" idx="3"/>
            </p:cNvCxnSpPr>
            <p:nvPr/>
          </p:nvCxnSpPr>
          <p:spPr>
            <a:xfrm flipH="1" flipV="1">
              <a:off x="7613004" y="4161628"/>
              <a:ext cx="312329" cy="32811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rot="18900000">
              <a:off x="6573675" y="4351226"/>
              <a:ext cx="458770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V="1">
              <a:off x="7283217" y="4287840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>
              <a:off x="6412462" y="3855511"/>
              <a:ext cx="465344" cy="15558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Gerade Verbindung 61"/>
          <p:cNvCxnSpPr>
            <a:stCxn id="54" idx="0"/>
          </p:cNvCxnSpPr>
          <p:nvPr/>
        </p:nvCxnSpPr>
        <p:spPr>
          <a:xfrm flipV="1">
            <a:off x="7613004" y="2706979"/>
            <a:ext cx="324060" cy="353407"/>
          </a:xfrm>
          <a:prstGeom prst="line">
            <a:avLst/>
          </a:prstGeom>
          <a:ln>
            <a:solidFill>
              <a:srgbClr val="7F7F7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>
            <a:stCxn id="45" idx="2"/>
          </p:cNvCxnSpPr>
          <p:nvPr/>
        </p:nvCxnSpPr>
        <p:spPr>
          <a:xfrm flipH="1">
            <a:off x="7791790" y="2630495"/>
            <a:ext cx="396958" cy="456133"/>
          </a:xfrm>
          <a:prstGeom prst="line">
            <a:avLst/>
          </a:prstGeom>
          <a:ln>
            <a:solidFill>
              <a:srgbClr val="7F7F7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32762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9" grpId="0" animBg="1"/>
      <p:bldP spid="33" grpId="0" animBg="1"/>
      <p:bldP spid="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/>
          <p:cNvGrpSpPr/>
          <p:nvPr/>
        </p:nvGrpSpPr>
        <p:grpSpPr>
          <a:xfrm>
            <a:off x="624963" y="429411"/>
            <a:ext cx="4665366" cy="720000"/>
            <a:chOff x="639762" y="493153"/>
            <a:chExt cx="4665366" cy="720000"/>
          </a:xfrm>
        </p:grpSpPr>
        <p:sp>
          <p:nvSpPr>
            <p:cNvPr id="4" name="Rechteck 3"/>
            <p:cNvSpPr/>
            <p:nvPr/>
          </p:nvSpPr>
          <p:spPr>
            <a:xfrm>
              <a:off x="1568208" y="591543"/>
              <a:ext cx="37369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2800" b="1" dirty="0" err="1">
                  <a:solidFill>
                    <a:schemeClr val="bg1">
                      <a:lumMod val="50000"/>
                    </a:schemeClr>
                  </a:solidFill>
                </a:rPr>
                <a:t>addictohug.ch</a:t>
              </a: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62" y="493153"/>
              <a:ext cx="720000" cy="720000"/>
            </a:xfrm>
            <a:prstGeom prst="rect">
              <a:avLst/>
            </a:prstGeom>
          </p:spPr>
        </p:pic>
      </p:grpSp>
      <p:grpSp>
        <p:nvGrpSpPr>
          <p:cNvPr id="6" name="Gruppierung 5"/>
          <p:cNvGrpSpPr/>
          <p:nvPr/>
        </p:nvGrpSpPr>
        <p:grpSpPr>
          <a:xfrm>
            <a:off x="617132" y="1278708"/>
            <a:ext cx="7049264" cy="720000"/>
            <a:chOff x="631931" y="1342450"/>
            <a:chExt cx="7049264" cy="720000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31" y="1342450"/>
              <a:ext cx="727831" cy="720000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1568208" y="1533173"/>
              <a:ext cx="61129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www.facebook.com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623302" y="2130481"/>
            <a:ext cx="7028663" cy="720000"/>
            <a:chOff x="638101" y="2194223"/>
            <a:chExt cx="7028663" cy="720000"/>
          </a:xfrm>
        </p:grpSpPr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101" y="2194223"/>
              <a:ext cx="721661" cy="720000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1568208" y="2384946"/>
              <a:ext cx="6098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twitter.com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endParaRPr lang="fr-FR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634421" y="2977302"/>
            <a:ext cx="7320600" cy="720000"/>
            <a:chOff x="649220" y="3041044"/>
            <a:chExt cx="7320600" cy="720000"/>
          </a:xfrm>
        </p:grpSpPr>
        <p:pic>
          <p:nvPicPr>
            <p:cNvPr id="13" name="Bild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220" y="3041044"/>
              <a:ext cx="710542" cy="720000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1568208" y="3231767"/>
              <a:ext cx="6401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www.linkedin.com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company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/service-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d'addictologie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598155" y="3826599"/>
            <a:ext cx="8121721" cy="720000"/>
            <a:chOff x="612954" y="3890341"/>
            <a:chExt cx="8121721" cy="720000"/>
          </a:xfrm>
        </p:grpSpPr>
        <p:pic>
          <p:nvPicPr>
            <p:cNvPr id="16" name="Bild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954" y="3890341"/>
              <a:ext cx="746808" cy="720000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1568208" y="4081064"/>
              <a:ext cx="71664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www.youtube.com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channel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/UCVhK2ZmXqSqWqR3rtgGHvpA/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videos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588031" y="4675896"/>
            <a:ext cx="5537378" cy="759395"/>
            <a:chOff x="602830" y="4739638"/>
            <a:chExt cx="5537378" cy="759395"/>
          </a:xfrm>
        </p:grpSpPr>
        <p:sp>
          <p:nvSpPr>
            <p:cNvPr id="19" name="Rechteck 18"/>
            <p:cNvSpPr/>
            <p:nvPr/>
          </p:nvSpPr>
          <p:spPr>
            <a:xfrm>
              <a:off x="1568208" y="4950058"/>
              <a:ext cx="4572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www.hug-ge.ch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0" name="Bild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830" y="4739638"/>
              <a:ext cx="756932" cy="759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945051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47651" y="274638"/>
            <a:ext cx="4648703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 smtClean="0">
                <a:solidFill>
                  <a:srgbClr val="7F7F7F"/>
                </a:solidFill>
              </a:rPr>
              <a:t>Structuralism</a:t>
            </a:r>
            <a:endParaRPr lang="fr-CH" sz="54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60434" y="2187415"/>
            <a:ext cx="6026365" cy="2476758"/>
          </a:xfrm>
        </p:spPr>
        <p:txBody>
          <a:bodyPr/>
          <a:lstStyle/>
          <a:p>
            <a:pPr marL="457200" indent="-457200">
              <a:lnSpc>
                <a:spcPct val="13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Elements </a:t>
            </a:r>
            <a:r>
              <a:rPr lang="fr-CH" sz="2000" dirty="0"/>
              <a:t>of human culture must be understood in terms of their relationship to a larger, overarching system or </a:t>
            </a:r>
            <a:r>
              <a:rPr lang="fr-CH" sz="2000" dirty="0" smtClean="0"/>
              <a:t>structure</a:t>
            </a:r>
          </a:p>
          <a:p>
            <a:pPr marL="457200" indent="-457200">
              <a:lnSpc>
                <a:spcPct val="13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➛ uncover structures </a:t>
            </a:r>
            <a:r>
              <a:rPr lang="fr-CH" sz="2000" dirty="0"/>
              <a:t>that underlie all the things that humans do, think, perceive, and </a:t>
            </a:r>
            <a:r>
              <a:rPr lang="fr-CH" sz="2000" dirty="0" smtClean="0"/>
              <a:t>feel</a:t>
            </a:r>
            <a:endParaRPr lang="fr-CH" sz="20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7166"/>
            <a:ext cx="2660434" cy="26172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2103873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495658" y="274638"/>
            <a:ext cx="4152699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smtClean="0">
                <a:solidFill>
                  <a:srgbClr val="7F7F7F"/>
                </a:solidFill>
              </a:rPr>
              <a:t>Structuralists</a:t>
            </a:r>
            <a:endParaRPr lang="en-US" sz="4800" b="1">
              <a:solidFill>
                <a:srgbClr val="7F7F7F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172751" y="2076240"/>
            <a:ext cx="1286930" cy="2303817"/>
            <a:chOff x="855236" y="1524000"/>
            <a:chExt cx="1286930" cy="2303817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236" y="1524000"/>
              <a:ext cx="1286930" cy="158229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" name="Textfeld 2"/>
            <p:cNvSpPr txBox="1"/>
            <p:nvPr/>
          </p:nvSpPr>
          <p:spPr>
            <a:xfrm>
              <a:off x="1001773" y="3181488"/>
              <a:ext cx="99385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Ferdinand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de Saussure</a:t>
              </a:r>
            </a:p>
            <a:p>
              <a:pPr algn="ctr" rtl="0" latinLnBrk="1" hangingPunct="0"/>
              <a:r>
                <a:rPr lang="en-US" sz="1200" b="1" i="1" smtClean="0">
                  <a:solidFill>
                    <a:srgbClr val="000000"/>
                  </a:solidFill>
                </a:rPr>
                <a:t>linguistics</a:t>
              </a:r>
              <a:endParaRPr kumimoji="0" lang="en-US" sz="1200" b="1" i="1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3010652" y="2076240"/>
            <a:ext cx="1288850" cy="2303817"/>
            <a:chOff x="2693137" y="1524000"/>
            <a:chExt cx="1288850" cy="2303817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3"/>
            <a:srcRect b="7698"/>
            <a:stretch/>
          </p:blipFill>
          <p:spPr>
            <a:xfrm>
              <a:off x="2693137" y="1524000"/>
              <a:ext cx="1288850" cy="158229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Textfeld 7"/>
            <p:cNvSpPr txBox="1"/>
            <p:nvPr/>
          </p:nvSpPr>
          <p:spPr>
            <a:xfrm>
              <a:off x="2943088" y="3181488"/>
              <a:ext cx="78894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Roland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smtClean="0">
                  <a:solidFill>
                    <a:srgbClr val="000000"/>
                  </a:solidFill>
                </a:rPr>
                <a:t>Barthes</a:t>
              </a:r>
            </a:p>
            <a:p>
              <a:pPr algn="ctr" rtl="0" latinLnBrk="1" hangingPunct="0"/>
              <a:r>
                <a:rPr lang="en-US" sz="1200" b="1" i="1" smtClean="0">
                  <a:solidFill>
                    <a:srgbClr val="000000"/>
                  </a:solidFill>
                </a:rPr>
                <a:t>literature</a:t>
              </a:r>
              <a:endParaRPr kumimoji="0" lang="en-US" sz="1200" b="1" i="1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4850473" y="2076240"/>
            <a:ext cx="1288850" cy="2303817"/>
            <a:chOff x="4532958" y="1524000"/>
            <a:chExt cx="1288850" cy="2303817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4"/>
            <a:srcRect l="6112" r="12434"/>
            <a:stretch/>
          </p:blipFill>
          <p:spPr>
            <a:xfrm>
              <a:off x="4532958" y="1524000"/>
              <a:ext cx="1288850" cy="1582291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10" name="Textfeld 9"/>
            <p:cNvSpPr txBox="1"/>
            <p:nvPr/>
          </p:nvSpPr>
          <p:spPr>
            <a:xfrm>
              <a:off x="4539078" y="3181488"/>
              <a:ext cx="127661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Jacques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smtClean="0">
                  <a:solidFill>
                    <a:srgbClr val="000000"/>
                  </a:solidFill>
                </a:rPr>
                <a:t>Lacan</a:t>
              </a:r>
            </a:p>
            <a:p>
              <a:pPr algn="ctr" rtl="0" latinLnBrk="1" hangingPunct="0"/>
              <a:r>
                <a:rPr lang="en-US" sz="1200" b="1" i="1" smtClean="0">
                  <a:solidFill>
                    <a:srgbClr val="000000"/>
                  </a:solidFill>
                </a:rPr>
                <a:t>psychoanalysis</a:t>
              </a:r>
              <a:endParaRPr kumimoji="0" lang="en-US" sz="1200" b="1" i="1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6698617" y="2076240"/>
            <a:ext cx="1283563" cy="2303817"/>
            <a:chOff x="6381102" y="1524000"/>
            <a:chExt cx="1283563" cy="2303817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5"/>
            <a:srcRect l="24767" r="26560"/>
            <a:stretch/>
          </p:blipFill>
          <p:spPr>
            <a:xfrm>
              <a:off x="6381102" y="1524000"/>
              <a:ext cx="1283563" cy="1582291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6466142" y="3181488"/>
              <a:ext cx="111348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Claude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smtClean="0">
                  <a:solidFill>
                    <a:srgbClr val="000000"/>
                  </a:solidFill>
                </a:rPr>
                <a:t>Levi-Strauss</a:t>
              </a:r>
            </a:p>
            <a:p>
              <a:pPr algn="ctr" rtl="0" latinLnBrk="1" hangingPunct="0"/>
              <a:r>
                <a:rPr lang="en-US" sz="1200" b="1" i="1" smtClean="0">
                  <a:solidFill>
                    <a:srgbClr val="000000"/>
                  </a:solidFill>
                </a:rPr>
                <a:t>anthropology</a:t>
              </a:r>
              <a:endParaRPr kumimoji="0" lang="en-US" sz="1200" b="1" i="1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94824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4375" y="274638"/>
            <a:ext cx="7035249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>
                <a:solidFill>
                  <a:srgbClr val="7F7F7F"/>
                </a:solidFill>
              </a:rPr>
              <a:t>Claude Levy-Strauss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12376" r="12141"/>
          <a:stretch/>
        </p:blipFill>
        <p:spPr>
          <a:xfrm>
            <a:off x="1346341" y="1735368"/>
            <a:ext cx="2980902" cy="3417520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328" y="1735368"/>
            <a:ext cx="2319464" cy="3417520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41819681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733" y="274638"/>
            <a:ext cx="7162538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>
                <a:solidFill>
                  <a:srgbClr val="7F7F7F"/>
                </a:solidFill>
              </a:rPr>
              <a:t>Anthropoemic </a:t>
            </a:r>
            <a:r>
              <a:rPr lang="fr-CH" sz="4800" b="1" dirty="0" smtClean="0">
                <a:solidFill>
                  <a:srgbClr val="7F7F7F"/>
                </a:solidFill>
              </a:rPr>
              <a:t>societies</a:t>
            </a:r>
            <a:endParaRPr lang="fr-CH" sz="48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3137" y="5896888"/>
            <a:ext cx="8229600" cy="5259387"/>
          </a:xfrm>
        </p:spPr>
        <p:txBody>
          <a:bodyPr/>
          <a:lstStyle/>
          <a:p>
            <a:r>
              <a:rPr lang="fr-FR" dirty="0"/>
              <a:t> 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735176" y="1945412"/>
            <a:ext cx="5840915" cy="341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dirty="0" smtClean="0"/>
              <a:t>Anthropoemia = to vomit humans</a:t>
            </a:r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i="1" dirty="0" smtClean="0"/>
              <a:t>« … to expel these dreaded beings from the body </a:t>
            </a:r>
            <a:r>
              <a:rPr lang="fr-CH" i="1" dirty="0"/>
              <a:t>public </a:t>
            </a:r>
            <a:r>
              <a:rPr lang="fr-CH" i="1" dirty="0" smtClean="0"/>
              <a:t>by isolating them for a time, or forever, denying them all contact with humanity, in establishments devised for that express purpose. »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20450" r="17894"/>
          <a:stretch/>
        </p:blipFill>
        <p:spPr>
          <a:xfrm flipH="1">
            <a:off x="-1" y="2176262"/>
            <a:ext cx="2470031" cy="27412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163685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0389" y="274638"/>
            <a:ext cx="7743226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>
                <a:solidFill>
                  <a:srgbClr val="7F7F7F"/>
                </a:solidFill>
              </a:rPr>
              <a:t>Anthropophagic societies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51445" y="2078060"/>
            <a:ext cx="6278543" cy="2911566"/>
          </a:xfr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Char char="•"/>
            </a:pPr>
            <a:r>
              <a:rPr lang="fr-CH" sz="2400" dirty="0"/>
              <a:t>Those confronted to certain individuals possessing dreaded forces will be absorbed with the </a:t>
            </a:r>
            <a:r>
              <a:rPr lang="fr-CH" sz="2400" dirty="0" smtClean="0"/>
              <a:t>aim … </a:t>
            </a:r>
            <a:endParaRPr lang="fr-CH" sz="2400" dirty="0"/>
          </a:p>
          <a:p>
            <a:pPr marL="715963" indent="-350838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CH" sz="2400" dirty="0" smtClean="0"/>
              <a:t>of </a:t>
            </a:r>
            <a:r>
              <a:rPr lang="fr-CH" sz="2400" dirty="0"/>
              <a:t>neutralizing them</a:t>
            </a:r>
          </a:p>
          <a:p>
            <a:pPr marL="715963" indent="-350838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CH" sz="2400" dirty="0" smtClean="0"/>
              <a:t>of </a:t>
            </a:r>
            <a:r>
              <a:rPr lang="fr-CH" sz="2400" dirty="0"/>
              <a:t>profiting from </a:t>
            </a:r>
            <a:r>
              <a:rPr lang="fr-CH" sz="2400" dirty="0" smtClean="0"/>
              <a:t>them</a:t>
            </a:r>
            <a:endParaRPr lang="fr-CH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40942"/>
            <a:ext cx="2442121" cy="238580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2102770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5632" y="274638"/>
            <a:ext cx="5352747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>
                <a:solidFill>
                  <a:srgbClr val="7F7F7F"/>
                </a:solidFill>
              </a:rPr>
              <a:t>3 types of society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0491" y="1647294"/>
            <a:ext cx="8229600" cy="3345652"/>
          </a:xfrm>
        </p:spPr>
        <p:txBody>
          <a:bodyPr/>
          <a:lstStyle/>
          <a:p>
            <a:pPr marL="514350" indent="-514350"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dirty="0" err="1" smtClean="0"/>
              <a:t>Anthropoemic</a:t>
            </a:r>
            <a:r>
              <a:rPr lang="fr-FR" dirty="0" smtClean="0"/>
              <a:t> </a:t>
            </a:r>
            <a:endParaRPr lang="fr-CH" dirty="0" smtClean="0"/>
          </a:p>
          <a:p>
            <a:pPr marL="514350" indent="-514350"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CH" i="1" dirty="0" smtClean="0"/>
              <a:t>encapsulating</a:t>
            </a:r>
            <a:r>
              <a:rPr lang="fr-CH" dirty="0" smtClean="0"/>
              <a:t> anthropophagic</a:t>
            </a:r>
          </a:p>
          <a:p>
            <a:pPr marL="715963" lvl="1" indent="-350838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000" dirty="0" smtClean="0"/>
              <a:t>to neutralize</a:t>
            </a:r>
          </a:p>
          <a:p>
            <a:pPr marL="514350" indent="-514350"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CH" i="1" dirty="0" smtClean="0"/>
              <a:t>assimilating</a:t>
            </a:r>
            <a:r>
              <a:rPr lang="fr-CH" dirty="0" smtClean="0"/>
              <a:t> anthropophagic</a:t>
            </a:r>
          </a:p>
          <a:p>
            <a:pPr marL="715963" lvl="1" indent="-350838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000" dirty="0"/>
              <a:t>to </a:t>
            </a:r>
            <a:r>
              <a:rPr lang="fr-CH" sz="2000" dirty="0" smtClean="0"/>
              <a:t>profit</a:t>
            </a:r>
            <a:endParaRPr lang="fr-CH" dirty="0"/>
          </a:p>
          <a:p>
            <a:pPr>
              <a:spcAft>
                <a:spcPts val="1800"/>
              </a:spcAft>
            </a:pPr>
            <a:endParaRPr lang="fr-CH" dirty="0"/>
          </a:p>
          <a:p>
            <a:pPr>
              <a:spcAft>
                <a:spcPts val="1800"/>
              </a:spcAft>
            </a:pP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45390585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1291</Words>
  <Application>Microsoft Macintosh PowerPoint</Application>
  <PresentationFormat>Bildschirmpräsentation (4:3)</PresentationFormat>
  <Paragraphs>221</Paragraphs>
  <Slides>34</Slides>
  <Notes>0</Notes>
  <HiddenSlides>1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Default</vt:lpstr>
      <vt:lpstr>PowerPoint-Präsentation</vt:lpstr>
      <vt:lpstr>Agenda</vt:lpstr>
      <vt:lpstr>Contemporary dialectics  in psychiatry</vt:lpstr>
      <vt:lpstr>Structuralism</vt:lpstr>
      <vt:lpstr>Structuralists</vt:lpstr>
      <vt:lpstr>Claude Levy-Strauss</vt:lpstr>
      <vt:lpstr>Anthropoemic societies</vt:lpstr>
      <vt:lpstr>Anthropophagic societies</vt:lpstr>
      <vt:lpstr>3 types of society</vt:lpstr>
      <vt:lpstr>Anthropoemic psychiatry</vt:lpstr>
      <vt:lpstr>PowerPoint-Präsentation</vt:lpstr>
      <vt:lpstr>From anthropoemia to anthropophagia</vt:lpstr>
      <vt:lpstr>Encapsulating Anthropophagia</vt:lpstr>
      <vt:lpstr> Foreign Body Granuloma </vt:lpstr>
      <vt:lpstr>Encapsulating Anthropophagic Psychiatry</vt:lpstr>
      <vt:lpstr>Encapsulating Anthropophagic Psychiatry</vt:lpstr>
      <vt:lpstr>The deviant</vt:lpstr>
      <vt:lpstr>What's a deviant ?</vt:lpstr>
      <vt:lpstr>What's a deviant</vt:lpstr>
      <vt:lpstr>How to treat the deviant</vt:lpstr>
      <vt:lpstr>The deviant</vt:lpstr>
      <vt:lpstr>Alternative definition of the deviant</vt:lpstr>
      <vt:lpstr>Alternative definition of the deviant</vt:lpstr>
      <vt:lpstr>Assimilating anthropophagic psychiatry</vt:lpstr>
      <vt:lpstr>Tasks of an anthropophagic psychiatry</vt:lpstr>
      <vt:lpstr>PowerPoint-Präsentation</vt:lpstr>
      <vt:lpstr>Tasks of an anthropophagic psychiatry</vt:lpstr>
      <vt:lpstr>Transition to an assimilating system </vt:lpstr>
      <vt:lpstr>PowerPoint-Präsentation</vt:lpstr>
      <vt:lpstr>Working methods of the assimilating anthropophagic psychiatry</vt:lpstr>
      <vt:lpstr>Assimilating anthropophagic psychiatry should be artistic</vt:lpstr>
      <vt:lpstr>Transition to an assimilating system 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cp:keywords/>
  <dc:description/>
  <cp:lastModifiedBy>Daniele Zullino</cp:lastModifiedBy>
  <cp:revision>1018</cp:revision>
  <dcterms:modified xsi:type="dcterms:W3CDTF">2017-03-30T23:15:59Z</dcterms:modified>
  <cp:category/>
</cp:coreProperties>
</file>