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rels" ContentType="application/vnd.openxmlformats-package.relationships+xml"/>
  <Default Extension="tif" ContentType="image/tif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1"/>
  </p:notesMasterIdLst>
  <p:sldIdLst>
    <p:sldId id="515" r:id="rId2"/>
    <p:sldId id="822" r:id="rId3"/>
    <p:sldId id="824" r:id="rId4"/>
    <p:sldId id="825" r:id="rId5"/>
    <p:sldId id="816" r:id="rId6"/>
    <p:sldId id="811" r:id="rId7"/>
    <p:sldId id="812" r:id="rId8"/>
    <p:sldId id="817" r:id="rId9"/>
    <p:sldId id="818" r:id="rId10"/>
    <p:sldId id="819" r:id="rId11"/>
    <p:sldId id="820" r:id="rId12"/>
    <p:sldId id="821" r:id="rId13"/>
    <p:sldId id="813" r:id="rId14"/>
    <p:sldId id="710" r:id="rId15"/>
    <p:sldId id="814" r:id="rId16"/>
    <p:sldId id="815" r:id="rId17"/>
    <p:sldId id="776" r:id="rId18"/>
    <p:sldId id="779" r:id="rId19"/>
    <p:sldId id="780" r:id="rId20"/>
    <p:sldId id="826" r:id="rId21"/>
    <p:sldId id="843" r:id="rId22"/>
    <p:sldId id="787" r:id="rId23"/>
    <p:sldId id="827" r:id="rId24"/>
    <p:sldId id="828" r:id="rId25"/>
    <p:sldId id="829" r:id="rId26"/>
    <p:sldId id="838" r:id="rId27"/>
    <p:sldId id="788" r:id="rId28"/>
    <p:sldId id="789" r:id="rId29"/>
    <p:sldId id="837" r:id="rId30"/>
    <p:sldId id="830" r:id="rId31"/>
    <p:sldId id="835" r:id="rId32"/>
    <p:sldId id="832" r:id="rId33"/>
    <p:sldId id="834" r:id="rId34"/>
    <p:sldId id="836" r:id="rId35"/>
    <p:sldId id="839" r:id="rId36"/>
    <p:sldId id="840" r:id="rId37"/>
    <p:sldId id="841" r:id="rId38"/>
    <p:sldId id="842" r:id="rId39"/>
    <p:sldId id="844" r:id="rId40"/>
  </p:sldIdLst>
  <p:sldSz cx="9144000" cy="6858000" type="screen4x3"/>
  <p:notesSz cx="6858000" cy="9144000"/>
  <p:defaultTextStyle>
    <a:lvl1pPr defTabSz="457200">
      <a:defRPr sz="2400">
        <a:latin typeface="Arial"/>
        <a:ea typeface="Arial"/>
        <a:cs typeface="Arial"/>
        <a:sym typeface="Arial"/>
      </a:defRPr>
    </a:lvl1pPr>
    <a:lvl2pPr indent="457200" defTabSz="457200">
      <a:defRPr sz="2400">
        <a:latin typeface="Arial"/>
        <a:ea typeface="Arial"/>
        <a:cs typeface="Arial"/>
        <a:sym typeface="Arial"/>
      </a:defRPr>
    </a:lvl2pPr>
    <a:lvl3pPr indent="914400" defTabSz="457200">
      <a:defRPr sz="2400">
        <a:latin typeface="Arial"/>
        <a:ea typeface="Arial"/>
        <a:cs typeface="Arial"/>
        <a:sym typeface="Arial"/>
      </a:defRPr>
    </a:lvl3pPr>
    <a:lvl4pPr indent="1371600" defTabSz="457200">
      <a:defRPr sz="2400">
        <a:latin typeface="Arial"/>
        <a:ea typeface="Arial"/>
        <a:cs typeface="Arial"/>
        <a:sym typeface="Arial"/>
      </a:defRPr>
    </a:lvl4pPr>
    <a:lvl5pPr indent="1828800" defTabSz="457200">
      <a:defRPr sz="2400">
        <a:latin typeface="Arial"/>
        <a:ea typeface="Arial"/>
        <a:cs typeface="Arial"/>
        <a:sym typeface="Arial"/>
      </a:defRPr>
    </a:lvl5pPr>
    <a:lvl6pPr defTabSz="457200">
      <a:defRPr sz="2400">
        <a:latin typeface="Arial"/>
        <a:ea typeface="Arial"/>
        <a:cs typeface="Arial"/>
        <a:sym typeface="Arial"/>
      </a:defRPr>
    </a:lvl6pPr>
    <a:lvl7pPr defTabSz="457200">
      <a:defRPr sz="2400">
        <a:latin typeface="Arial"/>
        <a:ea typeface="Arial"/>
        <a:cs typeface="Arial"/>
        <a:sym typeface="Arial"/>
      </a:defRPr>
    </a:lvl7pPr>
    <a:lvl8pPr defTabSz="457200">
      <a:defRPr sz="2400">
        <a:latin typeface="Arial"/>
        <a:ea typeface="Arial"/>
        <a:cs typeface="Arial"/>
        <a:sym typeface="Arial"/>
      </a:defRPr>
    </a:lvl8pPr>
    <a:lvl9pPr defTabSz="457200">
      <a:defRPr sz="2400"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Standardabschnitt" id="{1B275908-C829-4448-8F9D-E2B0C19C988D}">
          <p14:sldIdLst>
            <p14:sldId id="515"/>
            <p14:sldId id="822"/>
            <p14:sldId id="824"/>
            <p14:sldId id="825"/>
            <p14:sldId id="816"/>
            <p14:sldId id="811"/>
            <p14:sldId id="812"/>
            <p14:sldId id="817"/>
            <p14:sldId id="818"/>
            <p14:sldId id="819"/>
            <p14:sldId id="820"/>
            <p14:sldId id="821"/>
            <p14:sldId id="813"/>
            <p14:sldId id="710"/>
            <p14:sldId id="814"/>
            <p14:sldId id="815"/>
            <p14:sldId id="776"/>
            <p14:sldId id="779"/>
            <p14:sldId id="780"/>
            <p14:sldId id="826"/>
            <p14:sldId id="843"/>
            <p14:sldId id="787"/>
            <p14:sldId id="827"/>
            <p14:sldId id="828"/>
            <p14:sldId id="829"/>
            <p14:sldId id="838"/>
            <p14:sldId id="788"/>
            <p14:sldId id="789"/>
            <p14:sldId id="837"/>
            <p14:sldId id="830"/>
            <p14:sldId id="835"/>
            <p14:sldId id="832"/>
            <p14:sldId id="834"/>
            <p14:sldId id="836"/>
            <p14:sldId id="839"/>
            <p14:sldId id="840"/>
            <p14:sldId id="841"/>
            <p14:sldId id="842"/>
            <p14:sldId id="844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BA85D"/>
    <a:srgbClr val="4B5BA2"/>
    <a:srgbClr val="807026"/>
    <a:srgbClr val="C0A738"/>
    <a:srgbClr val="EA81E9"/>
    <a:srgbClr val="EDFDB2"/>
    <a:srgbClr val="FF6FCF"/>
    <a:srgbClr val="469347"/>
    <a:srgbClr val="B9AA2D"/>
    <a:srgbClr val="4EA9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F81BD"/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F81BD"/>
          </a:solidFill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F81BD"/>
          </a:solidFill>
        </a:fill>
      </a:tcStyle>
    </a:firstRow>
  </a:tblStyle>
  <a:tblStyle styleId="{C7B018BB-80A7-4F77-B60F-C8B233D01FF8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Row>
  </a:tblStyle>
  <a:tblStyle styleId="{EEE7283C-3CF3-47DC-8721-378D4A62B228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E3CECE"/>
          </a:solidFill>
        </a:fill>
      </a:tcStyle>
    </a:wholeTbl>
    <a:band2H>
      <a:tcTxStyle/>
      <a:tcStyle>
        <a:tcBdr/>
        <a:fill>
          <a:solidFill>
            <a:srgbClr val="F1E8E8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AE4846"/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AE4846"/>
          </a:solidFill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AE4846"/>
          </a:solidFill>
        </a:fill>
      </a:tcStyle>
    </a:firstRow>
  </a:tblStyle>
  <a:tblStyle styleId="{CF821DB8-F4EB-4A41-A1BA-3FCAFE7338EE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F81BD"/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F81BD"/>
          </a:solidFill>
        </a:fill>
      </a:tcStyle>
    </a:firstRow>
  </a:tblStyle>
  <a:tblStyle styleId="{33BA23B1-9221-436E-865A-0063620EA4FD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Col>
    <a:la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Row>
  </a:tblStyle>
  <a:tblStyle styleId="{2708684C-4D16-4618-839F-0558EEFCDFE6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012ECD-51FC-41F1-AA8D-1B2483CD663E}" styleName="Helle Formatvorlage 2 - Akz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06" autoAdjust="0"/>
    <p:restoredTop sz="96842" autoAdjust="0"/>
  </p:normalViewPr>
  <p:slideViewPr>
    <p:cSldViewPr snapToGrid="0" snapToObjects="1">
      <p:cViewPr varScale="1">
        <p:scale>
          <a:sx n="97" d="100"/>
          <a:sy n="97" d="100"/>
        </p:scale>
        <p:origin x="-1976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669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notesMaster" Target="notesMasters/notesMaster1.xml"/><Relationship Id="rId42" Type="http://schemas.openxmlformats.org/officeDocument/2006/relationships/printerSettings" Target="printerSettings/printerSettings1.bin"/><Relationship Id="rId43" Type="http://schemas.openxmlformats.org/officeDocument/2006/relationships/presProps" Target="presProps.xml"/><Relationship Id="rId44" Type="http://schemas.openxmlformats.org/officeDocument/2006/relationships/viewProps" Target="viewProps.xml"/><Relationship Id="rId4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37" name="Shape 3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2065830314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1pPr>
    <a:lvl2pPr indent="2286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2pPr>
    <a:lvl3pPr indent="4572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3pPr>
    <a:lvl4pPr indent="6858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4pPr>
    <a:lvl5pPr indent="9144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5pPr>
    <a:lvl6pPr indent="11430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Ariane's</a:t>
            </a:r>
            <a:r>
              <a:rPr lang="fr-FR" dirty="0" smtClean="0"/>
              <a:t> Thread: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665603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LOGO_HUG_H_QUADRI.png" descr="LOGO_HUG_H_QUADRI.png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775" y="6186487"/>
            <a:ext cx="1993900" cy="457201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Shape 17"/>
          <p:cNvSpPr/>
          <p:nvPr/>
        </p:nvSpPr>
        <p:spPr>
          <a:xfrm>
            <a:off x="-1" y="5962650"/>
            <a:ext cx="9144002" cy="895350"/>
          </a:xfrm>
          <a:prstGeom prst="rect">
            <a:avLst/>
          </a:prstGeom>
          <a:ln>
            <a:solidFill>
              <a:srgbClr val="4A7EBB"/>
            </a:solidFill>
            <a:round/>
          </a:ln>
          <a:effectLst>
            <a:outerShdw blurRad="12700" dist="23000" dir="5400000" rotWithShape="0">
              <a:srgbClr val="808080">
                <a:alpha val="34997"/>
              </a:srgbClr>
            </a:outerShdw>
          </a:effectLst>
        </p:spPr>
        <p:txBody>
          <a:bodyPr lIns="0" tIns="0" rIns="0" bIns="0" anchor="ctr"/>
          <a:lstStyle/>
          <a:p>
            <a:pPr lvl="0"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8" name="Shape 18"/>
          <p:cNvSpPr/>
          <p:nvPr/>
        </p:nvSpPr>
        <p:spPr>
          <a:xfrm>
            <a:off x="-1" y="-1"/>
            <a:ext cx="9144002" cy="5951539"/>
          </a:xfrm>
          <a:prstGeom prst="rect">
            <a:avLst/>
          </a:prstGeom>
          <a:solidFill>
            <a:srgbClr val="FF6AD8"/>
          </a:solidFill>
          <a:ln>
            <a:solidFill>
              <a:srgbClr val="46AAC5"/>
            </a:solidFill>
            <a:round/>
          </a:ln>
        </p:spPr>
        <p:txBody>
          <a:bodyPr lIns="0" tIns="0" rIns="0" bIns="0" anchor="ctr"/>
          <a:lstStyle/>
          <a:p>
            <a:pPr lvl="0"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9" name="Shape 19"/>
          <p:cNvSpPr/>
          <p:nvPr/>
        </p:nvSpPr>
        <p:spPr>
          <a:xfrm>
            <a:off x="1620837" y="1870075"/>
            <a:ext cx="7023101" cy="0"/>
          </a:xfrm>
          <a:prstGeom prst="line">
            <a:avLst/>
          </a:prstGeom>
          <a:ln w="25400">
            <a:solidFill>
              <a:srgbClr val="FFFFFF"/>
            </a:solidFill>
            <a:round/>
          </a:ln>
        </p:spPr>
        <p:txBody>
          <a:bodyPr lIns="0" tIns="0" rIns="0" bIns="0"/>
          <a:lstStyle/>
          <a:p>
            <a:pPr lvl="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20" name="Shape 20"/>
          <p:cNvSpPr>
            <a:spLocks noGrp="1"/>
          </p:cNvSpPr>
          <p:nvPr>
            <p:ph type="sldNum" sz="quarter" idx="2"/>
          </p:nvPr>
        </p:nvSpPr>
        <p:spPr>
          <a:xfrm>
            <a:off x="6546850" y="5562235"/>
            <a:ext cx="2133600" cy="26425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LOGO_HUG_H_QUADRI.png" descr="LOGO_HUG_H_QUADRI.png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775" y="6186487"/>
            <a:ext cx="1993900" cy="457201"/>
          </a:xfrm>
          <a:prstGeom prst="rect">
            <a:avLst/>
          </a:prstGeom>
          <a:ln w="12700">
            <a:miter lim="400000"/>
          </a:ln>
        </p:spPr>
      </p:pic>
      <p:sp>
        <p:nvSpPr>
          <p:cNvPr id="24" name="Shape 24"/>
          <p:cNvSpPr/>
          <p:nvPr/>
        </p:nvSpPr>
        <p:spPr>
          <a:xfrm>
            <a:off x="-1" y="5962650"/>
            <a:ext cx="9144002" cy="895350"/>
          </a:xfrm>
          <a:prstGeom prst="rect">
            <a:avLst/>
          </a:prstGeom>
          <a:ln>
            <a:solidFill>
              <a:srgbClr val="4A7EBB"/>
            </a:solidFill>
            <a:round/>
          </a:ln>
          <a:effectLst>
            <a:outerShdw blurRad="12700" dist="23000" dir="5400000" rotWithShape="0">
              <a:srgbClr val="808080">
                <a:alpha val="34997"/>
              </a:srgbClr>
            </a:outerShdw>
          </a:effectLst>
        </p:spPr>
        <p:txBody>
          <a:bodyPr lIns="0" tIns="0" rIns="0" bIns="0" anchor="ctr"/>
          <a:lstStyle/>
          <a:p>
            <a:pPr lvl="0"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5" name="Shape 25"/>
          <p:cNvSpPr/>
          <p:nvPr/>
        </p:nvSpPr>
        <p:spPr>
          <a:xfrm>
            <a:off x="-1" y="-1"/>
            <a:ext cx="9144002" cy="5951539"/>
          </a:xfrm>
          <a:prstGeom prst="rect">
            <a:avLst/>
          </a:prstGeom>
          <a:solidFill>
            <a:srgbClr val="40C1EE"/>
          </a:solidFill>
          <a:ln>
            <a:solidFill>
              <a:srgbClr val="46AAC5"/>
            </a:solidFill>
            <a:round/>
          </a:ln>
        </p:spPr>
        <p:txBody>
          <a:bodyPr lIns="0" tIns="0" rIns="0" bIns="0" anchor="ctr"/>
          <a:lstStyle/>
          <a:p>
            <a:pPr lvl="0"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6" name="Shape 26"/>
          <p:cNvSpPr/>
          <p:nvPr/>
        </p:nvSpPr>
        <p:spPr>
          <a:xfrm>
            <a:off x="1620837" y="1870075"/>
            <a:ext cx="7023101" cy="0"/>
          </a:xfrm>
          <a:prstGeom prst="line">
            <a:avLst/>
          </a:prstGeom>
          <a:ln w="25400">
            <a:solidFill>
              <a:srgbClr val="FFFFFF"/>
            </a:solidFill>
            <a:round/>
          </a:ln>
        </p:spPr>
        <p:txBody>
          <a:bodyPr lIns="0" tIns="0" rIns="0" bIns="0"/>
          <a:lstStyle/>
          <a:p>
            <a:pPr lvl="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27" name="Shape 27"/>
          <p:cNvSpPr>
            <a:spLocks noGrp="1"/>
          </p:cNvSpPr>
          <p:nvPr>
            <p:ph type="sldNum" sz="quarter" idx="2"/>
          </p:nvPr>
        </p:nvSpPr>
        <p:spPr>
          <a:xfrm>
            <a:off x="6546850" y="5562235"/>
            <a:ext cx="2133600" cy="26425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2397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598613"/>
            <a:ext cx="8229600" cy="525938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82946529"/>
      </p:ext>
    </p:extLst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age A - 2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8249" y="2081399"/>
            <a:ext cx="3247767" cy="4155912"/>
          </a:xfrm>
          <a:prstGeom prst="rect">
            <a:avLst/>
          </a:prstGeom>
        </p:spPr>
        <p:txBody>
          <a:bodyPr/>
          <a:lstStyle>
            <a:lvl1pPr marL="216000" indent="-216000">
              <a:buClr>
                <a:schemeClr val="accent2"/>
              </a:buClr>
              <a:defRPr sz="1800" b="0" i="0" baseline="0">
                <a:solidFill>
                  <a:schemeClr val="tx1"/>
                </a:solidFill>
                <a:latin typeface="Univers Medium"/>
                <a:cs typeface="Univers Medium"/>
              </a:defRPr>
            </a:lvl1pPr>
            <a:lvl2pPr marL="432000" indent="-216000">
              <a:buClr>
                <a:schemeClr val="accent2"/>
              </a:buClr>
              <a:defRPr sz="1800" b="0" i="0">
                <a:solidFill>
                  <a:schemeClr val="tx1"/>
                </a:solidFill>
                <a:latin typeface="Univers Medium"/>
                <a:cs typeface="Univers Medium"/>
              </a:defRPr>
            </a:lvl2pPr>
            <a:lvl3pPr marL="648000" indent="-216000">
              <a:buClr>
                <a:schemeClr val="accent2"/>
              </a:buClr>
              <a:defRPr sz="1800" b="0" i="0">
                <a:solidFill>
                  <a:schemeClr val="tx1"/>
                </a:solidFill>
                <a:latin typeface="Univers Medium"/>
                <a:cs typeface="Univers Medium"/>
              </a:defRPr>
            </a:lvl3pPr>
            <a:lvl4pPr marL="864000" indent="-216000">
              <a:buClr>
                <a:schemeClr val="accent2"/>
              </a:buClr>
              <a:defRPr sz="1800" b="0" i="0">
                <a:solidFill>
                  <a:schemeClr val="tx1"/>
                </a:solidFill>
                <a:latin typeface="Univers Medium"/>
                <a:cs typeface="Univers Medium"/>
              </a:defRPr>
            </a:lvl4pPr>
            <a:lvl5pPr marL="1080000" indent="-216000">
              <a:buClr>
                <a:schemeClr val="accent2"/>
              </a:buClr>
              <a:defRPr sz="1800" b="0" i="0">
                <a:solidFill>
                  <a:schemeClr val="tx1"/>
                </a:solidFill>
                <a:latin typeface="Univers Medium"/>
                <a:cs typeface="Univers Medium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H" smtClean="0"/>
              <a:t>Mastertextformat bearbeiten</a:t>
            </a:r>
          </a:p>
          <a:p>
            <a:pPr lvl="1"/>
            <a:r>
              <a:rPr lang="fr-CH" smtClean="0"/>
              <a:t>Zweite Ebene</a:t>
            </a:r>
          </a:p>
          <a:p>
            <a:pPr lvl="2"/>
            <a:r>
              <a:rPr lang="fr-CH" smtClean="0"/>
              <a:t>Dritte Ebene</a:t>
            </a:r>
          </a:p>
          <a:p>
            <a:pPr lvl="3"/>
            <a:r>
              <a:rPr lang="fr-CH" smtClean="0"/>
              <a:t>Vierte Ebene</a:t>
            </a:r>
          </a:p>
          <a:p>
            <a:pPr lvl="4"/>
            <a:r>
              <a:rPr lang="fr-CH" smtClean="0"/>
              <a:t>Fünfte Ebene</a:t>
            </a:r>
            <a:endParaRPr lang="en-US" dirty="0"/>
          </a:p>
        </p:txBody>
      </p:sp>
      <p:sp>
        <p:nvSpPr>
          <p:cNvPr id="12" name="Espace réservé du titre 1"/>
          <p:cNvSpPr>
            <a:spLocks noGrp="1"/>
          </p:cNvSpPr>
          <p:nvPr>
            <p:ph type="title"/>
          </p:nvPr>
        </p:nvSpPr>
        <p:spPr>
          <a:xfrm>
            <a:off x="1466412" y="630136"/>
            <a:ext cx="6676436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9929B"/>
                </a:solidFill>
              </a:defRPr>
            </a:lvl1pPr>
          </a:lstStyle>
          <a:p>
            <a:r>
              <a:rPr lang="fr-CH" smtClean="0"/>
              <a:t>Mastertitelformat bearbeiten</a:t>
            </a:r>
            <a:endParaRPr lang="fr-FR" dirty="0"/>
          </a:p>
        </p:txBody>
      </p:sp>
      <p:sp>
        <p:nvSpPr>
          <p:cNvPr id="10" name="Content Placeholder 3"/>
          <p:cNvSpPr>
            <a:spLocks noGrp="1"/>
          </p:cNvSpPr>
          <p:nvPr>
            <p:ph sz="half" idx="10"/>
          </p:nvPr>
        </p:nvSpPr>
        <p:spPr>
          <a:xfrm>
            <a:off x="4823072" y="2081399"/>
            <a:ext cx="3319775" cy="4155912"/>
          </a:xfrm>
          <a:prstGeom prst="rect">
            <a:avLst/>
          </a:prstGeom>
        </p:spPr>
        <p:txBody>
          <a:bodyPr/>
          <a:lstStyle>
            <a:lvl1pPr marL="216000" indent="-216000">
              <a:buClr>
                <a:schemeClr val="accent2"/>
              </a:buClr>
              <a:defRPr sz="1800" b="0" i="0" baseline="0">
                <a:solidFill>
                  <a:schemeClr val="tx1"/>
                </a:solidFill>
                <a:latin typeface="Univers Medium"/>
                <a:cs typeface="Univers Medium"/>
              </a:defRPr>
            </a:lvl1pPr>
            <a:lvl2pPr marL="432000" indent="-216000">
              <a:buClr>
                <a:schemeClr val="accent2"/>
              </a:buClr>
              <a:defRPr sz="1800" b="0" i="0">
                <a:solidFill>
                  <a:schemeClr val="tx1"/>
                </a:solidFill>
                <a:latin typeface="Univers Medium"/>
                <a:cs typeface="Univers Medium"/>
              </a:defRPr>
            </a:lvl2pPr>
            <a:lvl3pPr marL="648000" indent="-216000">
              <a:buClr>
                <a:schemeClr val="accent2"/>
              </a:buClr>
              <a:defRPr sz="1800" b="0" i="0">
                <a:solidFill>
                  <a:schemeClr val="tx1"/>
                </a:solidFill>
                <a:latin typeface="Univers Medium"/>
                <a:cs typeface="Univers Medium"/>
              </a:defRPr>
            </a:lvl3pPr>
            <a:lvl4pPr marL="864000" indent="-216000">
              <a:buClr>
                <a:schemeClr val="accent2"/>
              </a:buClr>
              <a:defRPr sz="1800" b="0" i="0">
                <a:solidFill>
                  <a:schemeClr val="tx1"/>
                </a:solidFill>
                <a:latin typeface="Univers Medium"/>
                <a:cs typeface="Univers Medium"/>
              </a:defRPr>
            </a:lvl4pPr>
            <a:lvl5pPr marL="1080000" indent="-216000">
              <a:buClr>
                <a:schemeClr val="accent2"/>
              </a:buClr>
              <a:defRPr sz="1800" b="0" i="0">
                <a:solidFill>
                  <a:schemeClr val="tx1"/>
                </a:solidFill>
                <a:latin typeface="Univers Medium"/>
                <a:cs typeface="Univers Medium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H" smtClean="0"/>
              <a:t>Mastertextformat bearbeiten</a:t>
            </a:r>
          </a:p>
          <a:p>
            <a:pPr lvl="1"/>
            <a:r>
              <a:rPr lang="fr-CH" smtClean="0"/>
              <a:t>Zweite Ebene</a:t>
            </a:r>
          </a:p>
          <a:p>
            <a:pPr lvl="2"/>
            <a:r>
              <a:rPr lang="fr-CH" smtClean="0"/>
              <a:t>Dritte Ebene</a:t>
            </a:r>
          </a:p>
          <a:p>
            <a:pPr lvl="3"/>
            <a:r>
              <a:rPr lang="fr-CH" smtClean="0"/>
              <a:t>Vierte Ebene</a:t>
            </a:r>
          </a:p>
          <a:p>
            <a:pPr lvl="4"/>
            <a:r>
              <a:rPr lang="fr-CH" smtClean="0"/>
              <a:t>Fünfte Ebene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6528988"/>
      </p:ext>
    </p:extLst>
  </p:cSld>
  <p:clrMapOvr>
    <a:masterClrMapping/>
  </p:clrMapOvr>
  <p:transition xmlns:p14="http://schemas.microsoft.com/office/powerpoint/2010/main" spd="slow" advClick="0" advTm="16000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age A - 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8249" y="2081399"/>
            <a:ext cx="6674599" cy="4155912"/>
          </a:xfrm>
          <a:prstGeom prst="rect">
            <a:avLst/>
          </a:prstGeom>
        </p:spPr>
        <p:txBody>
          <a:bodyPr/>
          <a:lstStyle>
            <a:lvl1pPr marL="216000" indent="-216000">
              <a:buClr>
                <a:schemeClr val="accent2"/>
              </a:buClr>
              <a:defRPr sz="1800" b="0" i="0" baseline="0">
                <a:solidFill>
                  <a:schemeClr val="tx1"/>
                </a:solidFill>
                <a:latin typeface="Univers Medium"/>
                <a:cs typeface="Univers Medium"/>
              </a:defRPr>
            </a:lvl1pPr>
            <a:lvl2pPr marL="432000" indent="-216000">
              <a:buClr>
                <a:schemeClr val="accent2"/>
              </a:buClr>
              <a:defRPr sz="1800" b="0" i="0">
                <a:solidFill>
                  <a:schemeClr val="tx1"/>
                </a:solidFill>
                <a:latin typeface="Univers Medium"/>
                <a:cs typeface="Univers Medium"/>
              </a:defRPr>
            </a:lvl2pPr>
            <a:lvl3pPr marL="648000" indent="-216000">
              <a:buClr>
                <a:schemeClr val="accent2"/>
              </a:buClr>
              <a:defRPr sz="1800" b="0" i="0">
                <a:solidFill>
                  <a:schemeClr val="tx1"/>
                </a:solidFill>
                <a:latin typeface="Univers Medium"/>
                <a:cs typeface="Univers Medium"/>
              </a:defRPr>
            </a:lvl3pPr>
            <a:lvl4pPr marL="864000" indent="-216000">
              <a:buClr>
                <a:schemeClr val="accent2"/>
              </a:buClr>
              <a:defRPr sz="1800" b="0" i="0">
                <a:solidFill>
                  <a:schemeClr val="tx1"/>
                </a:solidFill>
                <a:latin typeface="Univers Medium"/>
                <a:cs typeface="Univers Medium"/>
              </a:defRPr>
            </a:lvl4pPr>
            <a:lvl5pPr marL="1080000" indent="-216000">
              <a:buClr>
                <a:schemeClr val="accent2"/>
              </a:buClr>
              <a:defRPr sz="1800" b="0" i="0">
                <a:solidFill>
                  <a:schemeClr val="tx1"/>
                </a:solidFill>
                <a:latin typeface="Univers Medium"/>
                <a:cs typeface="Univers Medium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H" smtClean="0"/>
              <a:t>Mastertextformat bearbeiten</a:t>
            </a:r>
          </a:p>
          <a:p>
            <a:pPr lvl="1"/>
            <a:r>
              <a:rPr lang="fr-CH" smtClean="0"/>
              <a:t>Zweite Ebene</a:t>
            </a:r>
          </a:p>
          <a:p>
            <a:pPr lvl="2"/>
            <a:r>
              <a:rPr lang="fr-CH" smtClean="0"/>
              <a:t>Dritte Ebene</a:t>
            </a:r>
          </a:p>
          <a:p>
            <a:pPr lvl="3"/>
            <a:r>
              <a:rPr lang="fr-CH" smtClean="0"/>
              <a:t>Vierte Ebene</a:t>
            </a:r>
          </a:p>
          <a:p>
            <a:pPr lvl="4"/>
            <a:r>
              <a:rPr lang="fr-CH" smtClean="0"/>
              <a:t>Fünfte Ebene</a:t>
            </a:r>
            <a:endParaRPr lang="en-US" dirty="0"/>
          </a:p>
        </p:txBody>
      </p:sp>
      <p:sp>
        <p:nvSpPr>
          <p:cNvPr id="12" name="Espace réservé du titre 1"/>
          <p:cNvSpPr>
            <a:spLocks noGrp="1"/>
          </p:cNvSpPr>
          <p:nvPr>
            <p:ph type="title"/>
          </p:nvPr>
        </p:nvSpPr>
        <p:spPr>
          <a:xfrm>
            <a:off x="1466412" y="630136"/>
            <a:ext cx="6676436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fr-CH" smtClean="0"/>
              <a:t>Mastertitelformat bearbeiten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30004729"/>
      </p:ext>
    </p:extLst>
  </p:cSld>
  <p:clrMapOvr>
    <a:masterClrMapping/>
  </p:clrMapOvr>
  <p:transition xmlns:p14="http://schemas.microsoft.com/office/powerpoint/2010/main" spd="slow" advClick="0" advTm="16000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531225" y="5648325"/>
            <a:ext cx="549275" cy="396875"/>
          </a:xfrm>
          <a:prstGeom prst="bracketPair">
            <a:avLst>
              <a:gd name="adj" fmla="val 17949"/>
            </a:avLst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F14F5A-82E1-2446-B151-FBF80EC5688A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7587456" y="4048919"/>
            <a:ext cx="2366963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>
          <a:xfrm rot="16200000">
            <a:off x="7551738" y="1646237"/>
            <a:ext cx="2438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3654682"/>
      </p:ext>
    </p:extLst>
  </p:cSld>
  <p:clrMapOvr>
    <a:masterClrMapping/>
  </p:clrMapOvr>
  <p:transition xmlns:p14="http://schemas.microsoft.com/office/powerpoint/2010/main"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1.xml"/><Relationship Id="rId8" Type="http://schemas.openxmlformats.org/officeDocument/2006/relationships/image" Target="../media/image1.png"/><Relationship Id="rId9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OGO_HUG_H_QUADRI.png" descr="LOGO_HUG_H_QUADRI.png"/>
          <p:cNvPicPr/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775" y="6186487"/>
            <a:ext cx="1993900" cy="457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Bild 3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2543" y="6030894"/>
            <a:ext cx="1484334" cy="708650"/>
          </a:xfrm>
          <a:prstGeom prst="rect">
            <a:avLst/>
          </a:prstGeom>
        </p:spPr>
      </p:pic>
      <p:cxnSp>
        <p:nvCxnSpPr>
          <p:cNvPr id="6" name="Gerade Verbindung 5"/>
          <p:cNvCxnSpPr/>
          <p:nvPr userDrawn="1"/>
        </p:nvCxnSpPr>
        <p:spPr>
          <a:xfrm>
            <a:off x="396849" y="5935038"/>
            <a:ext cx="8350302" cy="0"/>
          </a:xfrm>
          <a:prstGeom prst="line">
            <a:avLst/>
          </a:prstGeom>
          <a:noFill/>
          <a:ln w="25400" cap="flat" cmpd="thinThick">
            <a:solidFill>
              <a:srgbClr val="FF6FCF"/>
            </a:solidFill>
            <a:prstDash val="solid"/>
            <a:bevel/>
            <a:tailEnd type="non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5" r:id="rId3"/>
    <p:sldLayoutId id="2147483657" r:id="rId4"/>
    <p:sldLayoutId id="2147483658" r:id="rId5"/>
    <p:sldLayoutId id="2147483659" r:id="rId6"/>
  </p:sldLayoutIdLst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defTabSz="457200">
        <a:defRPr sz="3600">
          <a:solidFill>
            <a:srgbClr val="595959"/>
          </a:solidFill>
          <a:latin typeface="Arial"/>
          <a:ea typeface="Arial"/>
          <a:cs typeface="Arial"/>
          <a:sym typeface="Arial"/>
        </a:defRPr>
      </a:lvl1pPr>
      <a:lvl2pPr defTabSz="457200">
        <a:defRPr sz="3600">
          <a:solidFill>
            <a:srgbClr val="595959"/>
          </a:solidFill>
          <a:latin typeface="Arial"/>
          <a:ea typeface="Arial"/>
          <a:cs typeface="Arial"/>
          <a:sym typeface="Arial"/>
        </a:defRPr>
      </a:lvl2pPr>
      <a:lvl3pPr defTabSz="457200">
        <a:defRPr sz="3600">
          <a:solidFill>
            <a:srgbClr val="595959"/>
          </a:solidFill>
          <a:latin typeface="Arial"/>
          <a:ea typeface="Arial"/>
          <a:cs typeface="Arial"/>
          <a:sym typeface="Arial"/>
        </a:defRPr>
      </a:lvl3pPr>
      <a:lvl4pPr defTabSz="457200">
        <a:defRPr sz="3600">
          <a:solidFill>
            <a:srgbClr val="595959"/>
          </a:solidFill>
          <a:latin typeface="Arial"/>
          <a:ea typeface="Arial"/>
          <a:cs typeface="Arial"/>
          <a:sym typeface="Arial"/>
        </a:defRPr>
      </a:lvl4pPr>
      <a:lvl5pPr defTabSz="457200">
        <a:defRPr sz="3600">
          <a:solidFill>
            <a:srgbClr val="595959"/>
          </a:solidFill>
          <a:latin typeface="Arial"/>
          <a:ea typeface="Arial"/>
          <a:cs typeface="Arial"/>
          <a:sym typeface="Arial"/>
        </a:defRPr>
      </a:lvl5pPr>
      <a:lvl6pPr indent="457200" defTabSz="457200">
        <a:defRPr sz="3600">
          <a:solidFill>
            <a:srgbClr val="595959"/>
          </a:solidFill>
          <a:latin typeface="Arial"/>
          <a:ea typeface="Arial"/>
          <a:cs typeface="Arial"/>
          <a:sym typeface="Arial"/>
        </a:defRPr>
      </a:lvl6pPr>
      <a:lvl7pPr indent="914400" defTabSz="457200">
        <a:defRPr sz="3600">
          <a:solidFill>
            <a:srgbClr val="595959"/>
          </a:solidFill>
          <a:latin typeface="Arial"/>
          <a:ea typeface="Arial"/>
          <a:cs typeface="Arial"/>
          <a:sym typeface="Arial"/>
        </a:defRPr>
      </a:lvl7pPr>
      <a:lvl8pPr indent="1371600" defTabSz="457200">
        <a:defRPr sz="3600">
          <a:solidFill>
            <a:srgbClr val="595959"/>
          </a:solidFill>
          <a:latin typeface="Arial"/>
          <a:ea typeface="Arial"/>
          <a:cs typeface="Arial"/>
          <a:sym typeface="Arial"/>
        </a:defRPr>
      </a:lvl8pPr>
      <a:lvl9pPr indent="1828800" defTabSz="457200">
        <a:defRPr sz="3600">
          <a:solidFill>
            <a:srgbClr val="595959"/>
          </a:solidFill>
          <a:latin typeface="Arial"/>
          <a:ea typeface="Arial"/>
          <a:cs typeface="Arial"/>
          <a:sym typeface="Arial"/>
        </a:defRPr>
      </a:lvl9pPr>
    </p:titleStyle>
    <p:bodyStyle>
      <a:lvl1pPr defTabSz="457200">
        <a:spcBef>
          <a:spcPts val="600"/>
        </a:spcBef>
        <a:buClr>
          <a:srgbClr val="404040"/>
        </a:buClr>
        <a:buFont typeface="Arial"/>
        <a:defRPr sz="2800">
          <a:solidFill>
            <a:srgbClr val="404040"/>
          </a:solidFill>
          <a:latin typeface="Arial"/>
          <a:ea typeface="Arial"/>
          <a:cs typeface="Arial"/>
          <a:sym typeface="Arial"/>
        </a:defRPr>
      </a:lvl1pPr>
      <a:lvl2pPr indent="457200" defTabSz="457200">
        <a:spcBef>
          <a:spcPts val="600"/>
        </a:spcBef>
        <a:buClr>
          <a:srgbClr val="404040"/>
        </a:buClr>
        <a:buFont typeface="Arial"/>
        <a:defRPr sz="2800">
          <a:solidFill>
            <a:srgbClr val="404040"/>
          </a:solidFill>
          <a:latin typeface="Arial"/>
          <a:ea typeface="Arial"/>
          <a:cs typeface="Arial"/>
          <a:sym typeface="Arial"/>
        </a:defRPr>
      </a:lvl2pPr>
      <a:lvl3pPr indent="914400" defTabSz="457200">
        <a:spcBef>
          <a:spcPts val="600"/>
        </a:spcBef>
        <a:buClr>
          <a:srgbClr val="404040"/>
        </a:buClr>
        <a:buFont typeface="Arial"/>
        <a:defRPr sz="2800">
          <a:solidFill>
            <a:srgbClr val="404040"/>
          </a:solidFill>
          <a:latin typeface="Arial"/>
          <a:ea typeface="Arial"/>
          <a:cs typeface="Arial"/>
          <a:sym typeface="Arial"/>
        </a:defRPr>
      </a:lvl3pPr>
      <a:lvl4pPr indent="1371600" defTabSz="457200">
        <a:spcBef>
          <a:spcPts val="600"/>
        </a:spcBef>
        <a:buClr>
          <a:srgbClr val="404040"/>
        </a:buClr>
        <a:buFont typeface="Arial"/>
        <a:defRPr sz="2800">
          <a:solidFill>
            <a:srgbClr val="404040"/>
          </a:solidFill>
          <a:latin typeface="Arial"/>
          <a:ea typeface="Arial"/>
          <a:cs typeface="Arial"/>
          <a:sym typeface="Arial"/>
        </a:defRPr>
      </a:lvl4pPr>
      <a:lvl5pPr indent="1828800" defTabSz="457200">
        <a:spcBef>
          <a:spcPts val="600"/>
        </a:spcBef>
        <a:buClr>
          <a:srgbClr val="404040"/>
        </a:buClr>
        <a:buFont typeface="Arial"/>
        <a:defRPr sz="2800">
          <a:solidFill>
            <a:srgbClr val="404040"/>
          </a:solidFill>
          <a:latin typeface="Arial"/>
          <a:ea typeface="Arial"/>
          <a:cs typeface="Arial"/>
          <a:sym typeface="Arial"/>
        </a:defRPr>
      </a:lvl5pPr>
      <a:lvl6pPr indent="2286000" defTabSz="457200">
        <a:spcBef>
          <a:spcPts val="600"/>
        </a:spcBef>
        <a:buClr>
          <a:srgbClr val="404040"/>
        </a:buClr>
        <a:buFont typeface="Arial"/>
        <a:defRPr sz="2800">
          <a:solidFill>
            <a:srgbClr val="404040"/>
          </a:solidFill>
          <a:latin typeface="Arial"/>
          <a:ea typeface="Arial"/>
          <a:cs typeface="Arial"/>
          <a:sym typeface="Arial"/>
        </a:defRPr>
      </a:lvl6pPr>
      <a:lvl7pPr indent="2743200" defTabSz="457200">
        <a:spcBef>
          <a:spcPts val="600"/>
        </a:spcBef>
        <a:buClr>
          <a:srgbClr val="404040"/>
        </a:buClr>
        <a:buFont typeface="Arial"/>
        <a:defRPr sz="2800">
          <a:solidFill>
            <a:srgbClr val="404040"/>
          </a:solidFill>
          <a:latin typeface="Arial"/>
          <a:ea typeface="Arial"/>
          <a:cs typeface="Arial"/>
          <a:sym typeface="Arial"/>
        </a:defRPr>
      </a:lvl7pPr>
      <a:lvl8pPr indent="3200400" defTabSz="457200">
        <a:spcBef>
          <a:spcPts val="600"/>
        </a:spcBef>
        <a:buClr>
          <a:srgbClr val="404040"/>
        </a:buClr>
        <a:buFont typeface="Arial"/>
        <a:defRPr sz="2800">
          <a:solidFill>
            <a:srgbClr val="404040"/>
          </a:solidFill>
          <a:latin typeface="Arial"/>
          <a:ea typeface="Arial"/>
          <a:cs typeface="Arial"/>
          <a:sym typeface="Arial"/>
        </a:defRPr>
      </a:lvl8pPr>
      <a:lvl9pPr indent="3657600" defTabSz="457200">
        <a:spcBef>
          <a:spcPts val="600"/>
        </a:spcBef>
        <a:buClr>
          <a:srgbClr val="404040"/>
        </a:buClr>
        <a:buFont typeface="Arial"/>
        <a:defRPr sz="2800">
          <a:solidFill>
            <a:srgbClr val="404040"/>
          </a:solidFill>
          <a:latin typeface="Arial"/>
          <a:ea typeface="Arial"/>
          <a:cs typeface="Arial"/>
          <a:sym typeface="Arial"/>
        </a:defRPr>
      </a:lvl9pPr>
    </p:bodyStyle>
    <p:otherStyle>
      <a:lvl1pPr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1pPr>
      <a:lvl2pPr indent="457200"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2pPr>
      <a:lvl3pPr indent="914400"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3pPr>
      <a:lvl4pPr indent="1371600"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4pPr>
      <a:lvl5pPr indent="1828800"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5pPr>
      <a:lvl6pPr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6pPr>
      <a:lvl7pPr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7pPr>
      <a:lvl8pPr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8pPr>
      <a:lvl9pPr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5.png"/><Relationship Id="rId3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8.jpeg"/><Relationship Id="rId3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0.jpeg"/><Relationship Id="rId3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if"/><Relationship Id="rId4" Type="http://schemas.openxmlformats.org/officeDocument/2006/relationships/image" Target="../media/image47.tiff"/><Relationship Id="rId5" Type="http://schemas.openxmlformats.org/officeDocument/2006/relationships/image" Target="../media/image48.tiff"/><Relationship Id="rId6" Type="http://schemas.openxmlformats.org/officeDocument/2006/relationships/image" Target="../media/image49.jpeg"/><Relationship Id="rId7" Type="http://schemas.openxmlformats.org/officeDocument/2006/relationships/image" Target="../media/image50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1.png"/><Relationship Id="rId3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7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8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9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0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1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5" Type="http://schemas.openxmlformats.org/officeDocument/2006/relationships/image" Target="../media/image66.png"/><Relationship Id="rId6" Type="http://schemas.openxmlformats.org/officeDocument/2006/relationships/image" Target="../media/image67.png"/><Relationship Id="rId7" Type="http://schemas.openxmlformats.org/officeDocument/2006/relationships/image" Target="../media/image6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png"/><Relationship Id="rId3" Type="http://schemas.openxmlformats.org/officeDocument/2006/relationships/image" Target="../media/image9.ti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398445" y="257699"/>
            <a:ext cx="8498432" cy="2155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fr-CH" b="1" dirty="0">
                <a:solidFill>
                  <a:schemeClr val="bg1"/>
                </a:solidFill>
              </a:rPr>
              <a:t>The Healthy Clash Between Caregivers and Artists - Or How to Reintroduce Heuristic Approaches Into Addiction Medicine </a:t>
            </a:r>
            <a:endParaRPr lang="fr-CH" b="1" dirty="0" smtClean="0">
              <a:solidFill>
                <a:schemeClr val="bg1"/>
              </a:solidFill>
            </a:endParaRPr>
          </a:p>
          <a:p>
            <a:pPr algn="ctr">
              <a:lnSpc>
                <a:spcPct val="120000"/>
              </a:lnSpc>
            </a:pPr>
            <a:endParaRPr lang="fr-CH" sz="1000" dirty="0" smtClean="0">
              <a:solidFill>
                <a:schemeClr val="bg1"/>
              </a:solidFill>
            </a:endParaRPr>
          </a:p>
          <a:p>
            <a:pPr algn="ctr" rtl="0">
              <a:lnSpc>
                <a:spcPct val="120000"/>
              </a:lnSpc>
            </a:pPr>
            <a:endParaRPr lang="fr-CH" sz="1000" dirty="0" smtClean="0">
              <a:solidFill>
                <a:srgbClr val="FFFFFF"/>
              </a:solidFill>
            </a:endParaRPr>
          </a:p>
          <a:p>
            <a:pPr algn="ctr" rtl="0">
              <a:lnSpc>
                <a:spcPct val="120000"/>
              </a:lnSpc>
            </a:pPr>
            <a:r>
              <a:rPr lang="fr-CH" sz="1000" dirty="0">
                <a:solidFill>
                  <a:srgbClr val="FFFFFF"/>
                </a:solidFill>
              </a:rPr>
              <a:t>Daniele Zullino, Rita Manghi, Gabriel Thorens, Stéphane Rothen, Francisco Gonzalez Casanova, </a:t>
            </a:r>
            <a:endParaRPr lang="fr-CH" sz="1000" dirty="0" smtClean="0">
              <a:solidFill>
                <a:srgbClr val="FFFFFF"/>
              </a:solidFill>
            </a:endParaRPr>
          </a:p>
          <a:p>
            <a:pPr algn="ctr" rtl="0">
              <a:lnSpc>
                <a:spcPct val="120000"/>
              </a:lnSpc>
            </a:pPr>
            <a:r>
              <a:rPr lang="fr-CH" sz="1000" dirty="0" smtClean="0">
                <a:solidFill>
                  <a:srgbClr val="FFFFFF"/>
                </a:solidFill>
              </a:rPr>
              <a:t>Michèle </a:t>
            </a:r>
            <a:r>
              <a:rPr lang="fr-CH" sz="1000" dirty="0">
                <a:solidFill>
                  <a:srgbClr val="FFFFFF"/>
                </a:solidFill>
              </a:rPr>
              <a:t>Lechevalier and Marie-Antoinette Chiarenza</a:t>
            </a:r>
          </a:p>
        </p:txBody>
      </p:sp>
      <p:pic>
        <p:nvPicPr>
          <p:cNvPr id="4" name="Picture 6" descr="WH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9520" y="6185078"/>
            <a:ext cx="419100" cy="333375"/>
          </a:xfrm>
          <a:prstGeom prst="rect">
            <a:avLst/>
          </a:prstGeom>
          <a:noFill/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3936491" y="6504447"/>
            <a:ext cx="1405159" cy="1628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3703638">
              <a:lnSpc>
                <a:spcPct val="90000"/>
              </a:lnSpc>
              <a:spcBef>
                <a:spcPct val="20000"/>
              </a:spcBef>
              <a:buClr>
                <a:srgbClr val="FF9900"/>
              </a:buClr>
              <a:buFont typeface="Wingdings" pitchFamily="2" charset="2"/>
              <a:buNone/>
            </a:pPr>
            <a:r>
              <a:rPr lang="fr-CH" sz="500" dirty="0" smtClean="0"/>
              <a:t>WHO collaborating center</a:t>
            </a:r>
            <a:endParaRPr lang="fr-CH" sz="500" dirty="0"/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2543" y="6030894"/>
            <a:ext cx="1484334" cy="708650"/>
          </a:xfrm>
          <a:prstGeom prst="rect">
            <a:avLst/>
          </a:prstGeom>
        </p:spPr>
      </p:pic>
      <p:sp>
        <p:nvSpPr>
          <p:cNvPr id="8" name="Rechteck 7"/>
          <p:cNvSpPr/>
          <p:nvPr/>
        </p:nvSpPr>
        <p:spPr>
          <a:xfrm>
            <a:off x="3767555" y="5615017"/>
            <a:ext cx="1608884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fr-CH" sz="900" dirty="0">
                <a:solidFill>
                  <a:schemeClr val="bg1"/>
                </a:solidFill>
              </a:rPr>
              <a:t>Submission Number: </a:t>
            </a:r>
            <a:r>
              <a:rPr lang="cs-CZ" sz="900" dirty="0">
                <a:solidFill>
                  <a:schemeClr val="bg1"/>
                </a:solidFill>
              </a:rPr>
              <a:t>34492</a:t>
            </a:r>
            <a:endParaRPr lang="fr-CH" sz="900" dirty="0">
              <a:solidFill>
                <a:schemeClr val="bg1"/>
              </a:solidFill>
            </a:endParaRPr>
          </a:p>
        </p:txBody>
      </p:sp>
      <p:pic>
        <p:nvPicPr>
          <p:cNvPr id="9" name="Bild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6853" y="2481856"/>
            <a:ext cx="3041509" cy="289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506376"/>
      </p:ext>
    </p:extLst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Grp="1" noChangeArrowheads="1"/>
          </p:cNvSpPr>
          <p:nvPr>
            <p:ph sz="half" idx="4294967295"/>
          </p:nvPr>
        </p:nvSpPr>
        <p:spPr bwMode="auto">
          <a:xfrm>
            <a:off x="2469401" y="1772000"/>
            <a:ext cx="5517483" cy="3734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457200" lvl="1" indent="-457200" eaLnBrk="1" hangingPunct="1">
              <a:lnSpc>
                <a:spcPct val="200000"/>
              </a:lnSpc>
              <a:spcBef>
                <a:spcPct val="0"/>
              </a:spcBef>
              <a:buClr>
                <a:srgbClr val="EA81E9"/>
              </a:buClr>
              <a:buSzPct val="100000"/>
              <a:buFont typeface="Arial"/>
              <a:buChar char="•"/>
            </a:pPr>
            <a:r>
              <a:rPr lang="fr-CH" sz="2000" dirty="0">
                <a:latin typeface="Univers" charset="0"/>
              </a:rPr>
              <a:t>Communication of things that can not be communicated otherwise</a:t>
            </a:r>
            <a:r>
              <a:rPr lang="fr-CH" sz="2000" dirty="0" smtClean="0">
                <a:latin typeface="Univers" charset="0"/>
              </a:rPr>
              <a:t>?</a:t>
            </a:r>
          </a:p>
          <a:p>
            <a:pPr marL="457200" lvl="1" indent="-457200" eaLnBrk="1" hangingPunct="1">
              <a:lnSpc>
                <a:spcPct val="200000"/>
              </a:lnSpc>
              <a:spcBef>
                <a:spcPct val="0"/>
              </a:spcBef>
              <a:buClr>
                <a:srgbClr val="EA81E9"/>
              </a:buClr>
              <a:buSzPct val="100000"/>
              <a:buFont typeface="Arial"/>
              <a:buChar char="•"/>
            </a:pPr>
            <a:r>
              <a:rPr lang="fr-CH" sz="2000" dirty="0">
                <a:latin typeface="Univers" charset="0"/>
              </a:rPr>
              <a:t>Success of </a:t>
            </a:r>
            <a:r>
              <a:rPr lang="fr-CH" sz="2000" dirty="0" smtClean="0">
                <a:latin typeface="Univers" charset="0"/>
              </a:rPr>
              <a:t>art </a:t>
            </a:r>
            <a:r>
              <a:rPr lang="fr-CH" sz="2000" dirty="0">
                <a:latin typeface="Univers" charset="0"/>
                <a:sym typeface="Wingdings 3" charset="0"/>
              </a:rPr>
              <a:t> </a:t>
            </a:r>
            <a:r>
              <a:rPr lang="fr-CH" sz="2000" dirty="0">
                <a:latin typeface="Univers" charset="0"/>
              </a:rPr>
              <a:t>Successful </a:t>
            </a:r>
            <a:r>
              <a:rPr lang="fr-CH" sz="2000" dirty="0" smtClean="0">
                <a:latin typeface="Univers" charset="0"/>
              </a:rPr>
              <a:t>communication</a:t>
            </a:r>
            <a:endParaRPr lang="fr-CH" sz="2000" dirty="0">
              <a:latin typeface="Univers" charset="0"/>
            </a:endParaRPr>
          </a:p>
          <a:p>
            <a:pPr marL="457200" indent="-457200" eaLnBrk="1" hangingPunct="1">
              <a:lnSpc>
                <a:spcPct val="200000"/>
              </a:lnSpc>
              <a:spcBef>
                <a:spcPct val="0"/>
              </a:spcBef>
              <a:buClr>
                <a:srgbClr val="EA81E9"/>
              </a:buClr>
              <a:buSzPct val="100000"/>
              <a:buFont typeface="Arial"/>
              <a:buChar char="•"/>
            </a:pPr>
            <a:r>
              <a:rPr lang="fr-CH" sz="2000" dirty="0">
                <a:latin typeface="Univers" charset="0"/>
              </a:rPr>
              <a:t>Absolute music, abstract art, surrealist </a:t>
            </a:r>
            <a:r>
              <a:rPr lang="fr-CH" sz="2000" dirty="0" smtClean="0">
                <a:latin typeface="Univers" charset="0"/>
              </a:rPr>
              <a:t>poetry: </a:t>
            </a:r>
            <a:r>
              <a:rPr lang="fr-CH" sz="2000" dirty="0">
                <a:latin typeface="Univers" charset="0"/>
              </a:rPr>
              <a:t>Communication of emotions ?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863529" y="509362"/>
            <a:ext cx="5416943" cy="923330"/>
          </a:xfrm>
          <a:noFill/>
          <a:ln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CA" sz="5400" b="1">
                <a:solidFill>
                  <a:srgbClr val="7F7F7F"/>
                </a:solidFill>
              </a:rPr>
              <a:t>Communication</a:t>
            </a:r>
          </a:p>
        </p:txBody>
      </p:sp>
      <p:pic>
        <p:nvPicPr>
          <p:cNvPr id="7" name="Bild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2213651"/>
            <a:ext cx="2291823" cy="2919209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2439573997"/>
      </p:ext>
    </p:extLst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634752" y="376788"/>
            <a:ext cx="3888918" cy="923330"/>
          </a:xfrm>
          <a:noFill/>
          <a:ln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CA" sz="5400" b="1" dirty="0" smtClean="0">
                <a:solidFill>
                  <a:srgbClr val="7F7F7F"/>
                </a:solidFill>
              </a:rPr>
              <a:t>‘Education’</a:t>
            </a:r>
            <a:endParaRPr lang="en-CA" sz="5400" b="1" dirty="0">
              <a:solidFill>
                <a:srgbClr val="7F7F7F"/>
              </a:solidFill>
            </a:endParaRPr>
          </a:p>
        </p:txBody>
      </p:sp>
      <p:grpSp>
        <p:nvGrpSpPr>
          <p:cNvPr id="17" name="Gruppierung 16"/>
          <p:cNvGrpSpPr/>
          <p:nvPr/>
        </p:nvGrpSpPr>
        <p:grpSpPr>
          <a:xfrm>
            <a:off x="418976" y="1560674"/>
            <a:ext cx="8144011" cy="1198214"/>
            <a:chOff x="418976" y="1560674"/>
            <a:chExt cx="8144011" cy="1198214"/>
          </a:xfrm>
        </p:grpSpPr>
        <p:sp>
          <p:nvSpPr>
            <p:cNvPr id="7" name="Rectangle 14"/>
            <p:cNvSpPr>
              <a:spLocks noChangeArrowheads="1"/>
            </p:cNvSpPr>
            <p:nvPr/>
          </p:nvSpPr>
          <p:spPr bwMode="auto">
            <a:xfrm>
              <a:off x="2027238" y="1928949"/>
              <a:ext cx="6535749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l"/>
              <a:r>
                <a:rPr lang="fr-CH" dirty="0"/>
                <a:t>Novels, movies etc. </a:t>
              </a:r>
              <a:r>
                <a:rPr lang="fr-CH" dirty="0" smtClean="0"/>
                <a:t>teach </a:t>
              </a:r>
              <a:r>
                <a:rPr lang="fr-CH" dirty="0"/>
                <a:t>on social interaction</a:t>
              </a:r>
              <a:endParaRPr lang="fr-CH" sz="2400" dirty="0"/>
            </a:p>
          </p:txBody>
        </p:sp>
        <p:pic>
          <p:nvPicPr>
            <p:cNvPr id="14" name="Bild 1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18976" y="1560674"/>
              <a:ext cx="1191367" cy="1198214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</p:grpSp>
      <p:grpSp>
        <p:nvGrpSpPr>
          <p:cNvPr id="18" name="Gruppierung 17"/>
          <p:cNvGrpSpPr/>
          <p:nvPr/>
        </p:nvGrpSpPr>
        <p:grpSpPr>
          <a:xfrm>
            <a:off x="418976" y="2919891"/>
            <a:ext cx="7648376" cy="1201046"/>
            <a:chOff x="418976" y="2919891"/>
            <a:chExt cx="7648376" cy="1201046"/>
          </a:xfrm>
        </p:grpSpPr>
        <p:sp>
          <p:nvSpPr>
            <p:cNvPr id="10" name="Rectangle 15"/>
            <p:cNvSpPr>
              <a:spLocks noChangeArrowheads="1"/>
            </p:cNvSpPr>
            <p:nvPr/>
          </p:nvSpPr>
          <p:spPr bwMode="auto">
            <a:xfrm>
              <a:off x="2027238" y="3289582"/>
              <a:ext cx="604011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l">
                <a:buClr>
                  <a:srgbClr val="C5880F"/>
                </a:buClr>
                <a:buSzPct val="70000"/>
                <a:buFont typeface="Wingdings" charset="0"/>
                <a:buNone/>
              </a:pPr>
              <a:r>
                <a:rPr lang="fr-CH" dirty="0"/>
                <a:t>Visual arts on other places, people, things</a:t>
              </a:r>
              <a:endParaRPr lang="fr-CH" sz="2400" dirty="0"/>
            </a:p>
          </p:txBody>
        </p:sp>
        <p:pic>
          <p:nvPicPr>
            <p:cNvPr id="15" name="Bild 1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8976" y="2919891"/>
              <a:ext cx="1191367" cy="1201046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</p:grpSp>
      <p:grpSp>
        <p:nvGrpSpPr>
          <p:cNvPr id="19" name="Gruppierung 18"/>
          <p:cNvGrpSpPr/>
          <p:nvPr/>
        </p:nvGrpSpPr>
        <p:grpSpPr>
          <a:xfrm>
            <a:off x="418976" y="4281940"/>
            <a:ext cx="7740028" cy="1191367"/>
            <a:chOff x="418976" y="4281940"/>
            <a:chExt cx="7740028" cy="1191367"/>
          </a:xfrm>
        </p:grpSpPr>
        <p:sp>
          <p:nvSpPr>
            <p:cNvPr id="13" name="Rectangle 16"/>
            <p:cNvSpPr>
              <a:spLocks noChangeArrowheads="1"/>
            </p:cNvSpPr>
            <p:nvPr/>
          </p:nvSpPr>
          <p:spPr bwMode="auto">
            <a:xfrm>
              <a:off x="2027238" y="4646791"/>
              <a:ext cx="6131766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l">
                <a:buClr>
                  <a:srgbClr val="C5880F"/>
                </a:buClr>
                <a:buSzPct val="70000"/>
                <a:buFont typeface="Wingdings" charset="0"/>
                <a:buNone/>
              </a:pPr>
              <a:r>
                <a:rPr lang="fr-CH" dirty="0"/>
                <a:t>Poetry and music on the emotional</a:t>
              </a:r>
              <a:endParaRPr lang="fr-CH" sz="2400" dirty="0"/>
            </a:p>
          </p:txBody>
        </p:sp>
        <p:pic>
          <p:nvPicPr>
            <p:cNvPr id="16" name="Bild 1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8976" y="4281940"/>
              <a:ext cx="1191367" cy="1191367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117298002"/>
      </p:ext>
    </p:extLst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151788" y="391906"/>
            <a:ext cx="4840425" cy="923330"/>
          </a:xfrm>
          <a:noFill/>
          <a:ln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CA" sz="5400" b="1" dirty="0">
                <a:solidFill>
                  <a:srgbClr val="7F7F7F"/>
                </a:solidFill>
              </a:rPr>
              <a:t>Entertainment</a:t>
            </a:r>
          </a:p>
        </p:txBody>
      </p:sp>
      <p:pic>
        <p:nvPicPr>
          <p:cNvPr id="8" name="Bild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945" y="1671114"/>
            <a:ext cx="2769685" cy="3589412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9" name="Bild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6158" y="1671114"/>
            <a:ext cx="4498011" cy="3589412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4023928759"/>
      </p:ext>
    </p:extLst>
  </p:cSld>
  <p:clrMapOvr>
    <a:masterClrMapping/>
  </p:clrMapOvr>
  <p:transition xmlns:p14="http://schemas.microsoft.com/office/powerpoint/2010/main" spd="slow" advClick="0" advTm="16000">
    <p:pull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2850" y="3382221"/>
            <a:ext cx="1873250" cy="91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1116013" y="1824883"/>
            <a:ext cx="206851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Univer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Univer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Univer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Univer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Univer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CH" sz="1800" dirty="0"/>
              <a:t>Standard arrangement of </a:t>
            </a:r>
            <a:r>
              <a:rPr lang="fr-CH" sz="1800" dirty="0" smtClean="0"/>
              <a:t>constituent elements</a:t>
            </a:r>
            <a:endParaRPr lang="fr-CH" sz="1800" dirty="0"/>
          </a:p>
        </p:txBody>
      </p:sp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3908425" y="3121871"/>
            <a:ext cx="13684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Univer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Univer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Univer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Univer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Univer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CH" sz="1800" dirty="0" smtClean="0"/>
              <a:t>creative</a:t>
            </a:r>
          </a:p>
          <a:p>
            <a:pPr algn="ctr" eaLnBrk="1" hangingPunct="1"/>
            <a:r>
              <a:rPr lang="fr-CH" sz="1800" dirty="0" smtClean="0"/>
              <a:t>process</a:t>
            </a:r>
            <a:endParaRPr lang="fr-CH" sz="1800" dirty="0"/>
          </a:p>
        </p:txBody>
      </p:sp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6283325" y="4201371"/>
            <a:ext cx="13335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Univer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Univer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Univer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Univer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Univer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" charset="0"/>
                <a:ea typeface="ＭＳ Ｐゴシック" charset="0"/>
              </a:defRPr>
            </a:lvl9pPr>
          </a:lstStyle>
          <a:p>
            <a:pPr eaLnBrk="1" hangingPunct="1"/>
            <a:r>
              <a:rPr lang="fr-CH" sz="1800" dirty="0" smtClean="0"/>
              <a:t>emergence</a:t>
            </a:r>
            <a:endParaRPr lang="fr-CH" sz="1800" dirty="0"/>
          </a:p>
        </p:txBody>
      </p:sp>
      <p:sp>
        <p:nvSpPr>
          <p:cNvPr id="8" name="Rectangle 13"/>
          <p:cNvSpPr>
            <a:spLocks noChangeArrowheads="1"/>
          </p:cNvSpPr>
          <p:nvPr/>
        </p:nvSpPr>
        <p:spPr bwMode="auto">
          <a:xfrm>
            <a:off x="5653088" y="2034433"/>
            <a:ext cx="259238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fr-CH" sz="1800" dirty="0">
                <a:solidFill>
                  <a:schemeClr val="tx1"/>
                </a:solidFill>
                <a:latin typeface="Univers" charset="0"/>
                <a:ea typeface="ＭＳ Ｐゴシック" charset="0"/>
                <a:cs typeface="ＭＳ Ｐゴシック" charset="0"/>
              </a:rPr>
              <a:t>New arrangement</a:t>
            </a:r>
          </a:p>
        </p:txBody>
      </p:sp>
      <p:sp>
        <p:nvSpPr>
          <p:cNvPr id="9" name="Rectangle 14"/>
          <p:cNvSpPr>
            <a:spLocks noChangeArrowheads="1"/>
          </p:cNvSpPr>
          <p:nvPr/>
        </p:nvSpPr>
        <p:spPr bwMode="auto">
          <a:xfrm>
            <a:off x="5680075" y="4993533"/>
            <a:ext cx="25368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fr-CH" sz="1800" dirty="0">
                <a:solidFill>
                  <a:schemeClr val="tx1"/>
                </a:solidFill>
                <a:latin typeface="Univers" charset="0"/>
                <a:ea typeface="ＭＳ Ｐゴシック" charset="0"/>
                <a:cs typeface="ＭＳ Ｐゴシック" charset="0"/>
              </a:rPr>
              <a:t>Different properties of the elements</a:t>
            </a:r>
          </a:p>
        </p:txBody>
      </p:sp>
      <p:pic>
        <p:nvPicPr>
          <p:cNvPr id="10" name="Picture 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42063" y="2617046"/>
            <a:ext cx="1214437" cy="129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AutoShape 20"/>
          <p:cNvCxnSpPr>
            <a:cxnSpLocks noChangeShapeType="1"/>
            <a:endCxn id="6" idx="1"/>
          </p:cNvCxnSpPr>
          <p:nvPr/>
        </p:nvCxnSpPr>
        <p:spPr bwMode="auto">
          <a:xfrm>
            <a:off x="2989263" y="3442547"/>
            <a:ext cx="919162" cy="249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" name="AutoShape 21"/>
          <p:cNvCxnSpPr>
            <a:cxnSpLocks noChangeShapeType="1"/>
            <a:stCxn id="6" idx="3"/>
          </p:cNvCxnSpPr>
          <p:nvPr/>
        </p:nvCxnSpPr>
        <p:spPr bwMode="auto">
          <a:xfrm flipV="1">
            <a:off x="5276850" y="3442546"/>
            <a:ext cx="881063" cy="2491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" name="AutoShape 22"/>
          <p:cNvCxnSpPr>
            <a:cxnSpLocks noChangeShapeType="1"/>
            <a:stCxn id="7" idx="2"/>
            <a:endCxn id="9" idx="0"/>
          </p:cNvCxnSpPr>
          <p:nvPr/>
        </p:nvCxnSpPr>
        <p:spPr bwMode="auto">
          <a:xfrm flipH="1">
            <a:off x="6948488" y="4568083"/>
            <a:ext cx="1587" cy="42545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" name="Titel 1"/>
          <p:cNvSpPr>
            <a:spLocks noGrp="1"/>
          </p:cNvSpPr>
          <p:nvPr>
            <p:ph type="title"/>
          </p:nvPr>
        </p:nvSpPr>
        <p:spPr>
          <a:xfrm>
            <a:off x="2949157" y="329076"/>
            <a:ext cx="3340804" cy="923330"/>
          </a:xfrm>
          <a:noFill/>
          <a:ln>
            <a:miter lim="800000"/>
            <a:headEnd/>
            <a:tailEnd/>
          </a:ln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CH" sz="5400" b="1" dirty="0" smtClean="0">
                <a:solidFill>
                  <a:srgbClr val="7F7F7F"/>
                </a:solidFill>
              </a:rPr>
              <a:t>Creativity</a:t>
            </a:r>
            <a:endParaRPr lang="fr-CH" sz="5400" b="1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5050323"/>
      </p:ext>
    </p:extLst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5580063" y="856960"/>
            <a:ext cx="1219200" cy="1511300"/>
            <a:chOff x="3833" y="845"/>
            <a:chExt cx="768" cy="952"/>
          </a:xfrm>
        </p:grpSpPr>
        <p:pic>
          <p:nvPicPr>
            <p:cNvPr id="7179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33" y="845"/>
              <a:ext cx="768" cy="7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80" name="Text Box 9"/>
            <p:cNvSpPr txBox="1">
              <a:spLocks noChangeArrowheads="1"/>
            </p:cNvSpPr>
            <p:nvPr/>
          </p:nvSpPr>
          <p:spPr bwMode="auto">
            <a:xfrm>
              <a:off x="4005" y="1566"/>
              <a:ext cx="42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Univer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Univer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Univer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Univer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Univers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Univers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Univers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Univers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Univer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CH" sz="1800"/>
                <a:t>Kant</a:t>
              </a:r>
            </a:p>
          </p:txBody>
        </p:sp>
      </p:grpSp>
      <p:grpSp>
        <p:nvGrpSpPr>
          <p:cNvPr id="3" name="Group 16"/>
          <p:cNvGrpSpPr>
            <a:grpSpLocks/>
          </p:cNvGrpSpPr>
          <p:nvPr/>
        </p:nvGrpSpPr>
        <p:grpSpPr bwMode="auto">
          <a:xfrm flipH="1">
            <a:off x="5724525" y="2431760"/>
            <a:ext cx="931863" cy="1376362"/>
            <a:chOff x="3750" y="1782"/>
            <a:chExt cx="582" cy="826"/>
          </a:xfrm>
        </p:grpSpPr>
        <p:pic>
          <p:nvPicPr>
            <p:cNvPr id="7177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50" y="1782"/>
              <a:ext cx="582" cy="6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78" name="Text Box 11"/>
            <p:cNvSpPr txBox="1">
              <a:spLocks noChangeArrowheads="1"/>
            </p:cNvSpPr>
            <p:nvPr/>
          </p:nvSpPr>
          <p:spPr bwMode="auto">
            <a:xfrm>
              <a:off x="3786" y="2387"/>
              <a:ext cx="511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Univer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Univer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Univer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Univer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Univers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Univers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Univers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Univers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Univer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CH" sz="1800"/>
                <a:t>Sartre</a:t>
              </a:r>
            </a:p>
          </p:txBody>
        </p:sp>
      </p:grpSp>
      <p:grpSp>
        <p:nvGrpSpPr>
          <p:cNvPr id="4" name="Group 17"/>
          <p:cNvGrpSpPr>
            <a:grpSpLocks/>
          </p:cNvGrpSpPr>
          <p:nvPr/>
        </p:nvGrpSpPr>
        <p:grpSpPr bwMode="auto">
          <a:xfrm flipH="1">
            <a:off x="5726113" y="3968460"/>
            <a:ext cx="925512" cy="1430337"/>
            <a:chOff x="3781" y="2805"/>
            <a:chExt cx="583" cy="901"/>
          </a:xfrm>
        </p:grpSpPr>
        <p:pic>
          <p:nvPicPr>
            <p:cNvPr id="7175" name="Picture 8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09" y="2805"/>
              <a:ext cx="525" cy="7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76" name="Text Box 12"/>
            <p:cNvSpPr txBox="1">
              <a:spLocks noChangeArrowheads="1"/>
            </p:cNvSpPr>
            <p:nvPr/>
          </p:nvSpPr>
          <p:spPr bwMode="auto">
            <a:xfrm>
              <a:off x="3781" y="3475"/>
              <a:ext cx="583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Univer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Univer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Univer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Univer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Univers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Univers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Univers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Univers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Univer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CH" sz="1800"/>
                <a:t>Sinatra</a:t>
              </a:r>
            </a:p>
          </p:txBody>
        </p:sp>
      </p:grpSp>
      <p:sp>
        <p:nvSpPr>
          <p:cNvPr id="1341453" name="Rectangle 13"/>
          <p:cNvSpPr>
            <a:spLocks noChangeArrowheads="1"/>
          </p:cNvSpPr>
          <p:nvPr/>
        </p:nvSpPr>
        <p:spPr bwMode="auto">
          <a:xfrm>
            <a:off x="1722438" y="1322097"/>
            <a:ext cx="29400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fr-CH" sz="3200"/>
              <a:t>To be, is to do</a:t>
            </a:r>
          </a:p>
        </p:txBody>
      </p:sp>
      <p:sp>
        <p:nvSpPr>
          <p:cNvPr id="1341454" name="Rectangle 14"/>
          <p:cNvSpPr>
            <a:spLocks noChangeArrowheads="1"/>
          </p:cNvSpPr>
          <p:nvPr/>
        </p:nvSpPr>
        <p:spPr bwMode="auto">
          <a:xfrm>
            <a:off x="1722438" y="2830222"/>
            <a:ext cx="29400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fr-CH" sz="3200"/>
              <a:t>To do, is to be</a:t>
            </a:r>
          </a:p>
        </p:txBody>
      </p:sp>
      <p:sp>
        <p:nvSpPr>
          <p:cNvPr id="1341455" name="Rectangle 15"/>
          <p:cNvSpPr>
            <a:spLocks noChangeArrowheads="1"/>
          </p:cNvSpPr>
          <p:nvPr/>
        </p:nvSpPr>
        <p:spPr bwMode="auto">
          <a:xfrm>
            <a:off x="1714500" y="4393910"/>
            <a:ext cx="30734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fr-CH" sz="3200"/>
              <a:t>Do be do be do</a:t>
            </a:r>
          </a:p>
        </p:txBody>
      </p:sp>
    </p:spTree>
    <p:extLst>
      <p:ext uri="{BB962C8B-B14F-4D97-AF65-F5344CB8AC3E}">
        <p14:creationId xmlns:p14="http://schemas.microsoft.com/office/powerpoint/2010/main" val="984816709"/>
      </p:ext>
    </p:extLst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41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341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341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1453" grpId="0"/>
      <p:bldP spid="1341454" grpId="0"/>
      <p:bldP spid="134145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2019540" y="568463"/>
            <a:ext cx="18778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Univer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Univer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Univer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Univer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Univer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CH" b="1" dirty="0">
                <a:solidFill>
                  <a:srgbClr val="3B5491"/>
                </a:solidFill>
              </a:rPr>
              <a:t>Intelligence</a:t>
            </a: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5630594" y="568463"/>
            <a:ext cx="159530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Univer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Univer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Univer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Univer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Univer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CH" b="1" dirty="0" smtClean="0">
                <a:solidFill>
                  <a:srgbClr val="3B5491"/>
                </a:solidFill>
              </a:rPr>
              <a:t>Creativity</a:t>
            </a:r>
            <a:endParaRPr lang="fr-CH" b="1" dirty="0">
              <a:solidFill>
                <a:srgbClr val="3B5491"/>
              </a:solidFill>
            </a:endParaRP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1763226" y="1295538"/>
            <a:ext cx="229221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Univer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Univer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Univer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Univer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Univer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CH" sz="1800" i="1" dirty="0" smtClean="0"/>
              <a:t>Convergent thinking</a:t>
            </a:r>
            <a:endParaRPr lang="fr-CH" sz="1800" i="1" dirty="0"/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5358737" y="1295538"/>
            <a:ext cx="20867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Univer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Univer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Univer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Univer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Univer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CH" sz="1800" i="1" dirty="0" smtClean="0"/>
              <a:t>Divergent thinking</a:t>
            </a:r>
            <a:endParaRPr lang="fr-CH" sz="1800" i="1" dirty="0"/>
          </a:p>
        </p:txBody>
      </p:sp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1397240" y="2735401"/>
            <a:ext cx="302418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fr-CH" sz="2000" dirty="0"/>
              <a:t>Search for </a:t>
            </a:r>
            <a:r>
              <a:rPr lang="fr-CH" sz="2000" b="1" dirty="0" smtClean="0"/>
              <a:t>THE</a:t>
            </a:r>
            <a:r>
              <a:rPr lang="fr-CH" sz="2000" dirty="0" smtClean="0"/>
              <a:t> </a:t>
            </a:r>
            <a:r>
              <a:rPr lang="fr-CH" sz="2000" dirty="0"/>
              <a:t>correct and certain answer</a:t>
            </a:r>
          </a:p>
        </p:txBody>
      </p:sp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5142425" y="2735401"/>
            <a:ext cx="251936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fr-CH" sz="2000" dirty="0"/>
              <a:t>Search for </a:t>
            </a:r>
            <a:r>
              <a:rPr lang="fr-CH" sz="2000" b="1" dirty="0" smtClean="0"/>
              <a:t>NEW</a:t>
            </a:r>
            <a:r>
              <a:rPr lang="fr-CH" sz="2000" dirty="0" smtClean="0"/>
              <a:t> </a:t>
            </a:r>
            <a:r>
              <a:rPr lang="fr-CH" sz="2000" dirty="0"/>
              <a:t>answers</a:t>
            </a:r>
          </a:p>
        </p:txBody>
      </p:sp>
      <p:sp>
        <p:nvSpPr>
          <p:cNvPr id="11" name="Rectangle 13"/>
          <p:cNvSpPr>
            <a:spLocks noChangeArrowheads="1"/>
          </p:cNvSpPr>
          <p:nvPr/>
        </p:nvSpPr>
        <p:spPr bwMode="auto">
          <a:xfrm>
            <a:off x="1068130" y="3952616"/>
            <a:ext cx="7097713" cy="990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CH" sz="2000" dirty="0"/>
              <a:t>Most creative people rather smart,</a:t>
            </a:r>
          </a:p>
          <a:p>
            <a:pPr algn="ctr">
              <a:lnSpc>
                <a:spcPct val="150000"/>
              </a:lnSpc>
            </a:pPr>
            <a:r>
              <a:rPr lang="fr-CH" sz="2000" dirty="0"/>
              <a:t>But intelligent people not necessarily creative</a:t>
            </a:r>
          </a:p>
        </p:txBody>
      </p:sp>
      <p:pic>
        <p:nvPicPr>
          <p:cNvPr id="12" name="Picture 16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21900" y="1798776"/>
            <a:ext cx="762000" cy="792162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7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29127" y="1798776"/>
            <a:ext cx="762000" cy="792162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9992494"/>
      </p:ext>
    </p:extLst>
  </p:cSld>
  <p:clrMapOvr>
    <a:masterClrMapping/>
  </p:clrMapOvr>
  <p:transition xmlns:p14="http://schemas.microsoft.com/office/powerpoint/2010/main" spd="slow" advClick="0" advTm="16000">
    <p:pull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00479" y="1479626"/>
            <a:ext cx="2814412" cy="427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264956"/>
      </p:ext>
    </p:extLst>
  </p:cSld>
  <p:clrMapOvr>
    <a:masterClrMapping/>
  </p:clrMapOvr>
  <p:transition xmlns:p14="http://schemas.microsoft.com/office/powerpoint/2010/main" spd="slow" advClick="0" advTm="16000">
    <p:pull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4053" name="Rectangle 5"/>
          <p:cNvSpPr>
            <a:spLocks noChangeArrowheads="1"/>
          </p:cNvSpPr>
          <p:nvPr/>
        </p:nvSpPr>
        <p:spPr bwMode="auto">
          <a:xfrm>
            <a:off x="1174300" y="652752"/>
            <a:ext cx="2376487" cy="37449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91429" tIns="45715" rIns="91429" bIns="45715"/>
          <a:lstStyle/>
          <a:p>
            <a:pPr algn="l">
              <a:lnSpc>
                <a:spcPct val="90000"/>
              </a:lnSpc>
              <a:buSzTx/>
              <a:buFont typeface="Wingdings 3" pitchFamily="18" charset="2"/>
              <a:buNone/>
            </a:pPr>
            <a:r>
              <a:rPr lang="fr-CH" dirty="0"/>
              <a:t>Environment largely determines what we </a:t>
            </a:r>
            <a:r>
              <a:rPr lang="fr-CH" dirty="0" smtClean="0"/>
              <a:t>are capable to believe</a:t>
            </a:r>
            <a:endParaRPr lang="fr-CH" sz="2000" dirty="0"/>
          </a:p>
        </p:txBody>
      </p:sp>
      <p:pic>
        <p:nvPicPr>
          <p:cNvPr id="1154056" name="Picture 8" descr="Koelner_Dom_Innenra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64799" y="652752"/>
            <a:ext cx="3020083" cy="4761781"/>
          </a:xfrm>
          <a:prstGeom prst="rect">
            <a:avLst/>
          </a:prstGeom>
          <a:noFill/>
          <a:ln w="9525">
            <a:solidFill>
              <a:srgbClr val="0D0D0D"/>
            </a:solidFill>
            <a:miter lim="800000"/>
            <a:headEnd/>
            <a:tailEnd/>
          </a:ln>
        </p:spPr>
      </p:pic>
      <p:pic>
        <p:nvPicPr>
          <p:cNvPr id="2" name="Bild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4300" y="3357699"/>
            <a:ext cx="2711876" cy="2056834"/>
          </a:xfrm>
          <a:prstGeom prst="rect">
            <a:avLst/>
          </a:prstGeom>
          <a:ln>
            <a:solidFill>
              <a:srgbClr val="0D0D0D"/>
            </a:solidFill>
          </a:ln>
        </p:spPr>
      </p:pic>
    </p:spTree>
    <p:extLst>
      <p:ext uri="{BB962C8B-B14F-4D97-AF65-F5344CB8AC3E}">
        <p14:creationId xmlns:p14="http://schemas.microsoft.com/office/powerpoint/2010/main" val="1116236068"/>
      </p:ext>
    </p:extLst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40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540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4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54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4053" grpId="0" build="p" bldLvl="2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2555857" y="274638"/>
            <a:ext cx="4032286" cy="923330"/>
          </a:xfrm>
          <a:noFill/>
          <a:ln>
            <a:miter lim="800000"/>
            <a:headEnd/>
            <a:tailEnd/>
          </a:ln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CH" sz="5400" b="1" dirty="0" smtClean="0">
                <a:solidFill>
                  <a:srgbClr val="7F7F7F"/>
                </a:solidFill>
              </a:rPr>
              <a:t>Effect of art</a:t>
            </a:r>
            <a:endParaRPr lang="fr-CH" sz="5400" b="1" dirty="0">
              <a:solidFill>
                <a:srgbClr val="7F7F7F"/>
              </a:solidFill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1616812" y="1378693"/>
            <a:ext cx="59103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 err="1"/>
              <a:t>Ability</a:t>
            </a:r>
            <a:r>
              <a:rPr lang="fr-FR" dirty="0"/>
              <a:t> to change </a:t>
            </a:r>
            <a:r>
              <a:rPr lang="fr-FR" dirty="0" smtClean="0"/>
              <a:t>the </a:t>
            </a:r>
            <a:r>
              <a:rPr lang="fr-FR" dirty="0" err="1" smtClean="0"/>
              <a:t>view</a:t>
            </a:r>
            <a:endParaRPr lang="fr-FR" dirty="0"/>
          </a:p>
        </p:txBody>
      </p:sp>
      <p:grpSp>
        <p:nvGrpSpPr>
          <p:cNvPr id="10" name="Gruppierung 9"/>
          <p:cNvGrpSpPr/>
          <p:nvPr/>
        </p:nvGrpSpPr>
        <p:grpSpPr>
          <a:xfrm>
            <a:off x="986117" y="2312568"/>
            <a:ext cx="5062965" cy="1441894"/>
            <a:chOff x="986117" y="2312568"/>
            <a:chExt cx="5062965" cy="1441894"/>
          </a:xfrm>
        </p:grpSpPr>
        <p:pic>
          <p:nvPicPr>
            <p:cNvPr id="6" name="Bild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6117" y="2312568"/>
              <a:ext cx="1492645" cy="1441894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sp>
          <p:nvSpPr>
            <p:cNvPr id="7" name="Textfeld 6"/>
            <p:cNvSpPr txBox="1"/>
            <p:nvPr/>
          </p:nvSpPr>
          <p:spPr>
            <a:xfrm>
              <a:off x="2911009" y="2802683"/>
              <a:ext cx="3138073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lvl1pPr algn="ctr"/>
            </a:lstStyle>
            <a:p>
              <a:pPr algn="l"/>
              <a:r>
                <a:rPr lang="fr-FR" dirty="0"/>
                <a:t>of the </a:t>
              </a:r>
              <a:r>
                <a:rPr lang="fr-FR" dirty="0" err="1"/>
                <a:t>artist</a:t>
              </a:r>
              <a:endParaRPr lang="fr-FR" dirty="0"/>
            </a:p>
          </p:txBody>
        </p:sp>
      </p:grpSp>
      <p:grpSp>
        <p:nvGrpSpPr>
          <p:cNvPr id="11" name="Gruppierung 10"/>
          <p:cNvGrpSpPr/>
          <p:nvPr/>
        </p:nvGrpSpPr>
        <p:grpSpPr>
          <a:xfrm>
            <a:off x="986118" y="3861048"/>
            <a:ext cx="5062964" cy="1328453"/>
            <a:chOff x="986118" y="3861048"/>
            <a:chExt cx="5062964" cy="1328453"/>
          </a:xfrm>
        </p:grpSpPr>
        <p:pic>
          <p:nvPicPr>
            <p:cNvPr id="5" name="Bild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6118" y="3861048"/>
              <a:ext cx="1492644" cy="1328453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sp>
          <p:nvSpPr>
            <p:cNvPr id="9" name="Textfeld 8"/>
            <p:cNvSpPr txBox="1"/>
            <p:nvPr/>
          </p:nvSpPr>
          <p:spPr>
            <a:xfrm>
              <a:off x="2911009" y="4294442"/>
              <a:ext cx="3138073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lvl1pPr algn="ctr"/>
            </a:lstStyle>
            <a:p>
              <a:pPr algn="l"/>
              <a:r>
                <a:rPr lang="fr-FR" dirty="0"/>
                <a:t>of the </a:t>
              </a:r>
              <a:r>
                <a:rPr lang="fr-FR" dirty="0" err="1" smtClean="0"/>
                <a:t>spectator</a:t>
              </a:r>
              <a:endParaRPr lang="fr-FR" dirty="0"/>
            </a:p>
          </p:txBody>
        </p:sp>
      </p:grpSp>
    </p:spTree>
    <p:extLst>
      <p:ext uri="{BB962C8B-B14F-4D97-AF65-F5344CB8AC3E}">
        <p14:creationId xmlns:p14="http://schemas.microsoft.com/office/powerpoint/2010/main" val="1573770589"/>
      </p:ext>
    </p:extLst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uppierung 31"/>
          <p:cNvGrpSpPr/>
          <p:nvPr/>
        </p:nvGrpSpPr>
        <p:grpSpPr>
          <a:xfrm>
            <a:off x="584184" y="2765020"/>
            <a:ext cx="3029000" cy="1726475"/>
            <a:chOff x="479440" y="3131652"/>
            <a:chExt cx="3029000" cy="1726475"/>
          </a:xfrm>
        </p:grpSpPr>
        <p:grpSp>
          <p:nvGrpSpPr>
            <p:cNvPr id="31" name="Gruppierung 30"/>
            <p:cNvGrpSpPr/>
            <p:nvPr/>
          </p:nvGrpSpPr>
          <p:grpSpPr>
            <a:xfrm>
              <a:off x="1714834" y="3131652"/>
              <a:ext cx="1793606" cy="1669637"/>
              <a:chOff x="1714834" y="3131652"/>
              <a:chExt cx="1793606" cy="1669637"/>
            </a:xfrm>
          </p:grpSpPr>
          <p:cxnSp>
            <p:nvCxnSpPr>
              <p:cNvPr id="20" name="Gerade Verbindung 19"/>
              <p:cNvCxnSpPr>
                <a:stCxn id="6" idx="0"/>
                <a:endCxn id="4" idx="2"/>
              </p:cNvCxnSpPr>
              <p:nvPr/>
            </p:nvCxnSpPr>
            <p:spPr>
              <a:xfrm flipV="1">
                <a:off x="3508440" y="3671652"/>
                <a:ext cx="0" cy="589637"/>
              </a:xfrm>
              <a:prstGeom prst="line">
                <a:avLst/>
              </a:prstGeom>
              <a:ln w="9525" cmpd="sng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Gerade Verbindung 13"/>
              <p:cNvCxnSpPr>
                <a:stCxn id="10" idx="3"/>
                <a:endCxn id="4" idx="1"/>
              </p:cNvCxnSpPr>
              <p:nvPr/>
            </p:nvCxnSpPr>
            <p:spPr>
              <a:xfrm flipV="1">
                <a:off x="1714834" y="3131652"/>
                <a:ext cx="1253606" cy="887186"/>
              </a:xfrm>
              <a:prstGeom prst="line">
                <a:avLst/>
              </a:prstGeom>
              <a:ln w="9525" cmpd="sng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Gerade Verbindung 15"/>
              <p:cNvCxnSpPr>
                <a:stCxn id="10" idx="3"/>
                <a:endCxn id="6" idx="1"/>
              </p:cNvCxnSpPr>
              <p:nvPr/>
            </p:nvCxnSpPr>
            <p:spPr>
              <a:xfrm>
                <a:off x="1714834" y="4018838"/>
                <a:ext cx="1253606" cy="782451"/>
              </a:xfrm>
              <a:prstGeom prst="line">
                <a:avLst/>
              </a:prstGeom>
              <a:ln w="9525" cmpd="sng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" name="Gruppierung 26"/>
            <p:cNvGrpSpPr/>
            <p:nvPr/>
          </p:nvGrpSpPr>
          <p:grpSpPr>
            <a:xfrm>
              <a:off x="479440" y="3478838"/>
              <a:ext cx="1270976" cy="1379289"/>
              <a:chOff x="479440" y="3478838"/>
              <a:chExt cx="1270976" cy="1379289"/>
            </a:xfrm>
          </p:grpSpPr>
          <p:pic>
            <p:nvPicPr>
              <p:cNvPr id="10" name="Bild 9"/>
              <p:cNvPicPr>
                <a:picLocks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34834" y="3478838"/>
                <a:ext cx="1080000" cy="1080000"/>
              </a:xfrm>
              <a:prstGeom prst="rect">
                <a:avLst/>
              </a:prstGeom>
              <a:ln>
                <a:solidFill>
                  <a:srgbClr val="7F7F7F"/>
                </a:solidFill>
              </a:ln>
            </p:spPr>
          </p:pic>
          <p:sp>
            <p:nvSpPr>
              <p:cNvPr id="12" name="Rechteck 11"/>
              <p:cNvSpPr/>
              <p:nvPr/>
            </p:nvSpPr>
            <p:spPr>
              <a:xfrm>
                <a:off x="479440" y="4581128"/>
                <a:ext cx="1270976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r>
                  <a:rPr lang="fr-CH" sz="1200" dirty="0" smtClean="0"/>
                  <a:t>cultural tradition</a:t>
                </a:r>
                <a:endParaRPr lang="fr-CH" sz="1200" dirty="0"/>
              </a:p>
            </p:txBody>
          </p:sp>
        </p:grpSp>
      </p:grp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1728445" y="274638"/>
            <a:ext cx="5687111" cy="923330"/>
          </a:xfrm>
          <a:noFill/>
          <a:ln>
            <a:miter lim="800000"/>
            <a:headEnd/>
            <a:tailEnd/>
          </a:ln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CH" sz="5400" b="1" dirty="0">
                <a:solidFill>
                  <a:srgbClr val="7F7F7F"/>
                </a:solidFill>
              </a:rPr>
              <a:t>Perception </a:t>
            </a:r>
            <a:r>
              <a:rPr lang="fr-CH" sz="5400" b="1" dirty="0" smtClean="0">
                <a:solidFill>
                  <a:srgbClr val="7F7F7F"/>
                </a:solidFill>
              </a:rPr>
              <a:t>of art</a:t>
            </a:r>
            <a:endParaRPr lang="fr-CH" sz="5400" b="1" dirty="0">
              <a:solidFill>
                <a:srgbClr val="7F7F7F"/>
              </a:solidFill>
            </a:endParaRPr>
          </a:p>
        </p:txBody>
      </p:sp>
      <p:grpSp>
        <p:nvGrpSpPr>
          <p:cNvPr id="28" name="Gruppierung 27"/>
          <p:cNvGrpSpPr/>
          <p:nvPr/>
        </p:nvGrpSpPr>
        <p:grpSpPr>
          <a:xfrm>
            <a:off x="3073184" y="2225020"/>
            <a:ext cx="1080000" cy="1392638"/>
            <a:chOff x="2968440" y="2591652"/>
            <a:chExt cx="1080000" cy="1392638"/>
          </a:xfrm>
        </p:grpSpPr>
        <p:pic>
          <p:nvPicPr>
            <p:cNvPr id="4" name="Bild 3"/>
            <p:cNvPicPr>
              <a:picLocks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68440" y="2591652"/>
              <a:ext cx="1080000" cy="1080000"/>
            </a:xfrm>
            <a:prstGeom prst="rect">
              <a:avLst/>
            </a:prstGeom>
            <a:ln>
              <a:solidFill>
                <a:srgbClr val="7F7F7F"/>
              </a:solidFill>
            </a:ln>
          </p:spPr>
        </p:pic>
        <p:sp>
          <p:nvSpPr>
            <p:cNvPr id="5" name="Rechteck 4"/>
            <p:cNvSpPr/>
            <p:nvPr/>
          </p:nvSpPr>
          <p:spPr>
            <a:xfrm>
              <a:off x="3246640" y="3707291"/>
              <a:ext cx="518141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pPr algn="ctr"/>
              <a:r>
                <a:rPr lang="fr-CH" sz="1200" dirty="0" smtClean="0"/>
                <a:t>artist</a:t>
              </a:r>
              <a:endParaRPr lang="fr-CH" sz="1200" dirty="0"/>
            </a:p>
          </p:txBody>
        </p:sp>
      </p:grpSp>
      <p:grpSp>
        <p:nvGrpSpPr>
          <p:cNvPr id="29" name="Gruppierung 28"/>
          <p:cNvGrpSpPr/>
          <p:nvPr/>
        </p:nvGrpSpPr>
        <p:grpSpPr>
          <a:xfrm>
            <a:off x="3073184" y="3894657"/>
            <a:ext cx="1080000" cy="1433567"/>
            <a:chOff x="2968440" y="4261289"/>
            <a:chExt cx="1080000" cy="1433567"/>
          </a:xfrm>
        </p:grpSpPr>
        <p:pic>
          <p:nvPicPr>
            <p:cNvPr id="6" name="Bild 5"/>
            <p:cNvPicPr>
              <a:picLocks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68440" y="4261289"/>
              <a:ext cx="1080000" cy="1080000"/>
            </a:xfrm>
            <a:prstGeom prst="rect">
              <a:avLst/>
            </a:prstGeom>
            <a:ln>
              <a:solidFill>
                <a:srgbClr val="7F7F7F"/>
              </a:solidFill>
            </a:ln>
          </p:spPr>
        </p:pic>
        <p:sp>
          <p:nvSpPr>
            <p:cNvPr id="7" name="Rechteck 6"/>
            <p:cNvSpPr/>
            <p:nvPr/>
          </p:nvSpPr>
          <p:spPr>
            <a:xfrm>
              <a:off x="3203848" y="5417857"/>
              <a:ext cx="586744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fr-CH" sz="1200" dirty="0"/>
                <a:t>public</a:t>
              </a:r>
            </a:p>
          </p:txBody>
        </p:sp>
      </p:grpSp>
      <p:grpSp>
        <p:nvGrpSpPr>
          <p:cNvPr id="30" name="Gruppierung 29"/>
          <p:cNvGrpSpPr/>
          <p:nvPr/>
        </p:nvGrpSpPr>
        <p:grpSpPr>
          <a:xfrm>
            <a:off x="4532728" y="2090621"/>
            <a:ext cx="3761709" cy="2067037"/>
            <a:chOff x="4427984" y="2457253"/>
            <a:chExt cx="3761709" cy="2067037"/>
          </a:xfrm>
        </p:grpSpPr>
        <p:pic>
          <p:nvPicPr>
            <p:cNvPr id="8" name="Bild 7"/>
            <p:cNvPicPr>
              <a:picLocks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80658" y="3444290"/>
              <a:ext cx="1080000" cy="1080000"/>
            </a:xfrm>
            <a:prstGeom prst="rect">
              <a:avLst/>
            </a:prstGeom>
            <a:ln>
              <a:solidFill>
                <a:srgbClr val="7F7F7F"/>
              </a:solidFill>
            </a:ln>
          </p:spPr>
        </p:pic>
        <p:sp>
          <p:nvSpPr>
            <p:cNvPr id="9" name="Rechteck 8"/>
            <p:cNvSpPr/>
            <p:nvPr/>
          </p:nvSpPr>
          <p:spPr>
            <a:xfrm>
              <a:off x="5165357" y="2457253"/>
              <a:ext cx="3024336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CH" sz="1400" dirty="0" smtClean="0"/>
                <a:t>allows </a:t>
              </a:r>
              <a:r>
                <a:rPr lang="fr-CH" sz="1400" dirty="0"/>
                <a:t>new interpretations and the generation of new meanings</a:t>
              </a:r>
            </a:p>
          </p:txBody>
        </p:sp>
        <p:cxnSp>
          <p:nvCxnSpPr>
            <p:cNvPr id="24" name="Gerade Verbindung mit Pfeil 23"/>
            <p:cNvCxnSpPr>
              <a:endCxn id="8" idx="1"/>
            </p:cNvCxnSpPr>
            <p:nvPr/>
          </p:nvCxnSpPr>
          <p:spPr>
            <a:xfrm>
              <a:off x="4427984" y="3984290"/>
              <a:ext cx="1852674" cy="0"/>
            </a:xfrm>
            <a:prstGeom prst="straightConnector1">
              <a:avLst/>
            </a:prstGeom>
            <a:ln w="9525" cmpd="sng">
              <a:solidFill>
                <a:schemeClr val="bg1">
                  <a:lumMod val="50000"/>
                </a:schemeClr>
              </a:solidFill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08308473"/>
      </p:ext>
    </p:extLst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1939445" y="313921"/>
            <a:ext cx="5265121" cy="923330"/>
          </a:xfrm>
          <a:noFill/>
          <a:ln>
            <a:miter lim="800000"/>
            <a:headEnd/>
            <a:tailEnd/>
          </a:ln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CH" sz="5400" b="1" dirty="0" smtClean="0">
                <a:solidFill>
                  <a:srgbClr val="7F7F7F"/>
                </a:solidFill>
              </a:rPr>
              <a:t>Art / Psychiatry</a:t>
            </a:r>
            <a:endParaRPr lang="fr-CH" sz="5400" b="1" dirty="0">
              <a:solidFill>
                <a:srgbClr val="7F7F7F"/>
              </a:solidFill>
            </a:endParaRPr>
          </a:p>
        </p:txBody>
      </p:sp>
      <p:sp>
        <p:nvSpPr>
          <p:cNvPr id="6" name="Inhaltsplatzhalter 2"/>
          <p:cNvSpPr>
            <a:spLocks noGrp="1"/>
          </p:cNvSpPr>
          <p:nvPr>
            <p:ph idx="4294967295"/>
          </p:nvPr>
        </p:nvSpPr>
        <p:spPr>
          <a:xfrm>
            <a:off x="654663" y="1297451"/>
            <a:ext cx="8014252" cy="4202043"/>
          </a:xfrm>
          <a:prstGeom prst="rect">
            <a:avLst/>
          </a:prstGeom>
        </p:spPr>
        <p:txBody>
          <a:bodyPr/>
          <a:lstStyle/>
          <a:p>
            <a:pPr marL="457200" indent="-457200">
              <a:lnSpc>
                <a:spcPct val="130000"/>
              </a:lnSpc>
              <a:buClr>
                <a:srgbClr val="FF6FCF"/>
              </a:buClr>
              <a:buFont typeface="Arial"/>
              <a:buChar char="•"/>
            </a:pPr>
            <a:r>
              <a:rPr lang="fr-CH" sz="2000" dirty="0" smtClean="0"/>
              <a:t>Arttherapy</a:t>
            </a:r>
          </a:p>
          <a:p>
            <a:pPr marL="628650" indent="-274638">
              <a:lnSpc>
                <a:spcPct val="130000"/>
              </a:lnSpc>
              <a:buClr>
                <a:srgbClr val="FF6FCF"/>
              </a:buClr>
              <a:buFont typeface="Arial"/>
              <a:buChar char="•"/>
            </a:pPr>
            <a:r>
              <a:rPr lang="fr-CH" sz="2000" dirty="0" smtClean="0"/>
              <a:t>Promoted artistic expression of </a:t>
            </a:r>
            <a:r>
              <a:rPr lang="fr-CH" sz="2000" dirty="0"/>
              <a:t>patients </a:t>
            </a:r>
            <a:r>
              <a:rPr lang="fr-CH" sz="2000" dirty="0" smtClean="0"/>
              <a:t>➛ therapeutic</a:t>
            </a:r>
          </a:p>
          <a:p>
            <a:pPr marL="903288" lvl="2" indent="-274638">
              <a:lnSpc>
                <a:spcPct val="130000"/>
              </a:lnSpc>
              <a:buClr>
                <a:srgbClr val="FF6FCF"/>
              </a:buClr>
              <a:buFont typeface="Arial"/>
              <a:buChar char="•"/>
            </a:pPr>
            <a:r>
              <a:rPr lang="fr-CH" sz="1600" dirty="0" smtClean="0">
                <a:latin typeface="Univers" charset="0"/>
              </a:rPr>
              <a:t>e.g communicate </a:t>
            </a:r>
            <a:r>
              <a:rPr lang="fr-CH" sz="1600" dirty="0">
                <a:latin typeface="Univers" charset="0"/>
              </a:rPr>
              <a:t>the patient's internal </a:t>
            </a:r>
            <a:r>
              <a:rPr lang="fr-CH" sz="1600" dirty="0" smtClean="0">
                <a:latin typeface="Univers" charset="0"/>
              </a:rPr>
              <a:t>state, catharsis</a:t>
            </a:r>
            <a:endParaRPr lang="fr-CH" sz="2000" dirty="0" smtClean="0">
              <a:latin typeface="Univers" charset="0"/>
            </a:endParaRPr>
          </a:p>
          <a:p>
            <a:pPr marL="628650" lvl="2" indent="-274638">
              <a:lnSpc>
                <a:spcPct val="130000"/>
              </a:lnSpc>
              <a:buClr>
                <a:srgbClr val="FF6FCF"/>
              </a:buClr>
              <a:buFont typeface="Arial"/>
              <a:buChar char="•"/>
            </a:pPr>
            <a:r>
              <a:rPr lang="fr-CH" sz="2000" dirty="0" smtClean="0"/>
              <a:t>Being exposed to art ➛ therapeutic</a:t>
            </a:r>
          </a:p>
          <a:p>
            <a:pPr marL="903288" lvl="2" indent="-274638">
              <a:lnSpc>
                <a:spcPct val="130000"/>
              </a:lnSpc>
              <a:buClr>
                <a:srgbClr val="FF6FCF"/>
              </a:buClr>
              <a:buFont typeface="Arial"/>
              <a:buChar char="•"/>
            </a:pPr>
            <a:r>
              <a:rPr lang="fr-CH" sz="1600" dirty="0" smtClean="0">
                <a:latin typeface="Univers" charset="0"/>
              </a:rPr>
              <a:t>e.g. illustration</a:t>
            </a:r>
            <a:r>
              <a:rPr lang="fr-CH" sz="1600" dirty="0">
                <a:latin typeface="Univers" charset="0"/>
              </a:rPr>
              <a:t>, </a:t>
            </a:r>
            <a:r>
              <a:rPr lang="fr-CH" sz="1600" dirty="0" smtClean="0">
                <a:latin typeface="Univers" charset="0"/>
              </a:rPr>
              <a:t>psychoeducation</a:t>
            </a:r>
            <a:endParaRPr lang="fr-CH" sz="1600" dirty="0" smtClean="0"/>
          </a:p>
          <a:p>
            <a:pPr marL="457200" indent="-457200">
              <a:lnSpc>
                <a:spcPct val="130000"/>
              </a:lnSpc>
              <a:buClr>
                <a:srgbClr val="FF6FCF"/>
              </a:buClr>
              <a:buFont typeface="Arial"/>
              <a:buChar char="•"/>
            </a:pPr>
            <a:r>
              <a:rPr lang="fr-CH" sz="2000" dirty="0" smtClean="0"/>
              <a:t>Self-therapy through being an artist</a:t>
            </a:r>
          </a:p>
          <a:p>
            <a:pPr marL="457200" indent="-457200">
              <a:lnSpc>
                <a:spcPct val="130000"/>
              </a:lnSpc>
              <a:buClr>
                <a:srgbClr val="FF6FCF"/>
              </a:buClr>
              <a:buFont typeface="Arial"/>
              <a:buChar char="•"/>
            </a:pPr>
            <a:r>
              <a:rPr lang="fr-CH" sz="2000" dirty="0" smtClean="0"/>
              <a:t>The artist’s suffering as a motive/motivation for artistic expression</a:t>
            </a:r>
          </a:p>
          <a:p>
            <a:pPr marL="457200" indent="-457200">
              <a:lnSpc>
                <a:spcPct val="130000"/>
              </a:lnSpc>
              <a:buClr>
                <a:srgbClr val="FF6FCF"/>
              </a:buClr>
              <a:buFont typeface="Arial"/>
              <a:buChar char="•"/>
            </a:pPr>
            <a:r>
              <a:rPr lang="fr-CH" sz="2000" dirty="0" smtClean="0"/>
              <a:t>Art critics: analyzing work of an artist as an expression of his illness</a:t>
            </a:r>
          </a:p>
          <a:p>
            <a:pPr marL="457200" indent="-457200">
              <a:lnSpc>
                <a:spcPct val="130000"/>
              </a:lnSpc>
              <a:buClr>
                <a:srgbClr val="FF6FCF"/>
              </a:buClr>
              <a:buFont typeface="Arial"/>
              <a:buChar char="•"/>
            </a:pPr>
            <a:endParaRPr lang="fr-CH" sz="2000" dirty="0"/>
          </a:p>
        </p:txBody>
      </p:sp>
    </p:spTree>
    <p:extLst>
      <p:ext uri="{BB962C8B-B14F-4D97-AF65-F5344CB8AC3E}">
        <p14:creationId xmlns:p14="http://schemas.microsoft.com/office/powerpoint/2010/main" val="3571833868"/>
      </p:ext>
    </p:extLst>
  </p:cSld>
  <p:clrMapOvr>
    <a:masterClrMapping/>
  </p:clrMapOvr>
  <p:transition xmlns:p14="http://schemas.microsoft.com/office/powerpoint/2010/main" spd="slow" advClick="0" advTm="16000">
    <p:pull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190704" y="260966"/>
            <a:ext cx="2762595" cy="923330"/>
          </a:xfrm>
          <a:noFill/>
          <a:ln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CA" sz="5400" b="1" dirty="0" smtClean="0">
                <a:solidFill>
                  <a:srgbClr val="7F7F7F"/>
                </a:solidFill>
              </a:rPr>
              <a:t>Mission</a:t>
            </a:r>
            <a:endParaRPr lang="en-CA" sz="5400" b="1" dirty="0">
              <a:solidFill>
                <a:srgbClr val="7F7F7F"/>
              </a:solidFill>
            </a:endParaRPr>
          </a:p>
        </p:txBody>
      </p:sp>
      <p:grpSp>
        <p:nvGrpSpPr>
          <p:cNvPr id="2" name="Gruppierung 1"/>
          <p:cNvGrpSpPr/>
          <p:nvPr/>
        </p:nvGrpSpPr>
        <p:grpSpPr>
          <a:xfrm>
            <a:off x="1109184" y="1443042"/>
            <a:ext cx="3435453" cy="3835202"/>
            <a:chOff x="1109184" y="1443042"/>
            <a:chExt cx="3435453" cy="3835202"/>
          </a:xfrm>
        </p:grpSpPr>
        <p:sp>
          <p:nvSpPr>
            <p:cNvPr id="4" name="Textfeld 3"/>
            <p:cNvSpPr txBox="1"/>
            <p:nvPr/>
          </p:nvSpPr>
          <p:spPr>
            <a:xfrm>
              <a:off x="2532630" y="1443042"/>
              <a:ext cx="588561" cy="4616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fr-FR" b="0" i="0" u="none" strike="noStrike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90s</a:t>
              </a:r>
            </a:p>
          </p:txBody>
        </p:sp>
        <p:pic>
          <p:nvPicPr>
            <p:cNvPr id="6" name="Bild 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09184" y="2186022"/>
              <a:ext cx="3435453" cy="2385858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sp>
          <p:nvSpPr>
            <p:cNvPr id="10" name="Textfeld 9"/>
            <p:cNvSpPr txBox="1"/>
            <p:nvPr/>
          </p:nvSpPr>
          <p:spPr>
            <a:xfrm>
              <a:off x="1780264" y="4908914"/>
              <a:ext cx="2136816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fr-FR" sz="1800" b="1" i="0" u="none" strike="noStrike" cap="none" spc="0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Helping</a:t>
              </a:r>
              <a:r>
                <a:rPr kumimoji="0" lang="fr-FR" sz="1800" b="1" i="0" u="none" strike="noStrike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 to </a:t>
              </a:r>
              <a:r>
                <a:rPr kumimoji="0" lang="fr-FR" sz="1800" b="1" i="1" u="none" strike="noStrike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survive</a:t>
              </a:r>
            </a:p>
          </p:txBody>
        </p:sp>
      </p:grpSp>
      <p:grpSp>
        <p:nvGrpSpPr>
          <p:cNvPr id="3" name="Gruppierung 2"/>
          <p:cNvGrpSpPr/>
          <p:nvPr/>
        </p:nvGrpSpPr>
        <p:grpSpPr>
          <a:xfrm>
            <a:off x="4971693" y="1439662"/>
            <a:ext cx="3435453" cy="3806317"/>
            <a:chOff x="4971693" y="1439662"/>
            <a:chExt cx="3435453" cy="3806317"/>
          </a:xfrm>
        </p:grpSpPr>
        <p:sp>
          <p:nvSpPr>
            <p:cNvPr id="5" name="Textfeld 4"/>
            <p:cNvSpPr txBox="1"/>
            <p:nvPr/>
          </p:nvSpPr>
          <p:spPr>
            <a:xfrm>
              <a:off x="5668302" y="1439662"/>
              <a:ext cx="2042234" cy="4616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fr-FR" b="0" i="0" u="none" strike="noStrike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new millenium</a:t>
              </a:r>
            </a:p>
          </p:txBody>
        </p:sp>
        <p:pic>
          <p:nvPicPr>
            <p:cNvPr id="8" name="Bild 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71693" y="2186022"/>
              <a:ext cx="3435453" cy="2385857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sp>
          <p:nvSpPr>
            <p:cNvPr id="11" name="Textfeld 10"/>
            <p:cNvSpPr txBox="1"/>
            <p:nvPr/>
          </p:nvSpPr>
          <p:spPr>
            <a:xfrm>
              <a:off x="5617244" y="4876649"/>
              <a:ext cx="1713360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fr-FR" sz="1800" b="1" i="0" u="none" strike="noStrike" cap="none" spc="0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Helping</a:t>
              </a:r>
              <a:r>
                <a:rPr kumimoji="0" lang="fr-FR" sz="1800" b="1" i="0" u="none" strike="noStrike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 to </a:t>
              </a:r>
              <a:r>
                <a:rPr kumimoji="0" lang="fr-FR" sz="1800" b="1" i="1" u="none" strike="noStrike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live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80442550"/>
      </p:ext>
    </p:extLst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4"/>
          <p:cNvSpPr txBox="1"/>
          <p:nvPr/>
        </p:nvSpPr>
        <p:spPr>
          <a:xfrm>
            <a:off x="393383" y="5641934"/>
            <a:ext cx="66947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800" dirty="0" smtClean="0"/>
              <a:t>Pink, 2009</a:t>
            </a:r>
            <a:endParaRPr lang="fr-CH" sz="800" dirty="0"/>
          </a:p>
        </p:txBody>
      </p:sp>
      <p:grpSp>
        <p:nvGrpSpPr>
          <p:cNvPr id="13" name="Gruppierung 12"/>
          <p:cNvGrpSpPr/>
          <p:nvPr/>
        </p:nvGrpSpPr>
        <p:grpSpPr>
          <a:xfrm>
            <a:off x="1208154" y="1052736"/>
            <a:ext cx="2767254" cy="2077841"/>
            <a:chOff x="1208154" y="1052736"/>
            <a:chExt cx="2767254" cy="2077841"/>
          </a:xfrm>
        </p:grpSpPr>
        <p:pic>
          <p:nvPicPr>
            <p:cNvPr id="4" name="Bild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19478" y="1543201"/>
              <a:ext cx="2344605" cy="1587376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sp>
          <p:nvSpPr>
            <p:cNvPr id="5" name="Rechteck 4"/>
            <p:cNvSpPr/>
            <p:nvPr/>
          </p:nvSpPr>
          <p:spPr>
            <a:xfrm>
              <a:off x="1208154" y="1052736"/>
              <a:ext cx="276725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215900" indent="-215900" algn="ctr"/>
              <a:r>
                <a:rPr lang="fr-CH" b="1" dirty="0">
                  <a:latin typeface="Univers Medium" pitchFamily="-84" charset="0"/>
                  <a:cs typeface="Arial" pitchFamily="34" charset="0"/>
                </a:rPr>
                <a:t>Algorithmic tasks</a:t>
              </a:r>
            </a:p>
          </p:txBody>
        </p:sp>
      </p:grpSp>
      <p:grpSp>
        <p:nvGrpSpPr>
          <p:cNvPr id="14" name="Gruppierung 13"/>
          <p:cNvGrpSpPr/>
          <p:nvPr/>
        </p:nvGrpSpPr>
        <p:grpSpPr>
          <a:xfrm>
            <a:off x="5725051" y="1052736"/>
            <a:ext cx="2374418" cy="2077841"/>
            <a:chOff x="5725051" y="1052736"/>
            <a:chExt cx="2374418" cy="2077841"/>
          </a:xfrm>
        </p:grpSpPr>
        <p:pic>
          <p:nvPicPr>
            <p:cNvPr id="7" name="Bild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68144" y="1545662"/>
              <a:ext cx="2088232" cy="1584915"/>
            </a:xfrm>
            <a:prstGeom prst="rect">
              <a:avLst/>
            </a:prstGeom>
            <a:ln>
              <a:solidFill>
                <a:srgbClr val="0D0D0D"/>
              </a:solidFill>
            </a:ln>
          </p:spPr>
        </p:pic>
        <p:sp>
          <p:nvSpPr>
            <p:cNvPr id="8" name="Rechteck 7"/>
            <p:cNvSpPr/>
            <p:nvPr/>
          </p:nvSpPr>
          <p:spPr>
            <a:xfrm>
              <a:off x="5725051" y="1052736"/>
              <a:ext cx="237441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215900" indent="-215900" algn="ctr"/>
              <a:r>
                <a:rPr lang="fr-CH" b="1" dirty="0">
                  <a:latin typeface="Univers Medium" pitchFamily="-84" charset="0"/>
                  <a:cs typeface="Arial" pitchFamily="34" charset="0"/>
                </a:rPr>
                <a:t>Heuristic tasks</a:t>
              </a:r>
            </a:p>
          </p:txBody>
        </p:sp>
      </p:grpSp>
      <p:sp>
        <p:nvSpPr>
          <p:cNvPr id="9" name="Rechteck 8"/>
          <p:cNvSpPr/>
          <p:nvPr/>
        </p:nvSpPr>
        <p:spPr>
          <a:xfrm>
            <a:off x="827584" y="3717032"/>
            <a:ext cx="3528392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85750" lvl="1" indent="-285750">
              <a:spcAft>
                <a:spcPts val="600"/>
              </a:spcAft>
              <a:buClr>
                <a:srgbClr val="EA81E9"/>
              </a:buClr>
              <a:buFont typeface="Arial"/>
              <a:buChar char="•"/>
            </a:pPr>
            <a:r>
              <a:rPr lang="fr-CH" sz="1400" dirty="0" smtClean="0">
                <a:latin typeface="Univers Medium" pitchFamily="-84" charset="0"/>
                <a:cs typeface="Arial" pitchFamily="34" charset="0"/>
              </a:rPr>
              <a:t>Follow </a:t>
            </a:r>
            <a:r>
              <a:rPr lang="fr-CH" sz="1400" dirty="0">
                <a:latin typeface="Univers Medium" pitchFamily="-84" charset="0"/>
                <a:cs typeface="Arial" pitchFamily="34" charset="0"/>
              </a:rPr>
              <a:t>a set of established instructions </a:t>
            </a:r>
          </a:p>
          <a:p>
            <a:pPr marL="742950" lvl="3" indent="-285750">
              <a:spcAft>
                <a:spcPts val="600"/>
              </a:spcAft>
              <a:buClr>
                <a:srgbClr val="EA81E9"/>
              </a:buClr>
              <a:buFont typeface="Arial"/>
              <a:buChar char="•"/>
            </a:pPr>
            <a:r>
              <a:rPr lang="fr-CH" sz="1400" dirty="0">
                <a:latin typeface="Univers Medium" pitchFamily="-84" charset="0"/>
                <a:cs typeface="Arial" pitchFamily="34" charset="0"/>
              </a:rPr>
              <a:t>down a single pathway </a:t>
            </a:r>
          </a:p>
          <a:p>
            <a:pPr marL="1200150" lvl="5" indent="-285750">
              <a:spcAft>
                <a:spcPts val="600"/>
              </a:spcAft>
              <a:buClr>
                <a:srgbClr val="EA81E9"/>
              </a:buClr>
              <a:buFont typeface="Arial"/>
              <a:buChar char="•"/>
            </a:pPr>
            <a:r>
              <a:rPr lang="fr-CH" sz="1400" dirty="0">
                <a:latin typeface="Univers Medium" pitchFamily="-84" charset="0"/>
                <a:cs typeface="Arial" pitchFamily="34" charset="0"/>
              </a:rPr>
              <a:t>to one conclusion</a:t>
            </a:r>
          </a:p>
          <a:p>
            <a:pPr marL="285750" lvl="1" indent="-285750">
              <a:spcAft>
                <a:spcPts val="600"/>
              </a:spcAft>
              <a:buClr>
                <a:srgbClr val="EA81E9"/>
              </a:buClr>
              <a:buFont typeface="Arial"/>
              <a:buChar char="•"/>
            </a:pPr>
            <a:r>
              <a:rPr lang="fr-CH" sz="1400" i="1" dirty="0">
                <a:latin typeface="Univers Medium" pitchFamily="-84" charset="0"/>
                <a:cs typeface="Arial" pitchFamily="34" charset="0"/>
              </a:rPr>
              <a:t>Routine work</a:t>
            </a:r>
          </a:p>
          <a:p>
            <a:pPr marL="742950" lvl="3" indent="-285750">
              <a:spcAft>
                <a:spcPts val="600"/>
              </a:spcAft>
              <a:buClr>
                <a:srgbClr val="EA81E9"/>
              </a:buClr>
              <a:buFont typeface="Arial"/>
              <a:buChar char="•"/>
            </a:pPr>
            <a:r>
              <a:rPr lang="fr-CH" sz="1400" dirty="0" smtClean="0">
                <a:latin typeface="Univers Medium" pitchFamily="-84" charset="0"/>
                <a:cs typeface="Arial" pitchFamily="34" charset="0"/>
              </a:rPr>
              <a:t>easily outsourced </a:t>
            </a:r>
            <a:r>
              <a:rPr lang="fr-CH" sz="1400" dirty="0">
                <a:latin typeface="Univers Medium" pitchFamily="-84" charset="0"/>
                <a:cs typeface="Arial" pitchFamily="34" charset="0"/>
              </a:rPr>
              <a:t>or automated</a:t>
            </a:r>
          </a:p>
        </p:txBody>
      </p:sp>
      <p:sp>
        <p:nvSpPr>
          <p:cNvPr id="12" name="Rechteck 11"/>
          <p:cNvSpPr/>
          <p:nvPr/>
        </p:nvSpPr>
        <p:spPr>
          <a:xfrm>
            <a:off x="5076056" y="3713338"/>
            <a:ext cx="3672408" cy="1400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85750" lvl="1" indent="-285750">
              <a:spcAft>
                <a:spcPts val="600"/>
              </a:spcAft>
              <a:buClr>
                <a:srgbClr val="EA81E9"/>
              </a:buClr>
              <a:buFont typeface="Arial"/>
              <a:buChar char="•"/>
            </a:pPr>
            <a:r>
              <a:rPr lang="fr-CH" sz="1400" dirty="0" smtClean="0">
                <a:latin typeface="Univers Medium" pitchFamily="-84" charset="0"/>
                <a:cs typeface="Arial" pitchFamily="34" charset="0"/>
              </a:rPr>
              <a:t>No </a:t>
            </a:r>
            <a:r>
              <a:rPr lang="fr-CH" sz="1400" dirty="0">
                <a:latin typeface="Univers Medium" pitchFamily="-84" charset="0"/>
                <a:cs typeface="Arial" pitchFamily="34" charset="0"/>
              </a:rPr>
              <a:t>algorithm exists</a:t>
            </a:r>
          </a:p>
          <a:p>
            <a:pPr marL="742950" lvl="3" indent="-285750">
              <a:spcAft>
                <a:spcPts val="600"/>
              </a:spcAft>
              <a:buClr>
                <a:srgbClr val="EA81E9"/>
              </a:buClr>
              <a:buFont typeface="Arial"/>
              <a:buChar char="•"/>
            </a:pPr>
            <a:r>
              <a:rPr lang="fr-CH" sz="1400" dirty="0">
                <a:latin typeface="Univers Medium" pitchFamily="-84" charset="0"/>
                <a:cs typeface="Arial" pitchFamily="34" charset="0"/>
              </a:rPr>
              <a:t>experiment with possibilities</a:t>
            </a:r>
          </a:p>
          <a:p>
            <a:pPr marL="742950" lvl="3" indent="-285750">
              <a:spcAft>
                <a:spcPts val="600"/>
              </a:spcAft>
              <a:buClr>
                <a:srgbClr val="EA81E9"/>
              </a:buClr>
              <a:buFont typeface="Arial"/>
              <a:buChar char="•"/>
            </a:pPr>
            <a:r>
              <a:rPr lang="fr-CH" sz="1400" dirty="0">
                <a:latin typeface="Univers Medium" pitchFamily="-84" charset="0"/>
                <a:cs typeface="Arial" pitchFamily="34" charset="0"/>
              </a:rPr>
              <a:t>devise new solutions</a:t>
            </a:r>
          </a:p>
          <a:p>
            <a:pPr marL="285750" lvl="1" indent="-285750">
              <a:spcAft>
                <a:spcPts val="600"/>
              </a:spcAft>
              <a:buClr>
                <a:srgbClr val="EA81E9"/>
              </a:buClr>
              <a:buFont typeface="Arial"/>
              <a:buChar char="•"/>
            </a:pPr>
            <a:r>
              <a:rPr lang="fr-CH" sz="1400" i="1" dirty="0">
                <a:latin typeface="Univers Medium" pitchFamily="-84" charset="0"/>
                <a:cs typeface="Arial" pitchFamily="34" charset="0"/>
              </a:rPr>
              <a:t>Creating something the world didn’t know it was missing</a:t>
            </a:r>
          </a:p>
        </p:txBody>
      </p:sp>
    </p:spTree>
    <p:extLst>
      <p:ext uri="{BB962C8B-B14F-4D97-AF65-F5344CB8AC3E}">
        <p14:creationId xmlns:p14="http://schemas.microsoft.com/office/powerpoint/2010/main" val="2651941886"/>
      </p:ext>
    </p:extLst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2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6984000" y="1531535"/>
            <a:ext cx="2160000" cy="2880000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7524328" y="4431348"/>
            <a:ext cx="12325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400" i="1" dirty="0" smtClean="0"/>
              <a:t>Viktor Frankl</a:t>
            </a:r>
            <a:endParaRPr lang="fr-CH" sz="1400" i="1" dirty="0"/>
          </a:p>
        </p:txBody>
      </p:sp>
      <p:sp>
        <p:nvSpPr>
          <p:cNvPr id="5" name="Textfeld 4"/>
          <p:cNvSpPr txBox="1"/>
          <p:nvPr/>
        </p:nvSpPr>
        <p:spPr>
          <a:xfrm>
            <a:off x="3513136" y="1476416"/>
            <a:ext cx="3168493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000" b="1" dirty="0"/>
              <a:t>Psychology of heights</a:t>
            </a:r>
            <a:endParaRPr lang="fr-CH" sz="2000" b="1" dirty="0" smtClean="0"/>
          </a:p>
          <a:p>
            <a:r>
              <a:rPr lang="fr-CH" sz="1400" dirty="0"/>
              <a:t>Humans attracted </a:t>
            </a:r>
            <a:r>
              <a:rPr lang="fr-CH" sz="1400" dirty="0" smtClean="0"/>
              <a:t>towards </a:t>
            </a:r>
            <a:r>
              <a:rPr lang="fr-CH" sz="1400" dirty="0"/>
              <a:t>a </a:t>
            </a:r>
            <a:r>
              <a:rPr lang="fr-CH" sz="1400" dirty="0" smtClean="0"/>
              <a:t>meaning</a:t>
            </a:r>
            <a:endParaRPr lang="fr-CH" sz="1400" dirty="0"/>
          </a:p>
        </p:txBody>
      </p:sp>
      <p:pic>
        <p:nvPicPr>
          <p:cNvPr id="6" name="Bild 5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31535"/>
            <a:ext cx="2160000" cy="2880000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395536" y="4428744"/>
            <a:ext cx="14556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400" i="1" dirty="0" smtClean="0"/>
              <a:t>Sigmund Freud</a:t>
            </a:r>
            <a:endParaRPr lang="fr-CH" sz="1400" i="1" dirty="0"/>
          </a:p>
        </p:txBody>
      </p:sp>
      <p:sp>
        <p:nvSpPr>
          <p:cNvPr id="8" name="Textfeld 7"/>
          <p:cNvSpPr txBox="1"/>
          <p:nvPr/>
        </p:nvSpPr>
        <p:spPr>
          <a:xfrm>
            <a:off x="2267744" y="3813191"/>
            <a:ext cx="3305512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000" b="1" dirty="0"/>
              <a:t>Psychology of the depths</a:t>
            </a:r>
            <a:endParaRPr lang="fr-CH" sz="2000" b="1" dirty="0" smtClean="0"/>
          </a:p>
          <a:p>
            <a:r>
              <a:rPr lang="fr-CH" sz="1400" dirty="0"/>
              <a:t>Humans driven by impulses</a:t>
            </a:r>
          </a:p>
        </p:txBody>
      </p:sp>
    </p:spTree>
    <p:extLst>
      <p:ext uri="{BB962C8B-B14F-4D97-AF65-F5344CB8AC3E}">
        <p14:creationId xmlns:p14="http://schemas.microsoft.com/office/powerpoint/2010/main" val="1792970787"/>
      </p:ext>
    </p:extLst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2910300" y="207795"/>
            <a:ext cx="3916983" cy="923330"/>
          </a:xfrm>
          <a:prstGeom prst="rect">
            <a:avLst/>
          </a:prstGeom>
          <a:noFill/>
          <a:ln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3333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5400" b="1" dirty="0" smtClean="0">
                <a:solidFill>
                  <a:srgbClr val="7F7F7F"/>
                </a:solidFill>
              </a:rPr>
              <a:t>The project</a:t>
            </a:r>
            <a:endParaRPr lang="en-US" sz="5400" b="1" dirty="0">
              <a:solidFill>
                <a:srgbClr val="7F7F7F"/>
              </a:solidFill>
            </a:endParaRPr>
          </a:p>
        </p:txBody>
      </p:sp>
      <p:pic>
        <p:nvPicPr>
          <p:cNvPr id="3" name="Bild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1882" y="2783249"/>
            <a:ext cx="1349649" cy="1356588"/>
          </a:xfrm>
          <a:prstGeom prst="ellipse">
            <a:avLst/>
          </a:prstGeom>
          <a:ln>
            <a:solidFill>
              <a:srgbClr val="0D0D0D"/>
            </a:solidFill>
          </a:ln>
        </p:spPr>
      </p:pic>
      <p:pic>
        <p:nvPicPr>
          <p:cNvPr id="6" name="Bild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1882" y="4245315"/>
            <a:ext cx="1349649" cy="1352427"/>
          </a:xfrm>
          <a:prstGeom prst="ellipse">
            <a:avLst/>
          </a:prstGeom>
          <a:ln>
            <a:solidFill>
              <a:srgbClr val="0D0D0D"/>
            </a:solidFill>
          </a:ln>
        </p:spPr>
      </p:pic>
      <p:sp>
        <p:nvSpPr>
          <p:cNvPr id="2" name="Rechteck 1"/>
          <p:cNvSpPr/>
          <p:nvPr/>
        </p:nvSpPr>
        <p:spPr>
          <a:xfrm>
            <a:off x="2910300" y="3092211"/>
            <a:ext cx="4204847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H" dirty="0">
                <a:latin typeface="Univers Medium"/>
                <a:cs typeface="Univers Medium"/>
              </a:rPr>
              <a:t>Cultural </a:t>
            </a:r>
            <a:r>
              <a:rPr lang="fr-CH" dirty="0" smtClean="0">
                <a:latin typeface="Univers Medium"/>
                <a:cs typeface="Univers Medium"/>
              </a:rPr>
              <a:t>Affairs of the hospital</a:t>
            </a:r>
          </a:p>
          <a:p>
            <a:r>
              <a:rPr lang="fr-CH" sz="1800" dirty="0" smtClean="0">
                <a:latin typeface="Univers Medium"/>
                <a:cs typeface="Univers Medium"/>
              </a:rPr>
              <a:t>Michèle Lechevalier</a:t>
            </a:r>
            <a:endParaRPr lang="fr-FR" sz="1800" dirty="0"/>
          </a:p>
        </p:txBody>
      </p:sp>
      <p:sp>
        <p:nvSpPr>
          <p:cNvPr id="7" name="Rechteck 6"/>
          <p:cNvSpPr/>
          <p:nvPr/>
        </p:nvSpPr>
        <p:spPr>
          <a:xfrm>
            <a:off x="2910300" y="4352142"/>
            <a:ext cx="4752773" cy="11387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H" dirty="0">
                <a:latin typeface="Univers Medium"/>
                <a:cs typeface="Univers Medium"/>
              </a:rPr>
              <a:t>Geneva School of Art and Design </a:t>
            </a:r>
            <a:endParaRPr lang="fr-CH" dirty="0" smtClean="0">
              <a:latin typeface="Univers Medium"/>
              <a:cs typeface="Univers Medium"/>
            </a:endParaRPr>
          </a:p>
          <a:p>
            <a:r>
              <a:rPr lang="fr-CH" dirty="0" smtClean="0">
                <a:latin typeface="Univers Medium"/>
                <a:cs typeface="Univers Medium"/>
              </a:rPr>
              <a:t>(</a:t>
            </a:r>
            <a:r>
              <a:rPr lang="fr-CH" dirty="0">
                <a:latin typeface="Univers Medium"/>
                <a:cs typeface="Univers Medium"/>
              </a:rPr>
              <a:t>HEAD – Genève) </a:t>
            </a:r>
            <a:endParaRPr lang="fr-CH" dirty="0" smtClean="0">
              <a:latin typeface="Univers Medium"/>
              <a:cs typeface="Univers Medium"/>
            </a:endParaRPr>
          </a:p>
          <a:p>
            <a:r>
              <a:rPr lang="fr-CH" sz="1800" dirty="0">
                <a:latin typeface="Univers Medium"/>
                <a:cs typeface="Univers Medium"/>
              </a:rPr>
              <a:t>Marie-Antoinette Chiarenza</a:t>
            </a:r>
            <a:endParaRPr lang="fr-CH" sz="1800" dirty="0" smtClean="0">
              <a:latin typeface="Univers Medium"/>
              <a:cs typeface="Univers Medium"/>
            </a:endParaRPr>
          </a:p>
        </p:txBody>
      </p:sp>
      <p:pic>
        <p:nvPicPr>
          <p:cNvPr id="8" name="Bild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1882" y="1325345"/>
            <a:ext cx="1358126" cy="1352427"/>
          </a:xfrm>
          <a:prstGeom prst="ellipse">
            <a:avLst/>
          </a:prstGeom>
          <a:ln>
            <a:solidFill>
              <a:srgbClr val="0D0D0D"/>
            </a:solidFill>
          </a:ln>
        </p:spPr>
      </p:pic>
      <p:sp>
        <p:nvSpPr>
          <p:cNvPr id="9" name="Rechteck 8"/>
          <p:cNvSpPr/>
          <p:nvPr/>
        </p:nvSpPr>
        <p:spPr>
          <a:xfrm>
            <a:off x="2910300" y="1632226"/>
            <a:ext cx="4461077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H" dirty="0" smtClean="0">
                <a:latin typeface="Univers Medium"/>
                <a:cs typeface="Univers Medium"/>
              </a:rPr>
              <a:t>Division of Addiction Psychiatry</a:t>
            </a:r>
          </a:p>
          <a:p>
            <a:r>
              <a:rPr lang="fr-CH" sz="1800" dirty="0" smtClean="0">
                <a:latin typeface="Univers Medium"/>
                <a:cs typeface="Univers Medium"/>
              </a:rPr>
              <a:t>Rita Manghi</a:t>
            </a:r>
            <a:endParaRPr lang="fr-FR" sz="1800" dirty="0"/>
          </a:p>
        </p:txBody>
      </p:sp>
    </p:spTree>
    <p:extLst>
      <p:ext uri="{BB962C8B-B14F-4D97-AF65-F5344CB8AC3E}">
        <p14:creationId xmlns:p14="http://schemas.microsoft.com/office/powerpoint/2010/main" val="917276049"/>
      </p:ext>
    </p:extLst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3106699" y="482769"/>
            <a:ext cx="2949345" cy="707886"/>
          </a:xfrm>
          <a:prstGeom prst="rect">
            <a:avLst/>
          </a:prstGeom>
          <a:noFill/>
          <a:ln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3333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 dirty="0" smtClean="0">
                <a:solidFill>
                  <a:srgbClr val="7F7F7F"/>
                </a:solidFill>
              </a:rPr>
              <a:t>The project</a:t>
            </a:r>
            <a:endParaRPr lang="en-US" sz="4000" b="1" dirty="0">
              <a:solidFill>
                <a:srgbClr val="7F7F7F"/>
              </a:solidFill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590949" y="1323068"/>
            <a:ext cx="8085507" cy="4137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57200" indent="-457200">
              <a:lnSpc>
                <a:spcPct val="200000"/>
              </a:lnSpc>
              <a:buClr>
                <a:srgbClr val="EA81E9"/>
              </a:buClr>
              <a:buFont typeface="Arial"/>
              <a:buChar char="•"/>
            </a:pPr>
            <a:r>
              <a:rPr lang="fr-CH" sz="1800" dirty="0" smtClean="0">
                <a:latin typeface="Univers Medium"/>
                <a:cs typeface="Univers Medium"/>
              </a:rPr>
              <a:t>1 masterclass</a:t>
            </a:r>
          </a:p>
          <a:p>
            <a:pPr marL="457200" indent="-457200">
              <a:lnSpc>
                <a:spcPct val="200000"/>
              </a:lnSpc>
              <a:buClr>
                <a:srgbClr val="EA81E9"/>
              </a:buClr>
              <a:buFont typeface="Arial"/>
              <a:buChar char="•"/>
            </a:pPr>
            <a:r>
              <a:rPr lang="fr-CH" sz="1800" dirty="0" smtClean="0">
                <a:latin typeface="Univers Medium"/>
                <a:cs typeface="Univers Medium"/>
              </a:rPr>
              <a:t>Atelier in residency (</a:t>
            </a:r>
            <a:r>
              <a:rPr lang="fr-CH" sz="1800" dirty="0"/>
              <a:t>Jungle </a:t>
            </a:r>
            <a:r>
              <a:rPr lang="fr-CH" sz="1800" dirty="0" smtClean="0"/>
              <a:t>houhouHaHa</a:t>
            </a:r>
            <a:r>
              <a:rPr lang="fr-CH" sz="1800" dirty="0" smtClean="0">
                <a:latin typeface="Univers Medium"/>
                <a:cs typeface="Univers Medium"/>
              </a:rPr>
              <a:t>-room)</a:t>
            </a:r>
          </a:p>
          <a:p>
            <a:pPr marL="457200" indent="-457200">
              <a:lnSpc>
                <a:spcPct val="200000"/>
              </a:lnSpc>
              <a:buClr>
                <a:srgbClr val="EA81E9"/>
              </a:buClr>
              <a:buFont typeface="Arial"/>
              <a:buChar char="•"/>
            </a:pPr>
            <a:r>
              <a:rPr lang="fr-CH" sz="1800" dirty="0" smtClean="0">
                <a:latin typeface="Univers Medium"/>
                <a:cs typeface="Univers Medium"/>
              </a:rPr>
              <a:t>Interactions</a:t>
            </a:r>
          </a:p>
          <a:p>
            <a:pPr marL="536575" indent="-182563">
              <a:lnSpc>
                <a:spcPct val="200000"/>
              </a:lnSpc>
              <a:buClr>
                <a:srgbClr val="EA81E9"/>
              </a:buClr>
              <a:buFont typeface="Arial"/>
              <a:buChar char="•"/>
            </a:pPr>
            <a:r>
              <a:rPr lang="fr-CH" sz="1600" dirty="0" smtClean="0">
                <a:latin typeface="Univers Medium"/>
                <a:cs typeface="Univers Medium"/>
              </a:rPr>
              <a:t>participation of artists to therapeutic activities</a:t>
            </a:r>
          </a:p>
          <a:p>
            <a:pPr marL="536575" indent="-182563">
              <a:lnSpc>
                <a:spcPct val="200000"/>
              </a:lnSpc>
              <a:buClr>
                <a:srgbClr val="EA81E9"/>
              </a:buClr>
              <a:buFont typeface="Arial"/>
              <a:buChar char="•"/>
            </a:pPr>
            <a:r>
              <a:rPr lang="fr-CH" sz="1600" dirty="0" smtClean="0">
                <a:latin typeface="Univers Medium"/>
                <a:cs typeface="Univers Medium"/>
              </a:rPr>
              <a:t>patients’ integration into projects </a:t>
            </a:r>
          </a:p>
          <a:p>
            <a:pPr marL="903288" lvl="1" indent="-182563">
              <a:lnSpc>
                <a:spcPct val="200000"/>
              </a:lnSpc>
              <a:buClr>
                <a:srgbClr val="EA81E9"/>
              </a:buClr>
              <a:buFont typeface="Arial"/>
              <a:buChar char="•"/>
            </a:pPr>
            <a:r>
              <a:rPr lang="fr-CH" sz="1600" dirty="0" smtClean="0">
                <a:latin typeface="Univers Medium"/>
                <a:cs typeface="Univers Medium"/>
              </a:rPr>
              <a:t>e.g. soap opera, DSM-5 color codes </a:t>
            </a:r>
          </a:p>
          <a:p>
            <a:pPr marL="536575" lvl="1" indent="-182563">
              <a:lnSpc>
                <a:spcPct val="200000"/>
              </a:lnSpc>
              <a:buClr>
                <a:srgbClr val="EA81E9"/>
              </a:buClr>
              <a:buFont typeface="Arial"/>
              <a:buChar char="•"/>
            </a:pPr>
            <a:r>
              <a:rPr lang="fr-CH" sz="1600" dirty="0" smtClean="0">
                <a:latin typeface="Univers Medium"/>
                <a:cs typeface="Univers Medium"/>
              </a:rPr>
              <a:t>therapies in the </a:t>
            </a:r>
            <a:r>
              <a:rPr lang="fr-CH" sz="1600" dirty="0"/>
              <a:t>Jungle houhouHaHa</a:t>
            </a:r>
            <a:r>
              <a:rPr lang="fr-CH" sz="1600" dirty="0">
                <a:latin typeface="Univers Medium"/>
                <a:cs typeface="Univers Medium"/>
              </a:rPr>
              <a:t>-room</a:t>
            </a:r>
            <a:endParaRPr lang="fr-CH" sz="1600" dirty="0" smtClean="0">
              <a:latin typeface="Univers Medium"/>
              <a:cs typeface="Univers Medium"/>
            </a:endParaRPr>
          </a:p>
          <a:p>
            <a:pPr marL="536575" lvl="1" indent="-182563">
              <a:lnSpc>
                <a:spcPct val="200000"/>
              </a:lnSpc>
              <a:buClr>
                <a:srgbClr val="EA81E9"/>
              </a:buClr>
              <a:buFont typeface="Arial"/>
              <a:buChar char="•"/>
            </a:pPr>
            <a:r>
              <a:rPr lang="fr-CH" sz="1600" dirty="0" smtClean="0">
                <a:latin typeface="Univers Medium"/>
                <a:cs typeface="Univers Medium"/>
              </a:rPr>
              <a:t>temporary and permanent artworks</a:t>
            </a:r>
          </a:p>
          <a:p>
            <a:pPr marL="457200" indent="-457200">
              <a:lnSpc>
                <a:spcPct val="200000"/>
              </a:lnSpc>
              <a:spcAft>
                <a:spcPts val="600"/>
              </a:spcAft>
              <a:buClr>
                <a:srgbClr val="EA81E9"/>
              </a:buClr>
              <a:buFont typeface="Arial"/>
              <a:buChar char="•"/>
            </a:pPr>
            <a:endParaRPr lang="fr-CH" sz="1800" dirty="0" smtClean="0">
              <a:latin typeface="Univers Medium"/>
              <a:cs typeface="Univers Medium"/>
            </a:endParaRPr>
          </a:p>
          <a:p>
            <a:pPr marL="457200" indent="-457200">
              <a:lnSpc>
                <a:spcPct val="200000"/>
              </a:lnSpc>
              <a:spcAft>
                <a:spcPts val="600"/>
              </a:spcAft>
              <a:buClr>
                <a:srgbClr val="EA81E9"/>
              </a:buClr>
              <a:buFont typeface="Arial"/>
              <a:buChar char="•"/>
            </a:pPr>
            <a:endParaRPr lang="fr-CH" sz="1800" dirty="0" smtClean="0">
              <a:latin typeface="Univers Medium"/>
              <a:cs typeface="Univers Medium"/>
            </a:endParaRPr>
          </a:p>
          <a:p>
            <a:pPr marL="457200" indent="-457200">
              <a:lnSpc>
                <a:spcPct val="200000"/>
              </a:lnSpc>
              <a:spcAft>
                <a:spcPts val="600"/>
              </a:spcAft>
              <a:buClr>
                <a:srgbClr val="EA81E9"/>
              </a:buClr>
              <a:buFont typeface="Arial"/>
              <a:buChar char="•"/>
            </a:pPr>
            <a:endParaRPr lang="fr-CH" sz="1800" dirty="0">
              <a:latin typeface="Univers Medium"/>
              <a:cs typeface="Univers Medium"/>
            </a:endParaRPr>
          </a:p>
        </p:txBody>
      </p:sp>
    </p:spTree>
    <p:extLst>
      <p:ext uri="{BB962C8B-B14F-4D97-AF65-F5344CB8AC3E}">
        <p14:creationId xmlns:p14="http://schemas.microsoft.com/office/powerpoint/2010/main" val="1413675610"/>
      </p:ext>
    </p:extLst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Bild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4573" y="1856296"/>
            <a:ext cx="1538059" cy="1538059"/>
          </a:xfrm>
          <a:prstGeom prst="ellipse">
            <a:avLst/>
          </a:prstGeom>
          <a:ln>
            <a:solidFill>
              <a:srgbClr val="000000"/>
            </a:solidFill>
          </a:ln>
        </p:spPr>
      </p:pic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3035319" y="330785"/>
            <a:ext cx="3092112" cy="707886"/>
          </a:xfrm>
          <a:prstGeom prst="rect">
            <a:avLst/>
          </a:prstGeom>
          <a:noFill/>
          <a:ln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3333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 smtClean="0">
                <a:solidFill>
                  <a:srgbClr val="7F7F7F"/>
                </a:solidFill>
              </a:rPr>
              <a:t>Interactions</a:t>
            </a:r>
            <a:endParaRPr lang="en-US" sz="4000" b="1">
              <a:solidFill>
                <a:srgbClr val="7F7F7F"/>
              </a:solidFill>
            </a:endParaRPr>
          </a:p>
        </p:txBody>
      </p:sp>
      <p:pic>
        <p:nvPicPr>
          <p:cNvPr id="8" name="Bild 7" descr="Unbenannt-1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921662" flipV="1">
            <a:off x="3780086" y="660649"/>
            <a:ext cx="805293" cy="2944968"/>
          </a:xfrm>
          <a:prstGeom prst="rect">
            <a:avLst/>
          </a:prstGeom>
        </p:spPr>
      </p:pic>
      <p:pic>
        <p:nvPicPr>
          <p:cNvPr id="9" name="Bild 8" descr="Unbenannt-1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921662" flipH="1">
            <a:off x="4095398" y="1108493"/>
            <a:ext cx="734539" cy="2981440"/>
          </a:xfrm>
          <a:prstGeom prst="rect">
            <a:avLst/>
          </a:prstGeom>
        </p:spPr>
      </p:pic>
      <p:grpSp>
        <p:nvGrpSpPr>
          <p:cNvPr id="12" name="Gruppierung 11"/>
          <p:cNvGrpSpPr/>
          <p:nvPr/>
        </p:nvGrpSpPr>
        <p:grpSpPr>
          <a:xfrm>
            <a:off x="2854576" y="2784941"/>
            <a:ext cx="731832" cy="1792307"/>
            <a:chOff x="2854576" y="2936925"/>
            <a:chExt cx="731832" cy="1792307"/>
          </a:xfrm>
        </p:grpSpPr>
        <p:pic>
          <p:nvPicPr>
            <p:cNvPr id="10" name="Bild 9" descr="Unbenannt-1.tif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8129182" flipH="1">
              <a:off x="2854576" y="3196169"/>
              <a:ext cx="578586" cy="1533063"/>
            </a:xfrm>
            <a:prstGeom prst="rect">
              <a:avLst/>
            </a:prstGeom>
          </p:spPr>
        </p:pic>
        <p:pic>
          <p:nvPicPr>
            <p:cNvPr id="11" name="Bild 10" descr="Unbenannt-1.tif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8260267" flipV="1">
              <a:off x="3087363" y="2936925"/>
              <a:ext cx="499045" cy="1415406"/>
            </a:xfrm>
            <a:prstGeom prst="rect">
              <a:avLst/>
            </a:prstGeom>
          </p:spPr>
        </p:pic>
      </p:grpSp>
      <p:grpSp>
        <p:nvGrpSpPr>
          <p:cNvPr id="13" name="Gruppierung 12"/>
          <p:cNvGrpSpPr/>
          <p:nvPr/>
        </p:nvGrpSpPr>
        <p:grpSpPr>
          <a:xfrm rot="17290821">
            <a:off x="5333247" y="2914563"/>
            <a:ext cx="731832" cy="1792307"/>
            <a:chOff x="2854576" y="2936925"/>
            <a:chExt cx="731832" cy="1792307"/>
          </a:xfrm>
        </p:grpSpPr>
        <p:pic>
          <p:nvPicPr>
            <p:cNvPr id="14" name="Bild 13" descr="Unbenannt-1.tif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8129182" flipH="1">
              <a:off x="2854576" y="3196169"/>
              <a:ext cx="578586" cy="1533063"/>
            </a:xfrm>
            <a:prstGeom prst="rect">
              <a:avLst/>
            </a:prstGeom>
          </p:spPr>
        </p:pic>
        <p:pic>
          <p:nvPicPr>
            <p:cNvPr id="15" name="Bild 14" descr="Unbenannt-1.tif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8260267" flipV="1">
              <a:off x="3087363" y="2936925"/>
              <a:ext cx="499045" cy="1415406"/>
            </a:xfrm>
            <a:prstGeom prst="rect">
              <a:avLst/>
            </a:prstGeom>
          </p:spPr>
        </p:pic>
      </p:grpSp>
      <p:sp>
        <p:nvSpPr>
          <p:cNvPr id="18" name="Textfeld 17"/>
          <p:cNvSpPr txBox="1"/>
          <p:nvPr/>
        </p:nvSpPr>
        <p:spPr>
          <a:xfrm>
            <a:off x="1454573" y="3394656"/>
            <a:ext cx="707959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8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artists</a:t>
            </a:r>
            <a:endParaRPr kumimoji="0" lang="fr-FR" sz="1800" b="0" i="0" u="none" strike="noStrike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" name="Bild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55850" y="1786598"/>
            <a:ext cx="1542065" cy="1538059"/>
          </a:xfrm>
          <a:prstGeom prst="ellipse">
            <a:avLst/>
          </a:prstGeom>
          <a:ln>
            <a:solidFill>
              <a:srgbClr val="000000"/>
            </a:solidFill>
          </a:ln>
        </p:spPr>
      </p:pic>
      <p:sp>
        <p:nvSpPr>
          <p:cNvPr id="20" name="Textfeld 19"/>
          <p:cNvSpPr txBox="1"/>
          <p:nvPr/>
        </p:nvSpPr>
        <p:spPr>
          <a:xfrm>
            <a:off x="6629140" y="3394656"/>
            <a:ext cx="1157113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8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caregivers</a:t>
            </a:r>
            <a:endParaRPr kumimoji="0" lang="fr-FR" sz="1800" b="0" i="0" u="none" strike="noStrike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" name="Bild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8888" y="3754228"/>
            <a:ext cx="1538059" cy="1538059"/>
          </a:xfrm>
          <a:prstGeom prst="ellipse">
            <a:avLst/>
          </a:prstGeom>
          <a:ln>
            <a:solidFill>
              <a:srgbClr val="000000"/>
            </a:solidFill>
          </a:ln>
        </p:spPr>
      </p:pic>
      <p:sp>
        <p:nvSpPr>
          <p:cNvPr id="22" name="Textfeld 21"/>
          <p:cNvSpPr txBox="1"/>
          <p:nvPr/>
        </p:nvSpPr>
        <p:spPr>
          <a:xfrm>
            <a:off x="3947513" y="5322383"/>
            <a:ext cx="900808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patients</a:t>
            </a:r>
          </a:p>
        </p:txBody>
      </p:sp>
    </p:spTree>
    <p:extLst>
      <p:ext uri="{BB962C8B-B14F-4D97-AF65-F5344CB8AC3E}">
        <p14:creationId xmlns:p14="http://schemas.microsoft.com/office/powerpoint/2010/main" val="2736551601"/>
      </p:ext>
    </p:extLst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1290" y="4035075"/>
            <a:ext cx="6286500" cy="1397000"/>
          </a:xfrm>
          <a:prstGeom prst="rect">
            <a:avLst/>
          </a:prstGeom>
          <a:ln>
            <a:solidFill>
              <a:srgbClr val="0D0D0D"/>
            </a:solidFill>
          </a:ln>
        </p:spPr>
      </p:pic>
      <p:pic>
        <p:nvPicPr>
          <p:cNvPr id="5" name="Bild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8190" y="477122"/>
            <a:ext cx="4342494" cy="3254678"/>
          </a:xfrm>
          <a:prstGeom prst="rect">
            <a:avLst/>
          </a:prstGeom>
          <a:ln>
            <a:solidFill>
              <a:srgbClr val="0D0D0D"/>
            </a:solidFill>
          </a:ln>
        </p:spPr>
      </p:pic>
    </p:spTree>
    <p:extLst>
      <p:ext uri="{BB962C8B-B14F-4D97-AF65-F5344CB8AC3E}">
        <p14:creationId xmlns:p14="http://schemas.microsoft.com/office/powerpoint/2010/main" val="3128710520"/>
      </p:ext>
    </p:extLst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314" name="Rectangle 2"/>
          <p:cNvSpPr>
            <a:spLocks noChangeArrowheads="1"/>
          </p:cNvSpPr>
          <p:nvPr/>
        </p:nvSpPr>
        <p:spPr bwMode="auto">
          <a:xfrm>
            <a:off x="2800728" y="344588"/>
            <a:ext cx="3686038" cy="923330"/>
          </a:xfrm>
          <a:prstGeom prst="rect">
            <a:avLst/>
          </a:prstGeom>
          <a:noFill/>
          <a:ln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3333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5400" b="1" dirty="0" smtClean="0">
                <a:solidFill>
                  <a:srgbClr val="7F7F7F"/>
                </a:solidFill>
              </a:rPr>
              <a:t>Metaphors</a:t>
            </a:r>
            <a:endParaRPr lang="en-US" sz="5400" b="1" dirty="0">
              <a:solidFill>
                <a:srgbClr val="7F7F7F"/>
              </a:solidFill>
            </a:endParaRPr>
          </a:p>
        </p:txBody>
      </p:sp>
      <p:sp>
        <p:nvSpPr>
          <p:cNvPr id="653317" name="Rectangle 5"/>
          <p:cNvSpPr>
            <a:spLocks noChangeArrowheads="1"/>
          </p:cNvSpPr>
          <p:nvPr/>
        </p:nvSpPr>
        <p:spPr bwMode="auto">
          <a:xfrm>
            <a:off x="518590" y="1413793"/>
            <a:ext cx="8132863" cy="4133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lnSpc>
                <a:spcPct val="140000"/>
              </a:lnSpc>
              <a:spcAft>
                <a:spcPts val="1200"/>
              </a:spcAft>
              <a:buClr>
                <a:srgbClr val="EA81E9"/>
              </a:buClr>
              <a:buFont typeface="Arial"/>
              <a:buChar char="•"/>
            </a:pPr>
            <a:r>
              <a:rPr lang="fr-FR" dirty="0" err="1">
                <a:latin typeface="Univers Medium"/>
                <a:cs typeface="Univers Medium"/>
              </a:rPr>
              <a:t>μετ</a:t>
            </a:r>
            <a:r>
              <a:rPr lang="fr-FR" dirty="0">
                <a:latin typeface="Univers Medium"/>
                <a:cs typeface="Univers Medium"/>
              </a:rPr>
              <a:t>α</a:t>
            </a:r>
            <a:r>
              <a:rPr lang="fr-FR" dirty="0" err="1">
                <a:latin typeface="Univers Medium"/>
                <a:cs typeface="Univers Medium"/>
              </a:rPr>
              <a:t>φορά</a:t>
            </a:r>
            <a:r>
              <a:rPr lang="fr-FR" dirty="0">
                <a:latin typeface="Univers Medium"/>
                <a:cs typeface="Univers Medium"/>
              </a:rPr>
              <a:t> (</a:t>
            </a:r>
            <a:r>
              <a:rPr lang="fr-CH" dirty="0">
                <a:latin typeface="Univers Medium"/>
                <a:cs typeface="Univers Medium"/>
              </a:rPr>
              <a:t>metaphorá) = transport</a:t>
            </a:r>
          </a:p>
          <a:p>
            <a:pPr marL="342900" indent="-342900">
              <a:lnSpc>
                <a:spcPct val="140000"/>
              </a:lnSpc>
              <a:spcAft>
                <a:spcPts val="1200"/>
              </a:spcAft>
              <a:buClr>
                <a:srgbClr val="EA81E9"/>
              </a:buClr>
              <a:buFont typeface="Arial"/>
              <a:buChar char="•"/>
            </a:pPr>
            <a:r>
              <a:rPr lang="fr-CH" dirty="0">
                <a:latin typeface="Univers Medium"/>
                <a:cs typeface="Univers Medium"/>
              </a:rPr>
              <a:t>Linguistic figure, based on analogy and / or substitution</a:t>
            </a:r>
          </a:p>
          <a:p>
            <a:pPr marL="342900" indent="-342900">
              <a:lnSpc>
                <a:spcPct val="140000"/>
              </a:lnSpc>
              <a:spcAft>
                <a:spcPts val="1200"/>
              </a:spcAft>
              <a:buClr>
                <a:srgbClr val="EA81E9"/>
              </a:buClr>
              <a:buFont typeface="Arial"/>
              <a:buChar char="•"/>
            </a:pPr>
            <a:r>
              <a:rPr lang="fr-CH" dirty="0">
                <a:latin typeface="Univers Medium"/>
                <a:cs typeface="Univers Medium"/>
              </a:rPr>
              <a:t>Transposition </a:t>
            </a:r>
            <a:r>
              <a:rPr lang="fr-CH" dirty="0" smtClean="0">
                <a:latin typeface="Univers Medium"/>
                <a:cs typeface="Univers Medium"/>
              </a:rPr>
              <a:t>of word/phrase </a:t>
            </a:r>
            <a:r>
              <a:rPr lang="fr-CH" dirty="0">
                <a:latin typeface="Univers Medium"/>
                <a:cs typeface="Univers Medium"/>
              </a:rPr>
              <a:t>from a customary context to a new domain</a:t>
            </a:r>
          </a:p>
          <a:p>
            <a:pPr marL="342900" indent="-342900">
              <a:lnSpc>
                <a:spcPct val="140000"/>
              </a:lnSpc>
              <a:spcAft>
                <a:spcPts val="1200"/>
              </a:spcAft>
              <a:buClr>
                <a:srgbClr val="EA81E9"/>
              </a:buClr>
              <a:buFont typeface="Arial"/>
              <a:buChar char="•"/>
            </a:pPr>
            <a:r>
              <a:rPr lang="fr-CH" dirty="0">
                <a:latin typeface="Univers Medium"/>
                <a:cs typeface="Univers Medium"/>
              </a:rPr>
              <a:t>Transgression of ordinary use of terms and </a:t>
            </a:r>
            <a:r>
              <a:rPr lang="fr-CH" dirty="0" smtClean="0">
                <a:latin typeface="Univers Medium"/>
                <a:cs typeface="Univers Medium"/>
              </a:rPr>
              <a:t>combinations</a:t>
            </a:r>
            <a:endParaRPr lang="fr-CH" dirty="0">
              <a:latin typeface="Univers Medium"/>
              <a:cs typeface="Univers Medium"/>
            </a:endParaRPr>
          </a:p>
          <a:p>
            <a:pPr marL="342900" indent="-342900">
              <a:lnSpc>
                <a:spcPct val="140000"/>
              </a:lnSpc>
              <a:spcAft>
                <a:spcPts val="1200"/>
              </a:spcAft>
              <a:buClr>
                <a:srgbClr val="EA81E9"/>
              </a:buClr>
              <a:buFont typeface="Arial"/>
              <a:buChar char="•"/>
            </a:pPr>
            <a:endParaRPr lang="fr-CH" dirty="0">
              <a:latin typeface="Univers Medium"/>
              <a:cs typeface="Univers Medium"/>
            </a:endParaRPr>
          </a:p>
        </p:txBody>
      </p:sp>
    </p:spTree>
    <p:extLst>
      <p:ext uri="{BB962C8B-B14F-4D97-AF65-F5344CB8AC3E}">
        <p14:creationId xmlns:p14="http://schemas.microsoft.com/office/powerpoint/2010/main" val="3928148847"/>
      </p:ext>
    </p:extLst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5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33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533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33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533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33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533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33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533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3317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27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380" y="340445"/>
            <a:ext cx="4127240" cy="5447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2121581"/>
      </p:ext>
    </p:extLst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2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2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314" name="Rectangle 2"/>
          <p:cNvSpPr>
            <a:spLocks noChangeArrowheads="1"/>
          </p:cNvSpPr>
          <p:nvPr/>
        </p:nvSpPr>
        <p:spPr bwMode="auto">
          <a:xfrm>
            <a:off x="1723266" y="344588"/>
            <a:ext cx="5840962" cy="923330"/>
          </a:xfrm>
          <a:prstGeom prst="rect">
            <a:avLst/>
          </a:prstGeom>
          <a:noFill/>
          <a:ln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3333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5400" b="1" dirty="0">
                <a:solidFill>
                  <a:srgbClr val="7F7F7F"/>
                </a:solidFill>
              </a:rPr>
              <a:t>Utility metaphors</a:t>
            </a:r>
          </a:p>
        </p:txBody>
      </p:sp>
      <p:sp>
        <p:nvSpPr>
          <p:cNvPr id="653317" name="Rectangle 5"/>
          <p:cNvSpPr>
            <a:spLocks noChangeArrowheads="1"/>
          </p:cNvSpPr>
          <p:nvPr/>
        </p:nvSpPr>
        <p:spPr bwMode="auto">
          <a:xfrm>
            <a:off x="518590" y="1413793"/>
            <a:ext cx="8132863" cy="4133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lnSpc>
                <a:spcPct val="140000"/>
              </a:lnSpc>
              <a:spcAft>
                <a:spcPts val="1200"/>
              </a:spcAft>
              <a:buClr>
                <a:srgbClr val="EA81E9"/>
              </a:buClr>
              <a:buFont typeface="Arial"/>
              <a:buChar char="•"/>
            </a:pPr>
            <a:r>
              <a:rPr lang="en-US" dirty="0" smtClean="0">
                <a:latin typeface="Univers Medium"/>
                <a:cs typeface="Univers Medium"/>
              </a:rPr>
              <a:t>"Friction" between two semantic realities</a:t>
            </a:r>
          </a:p>
          <a:p>
            <a:pPr marL="536575" indent="-182563">
              <a:lnSpc>
                <a:spcPct val="140000"/>
              </a:lnSpc>
              <a:spcAft>
                <a:spcPts val="1200"/>
              </a:spcAft>
              <a:buClr>
                <a:srgbClr val="EA81E9"/>
              </a:buClr>
              <a:buFont typeface="Arial"/>
              <a:buChar char="•"/>
            </a:pPr>
            <a:r>
              <a:rPr lang="en-US" dirty="0" smtClean="0">
                <a:latin typeface="Univers Medium"/>
                <a:cs typeface="Univers Medium"/>
              </a:rPr>
              <a:t>‘emotionalize’, shock</a:t>
            </a:r>
          </a:p>
          <a:p>
            <a:pPr marL="536575" indent="-182563">
              <a:lnSpc>
                <a:spcPct val="140000"/>
              </a:lnSpc>
              <a:spcAft>
                <a:spcPts val="1200"/>
              </a:spcAft>
              <a:buClr>
                <a:srgbClr val="EA81E9"/>
              </a:buClr>
              <a:buFont typeface="Arial"/>
              <a:buChar char="•"/>
            </a:pPr>
            <a:r>
              <a:rPr lang="en-US" dirty="0" smtClean="0">
                <a:latin typeface="Univers Medium"/>
                <a:cs typeface="Univers Medium"/>
              </a:rPr>
              <a:t>perturb, upset, and reorganizes knowledge</a:t>
            </a:r>
          </a:p>
          <a:p>
            <a:pPr marL="536575" indent="-182563">
              <a:lnSpc>
                <a:spcPct val="140000"/>
              </a:lnSpc>
              <a:spcAft>
                <a:spcPts val="1200"/>
              </a:spcAft>
              <a:buClr>
                <a:srgbClr val="EA81E9"/>
              </a:buClr>
              <a:buFont typeface="Arial"/>
              <a:buChar char="•"/>
            </a:pPr>
            <a:r>
              <a:rPr lang="en-US" dirty="0" smtClean="0">
                <a:latin typeface="Univers Medium"/>
                <a:cs typeface="Univers Medium"/>
              </a:rPr>
              <a:t>effect is proportional to the felt surprise</a:t>
            </a:r>
          </a:p>
          <a:p>
            <a:pPr marL="536575" indent="-182563">
              <a:lnSpc>
                <a:spcPct val="140000"/>
              </a:lnSpc>
              <a:spcAft>
                <a:spcPts val="1200"/>
              </a:spcAft>
              <a:buClr>
                <a:srgbClr val="EA81E9"/>
              </a:buClr>
              <a:buFont typeface="Arial"/>
              <a:buChar char="•"/>
            </a:pPr>
            <a:r>
              <a:rPr lang="en-US" i="1" dirty="0" smtClean="0">
                <a:latin typeface="Univers Medium"/>
                <a:cs typeface="Univers Medium"/>
              </a:rPr>
              <a:t>creative</a:t>
            </a:r>
            <a:r>
              <a:rPr lang="en-US" dirty="0" smtClean="0">
                <a:latin typeface="Univers Medium"/>
                <a:cs typeface="Univers Medium"/>
              </a:rPr>
              <a:t> tensions</a:t>
            </a:r>
          </a:p>
          <a:p>
            <a:pPr marL="536575" indent="-182563">
              <a:lnSpc>
                <a:spcPct val="140000"/>
              </a:lnSpc>
              <a:spcAft>
                <a:spcPts val="1200"/>
              </a:spcAft>
              <a:buClr>
                <a:srgbClr val="EA81E9"/>
              </a:buClr>
              <a:buFont typeface="Arial"/>
              <a:buChar char="•"/>
            </a:pPr>
            <a:r>
              <a:rPr lang="en-US" dirty="0" smtClean="0">
                <a:latin typeface="Univers Medium"/>
                <a:cs typeface="Univers Medium"/>
              </a:rPr>
              <a:t>vivification theories</a:t>
            </a:r>
            <a:endParaRPr lang="en-US" dirty="0">
              <a:latin typeface="Univers Medium"/>
              <a:cs typeface="Univers Medium"/>
            </a:endParaRPr>
          </a:p>
        </p:txBody>
      </p:sp>
    </p:spTree>
    <p:extLst>
      <p:ext uri="{BB962C8B-B14F-4D97-AF65-F5344CB8AC3E}">
        <p14:creationId xmlns:p14="http://schemas.microsoft.com/office/powerpoint/2010/main" val="1929721260"/>
      </p:ext>
    </p:extLst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5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33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533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33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533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33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533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33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533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33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533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33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533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3317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809214"/>
            <a:ext cx="7620000" cy="3810000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322012" y="5619214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1000" dirty="0"/>
              <a:t>http://</a:t>
            </a:r>
            <a:r>
              <a:rPr lang="fr-FR" sz="1000" dirty="0" err="1"/>
              <a:t>www.asafhanuka.com</a:t>
            </a:r>
            <a:r>
              <a:rPr lang="fr-FR" sz="1000" dirty="0"/>
              <a:t>/the-</a:t>
            </a:r>
            <a:r>
              <a:rPr lang="fr-FR" sz="1000" dirty="0" err="1"/>
              <a:t>realist</a:t>
            </a:r>
            <a:r>
              <a:rPr lang="fr-FR" sz="1000" dirty="0"/>
              <a:t>/#/viral/</a:t>
            </a:r>
          </a:p>
        </p:txBody>
      </p:sp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2414212" y="300827"/>
            <a:ext cx="4315580" cy="1077218"/>
          </a:xfrm>
          <a:noFill/>
          <a:ln>
            <a:miter lim="800000"/>
            <a:headEnd/>
            <a:tailEnd/>
          </a:ln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CH" b="1" dirty="0" smtClean="0">
                <a:solidFill>
                  <a:srgbClr val="7F7F7F"/>
                </a:solidFill>
              </a:rPr>
              <a:t>Art / Therapy</a:t>
            </a:r>
            <a:br>
              <a:rPr lang="fr-CH" b="1" dirty="0" smtClean="0">
                <a:solidFill>
                  <a:srgbClr val="7F7F7F"/>
                </a:solidFill>
              </a:rPr>
            </a:br>
            <a:r>
              <a:rPr lang="fr-CH" sz="2800" dirty="0"/>
              <a:t>Objective of most </a:t>
            </a:r>
            <a:r>
              <a:rPr lang="fr-CH" sz="2800" dirty="0" smtClean="0"/>
              <a:t>projects</a:t>
            </a:r>
            <a:endParaRPr lang="fr-CH" b="1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970505"/>
      </p:ext>
    </p:extLst>
  </p:cSld>
  <p:clrMapOvr>
    <a:masterClrMapping/>
  </p:clrMapOvr>
  <p:transition xmlns:p14="http://schemas.microsoft.com/office/powerpoint/2010/main" spd="slow" advClick="0" advTm="16000">
    <p:pull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391" y="258213"/>
            <a:ext cx="8367218" cy="5484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084855"/>
      </p:ext>
    </p:extLst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706" y="380999"/>
            <a:ext cx="7696589" cy="5111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950900"/>
      </p:ext>
    </p:extLst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467" y="520068"/>
            <a:ext cx="7707067" cy="5104729"/>
          </a:xfrm>
          <a:prstGeom prst="rect">
            <a:avLst/>
          </a:prstGeom>
          <a:ln>
            <a:solidFill>
              <a:srgbClr val="0D0D0D"/>
            </a:solidFill>
          </a:ln>
        </p:spPr>
      </p:pic>
    </p:spTree>
    <p:extLst>
      <p:ext uri="{BB962C8B-B14F-4D97-AF65-F5344CB8AC3E}">
        <p14:creationId xmlns:p14="http://schemas.microsoft.com/office/powerpoint/2010/main" val="1100923570"/>
      </p:ext>
    </p:extLst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7835" y="358514"/>
            <a:ext cx="7088330" cy="5316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358693"/>
      </p:ext>
    </p:extLst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1018" y="316507"/>
            <a:ext cx="7078820" cy="5309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351317"/>
      </p:ext>
    </p:extLst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373" y="790819"/>
            <a:ext cx="7733254" cy="439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616441"/>
      </p:ext>
    </p:extLst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276" y="659387"/>
            <a:ext cx="7207448" cy="4785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847609"/>
      </p:ext>
    </p:extLst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0211" y="279729"/>
            <a:ext cx="3682390" cy="553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847609"/>
      </p:ext>
    </p:extLst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4680" y="548681"/>
            <a:ext cx="3529061" cy="4700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847609"/>
      </p:ext>
    </p:extLst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ierung 2"/>
          <p:cNvGrpSpPr/>
          <p:nvPr/>
        </p:nvGrpSpPr>
        <p:grpSpPr>
          <a:xfrm>
            <a:off x="624963" y="429411"/>
            <a:ext cx="4665366" cy="720000"/>
            <a:chOff x="639762" y="493153"/>
            <a:chExt cx="4665366" cy="720000"/>
          </a:xfrm>
        </p:grpSpPr>
        <p:sp>
          <p:nvSpPr>
            <p:cNvPr id="4" name="Rechteck 3"/>
            <p:cNvSpPr/>
            <p:nvPr/>
          </p:nvSpPr>
          <p:spPr>
            <a:xfrm>
              <a:off x="1568208" y="591543"/>
              <a:ext cx="3736920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buClr>
                  <a:srgbClr val="FF6AD8"/>
                </a:buClr>
              </a:pPr>
              <a:r>
                <a:rPr lang="de-DE" sz="2800" b="1" dirty="0">
                  <a:solidFill>
                    <a:schemeClr val="bg1">
                      <a:lumMod val="50000"/>
                    </a:schemeClr>
                  </a:solidFill>
                </a:rPr>
                <a:t>http://</a:t>
              </a:r>
              <a:r>
                <a:rPr lang="de-DE" sz="2800" b="1" dirty="0" err="1">
                  <a:solidFill>
                    <a:schemeClr val="bg1">
                      <a:lumMod val="50000"/>
                    </a:schemeClr>
                  </a:solidFill>
                </a:rPr>
                <a:t>addictohug.ch</a:t>
              </a:r>
              <a:r>
                <a:rPr lang="de-DE" sz="2800" b="1" dirty="0">
                  <a:solidFill>
                    <a:schemeClr val="bg1">
                      <a:lumMod val="50000"/>
                    </a:schemeClr>
                  </a:solidFill>
                </a:rPr>
                <a:t>/</a:t>
              </a:r>
            </a:p>
          </p:txBody>
        </p:sp>
        <p:pic>
          <p:nvPicPr>
            <p:cNvPr id="5" name="Bild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9762" y="493153"/>
              <a:ext cx="720000" cy="720000"/>
            </a:xfrm>
            <a:prstGeom prst="rect">
              <a:avLst/>
            </a:prstGeom>
          </p:spPr>
        </p:pic>
      </p:grpSp>
      <p:grpSp>
        <p:nvGrpSpPr>
          <p:cNvPr id="6" name="Gruppierung 5"/>
          <p:cNvGrpSpPr/>
          <p:nvPr/>
        </p:nvGrpSpPr>
        <p:grpSpPr>
          <a:xfrm>
            <a:off x="617132" y="1278708"/>
            <a:ext cx="7049264" cy="720000"/>
            <a:chOff x="631931" y="1342450"/>
            <a:chExt cx="7049264" cy="720000"/>
          </a:xfrm>
        </p:grpSpPr>
        <p:pic>
          <p:nvPicPr>
            <p:cNvPr id="7" name="Bild 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31931" y="1342450"/>
              <a:ext cx="727831" cy="720000"/>
            </a:xfrm>
            <a:prstGeom prst="rect">
              <a:avLst/>
            </a:prstGeom>
          </p:spPr>
        </p:pic>
        <p:sp>
          <p:nvSpPr>
            <p:cNvPr id="8" name="Rechteck 7"/>
            <p:cNvSpPr/>
            <p:nvPr/>
          </p:nvSpPr>
          <p:spPr>
            <a:xfrm>
              <a:off x="1568208" y="1533173"/>
              <a:ext cx="6112987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buClr>
                  <a:srgbClr val="FF6AD8"/>
                </a:buClr>
              </a:pPr>
              <a:r>
                <a:rPr lang="de-DE" sz="1600" dirty="0">
                  <a:solidFill>
                    <a:schemeClr val="bg1">
                      <a:lumMod val="50000"/>
                    </a:schemeClr>
                  </a:solidFill>
                </a:rPr>
                <a:t>https://</a:t>
              </a:r>
              <a:r>
                <a:rPr lang="de-DE" sz="1600" dirty="0" err="1">
                  <a:solidFill>
                    <a:schemeClr val="bg1">
                      <a:lumMod val="50000"/>
                    </a:schemeClr>
                  </a:solidFill>
                </a:rPr>
                <a:t>www.facebook.com</a:t>
              </a:r>
              <a:r>
                <a:rPr lang="de-DE" sz="1600" dirty="0">
                  <a:solidFill>
                    <a:schemeClr val="bg1">
                      <a:lumMod val="50000"/>
                    </a:schemeClr>
                  </a:solidFill>
                </a:rPr>
                <a:t>/</a:t>
              </a:r>
              <a:r>
                <a:rPr lang="de-DE" sz="1600" dirty="0" err="1">
                  <a:solidFill>
                    <a:schemeClr val="bg1">
                      <a:lumMod val="50000"/>
                    </a:schemeClr>
                  </a:solidFill>
                </a:rPr>
                <a:t>addictologieHUG</a:t>
              </a:r>
              <a:r>
                <a:rPr lang="de-DE" sz="1600" dirty="0">
                  <a:solidFill>
                    <a:schemeClr val="bg1">
                      <a:lumMod val="50000"/>
                    </a:schemeClr>
                  </a:solidFill>
                </a:rPr>
                <a:t>/</a:t>
              </a:r>
            </a:p>
          </p:txBody>
        </p:sp>
      </p:grpSp>
      <p:grpSp>
        <p:nvGrpSpPr>
          <p:cNvPr id="9" name="Gruppierung 8"/>
          <p:cNvGrpSpPr/>
          <p:nvPr/>
        </p:nvGrpSpPr>
        <p:grpSpPr>
          <a:xfrm>
            <a:off x="623302" y="2130481"/>
            <a:ext cx="7028663" cy="720000"/>
            <a:chOff x="638101" y="2194223"/>
            <a:chExt cx="7028663" cy="720000"/>
          </a:xfrm>
        </p:grpSpPr>
        <p:pic>
          <p:nvPicPr>
            <p:cNvPr id="10" name="Bild 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38101" y="2194223"/>
              <a:ext cx="721661" cy="720000"/>
            </a:xfrm>
            <a:prstGeom prst="rect">
              <a:avLst/>
            </a:prstGeom>
          </p:spPr>
        </p:pic>
        <p:sp>
          <p:nvSpPr>
            <p:cNvPr id="11" name="Rechteck 10"/>
            <p:cNvSpPr/>
            <p:nvPr/>
          </p:nvSpPr>
          <p:spPr>
            <a:xfrm>
              <a:off x="1568208" y="2384946"/>
              <a:ext cx="6098556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buClr>
                  <a:srgbClr val="FF6AD8"/>
                </a:buClr>
              </a:pPr>
              <a:r>
                <a:rPr lang="de-DE" sz="1600" dirty="0">
                  <a:solidFill>
                    <a:schemeClr val="bg1">
                      <a:lumMod val="50000"/>
                    </a:schemeClr>
                  </a:solidFill>
                </a:rPr>
                <a:t>https://</a:t>
              </a:r>
              <a:r>
                <a:rPr lang="de-DE" sz="1600" dirty="0" err="1">
                  <a:solidFill>
                    <a:schemeClr val="bg1">
                      <a:lumMod val="50000"/>
                    </a:schemeClr>
                  </a:solidFill>
                </a:rPr>
                <a:t>twitter.com</a:t>
              </a:r>
              <a:r>
                <a:rPr lang="de-DE" sz="1600" dirty="0">
                  <a:solidFill>
                    <a:schemeClr val="bg1">
                      <a:lumMod val="50000"/>
                    </a:schemeClr>
                  </a:solidFill>
                </a:rPr>
                <a:t>/</a:t>
              </a:r>
              <a:r>
                <a:rPr lang="de-DE" sz="1600" dirty="0" err="1">
                  <a:solidFill>
                    <a:schemeClr val="bg1">
                      <a:lumMod val="50000"/>
                    </a:schemeClr>
                  </a:solidFill>
                </a:rPr>
                <a:t>addictologiehug</a:t>
              </a:r>
              <a:endParaRPr lang="fr-FR" sz="16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grpSp>
        <p:nvGrpSpPr>
          <p:cNvPr id="12" name="Gruppierung 11"/>
          <p:cNvGrpSpPr/>
          <p:nvPr/>
        </p:nvGrpSpPr>
        <p:grpSpPr>
          <a:xfrm>
            <a:off x="634421" y="2977302"/>
            <a:ext cx="7320600" cy="720000"/>
            <a:chOff x="649220" y="3041044"/>
            <a:chExt cx="7320600" cy="720000"/>
          </a:xfrm>
        </p:grpSpPr>
        <p:pic>
          <p:nvPicPr>
            <p:cNvPr id="13" name="Bild 1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49220" y="3041044"/>
              <a:ext cx="710542" cy="720000"/>
            </a:xfrm>
            <a:prstGeom prst="rect">
              <a:avLst/>
            </a:prstGeom>
          </p:spPr>
        </p:pic>
        <p:sp>
          <p:nvSpPr>
            <p:cNvPr id="14" name="Rechteck 13"/>
            <p:cNvSpPr/>
            <p:nvPr/>
          </p:nvSpPr>
          <p:spPr>
            <a:xfrm>
              <a:off x="1568208" y="3231767"/>
              <a:ext cx="6401612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buClr>
                  <a:srgbClr val="FF6AD8"/>
                </a:buClr>
              </a:pPr>
              <a:r>
                <a:rPr lang="de-DE" sz="1600" dirty="0">
                  <a:solidFill>
                    <a:schemeClr val="bg1">
                      <a:lumMod val="50000"/>
                    </a:schemeClr>
                  </a:solidFill>
                </a:rPr>
                <a:t>https://</a:t>
              </a:r>
              <a:r>
                <a:rPr lang="de-DE" sz="1600" dirty="0" err="1">
                  <a:solidFill>
                    <a:schemeClr val="bg1">
                      <a:lumMod val="50000"/>
                    </a:schemeClr>
                  </a:solidFill>
                </a:rPr>
                <a:t>www.linkedin.com</a:t>
              </a:r>
              <a:r>
                <a:rPr lang="de-DE" sz="1600" dirty="0">
                  <a:solidFill>
                    <a:schemeClr val="bg1">
                      <a:lumMod val="50000"/>
                    </a:schemeClr>
                  </a:solidFill>
                </a:rPr>
                <a:t>/</a:t>
              </a:r>
              <a:r>
                <a:rPr lang="de-DE" sz="1600" dirty="0" err="1">
                  <a:solidFill>
                    <a:schemeClr val="bg1">
                      <a:lumMod val="50000"/>
                    </a:schemeClr>
                  </a:solidFill>
                </a:rPr>
                <a:t>company</a:t>
              </a:r>
              <a:r>
                <a:rPr lang="de-DE" sz="1600" dirty="0">
                  <a:solidFill>
                    <a:schemeClr val="bg1">
                      <a:lumMod val="50000"/>
                    </a:schemeClr>
                  </a:solidFill>
                </a:rPr>
                <a:t>/service-</a:t>
              </a:r>
              <a:r>
                <a:rPr lang="de-DE" sz="1600" dirty="0" err="1">
                  <a:solidFill>
                    <a:schemeClr val="bg1">
                      <a:lumMod val="50000"/>
                    </a:schemeClr>
                  </a:solidFill>
                </a:rPr>
                <a:t>d'addictologie</a:t>
              </a:r>
              <a:endParaRPr lang="de-DE" sz="16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grpSp>
        <p:nvGrpSpPr>
          <p:cNvPr id="15" name="Gruppierung 14"/>
          <p:cNvGrpSpPr/>
          <p:nvPr/>
        </p:nvGrpSpPr>
        <p:grpSpPr>
          <a:xfrm>
            <a:off x="598155" y="3826599"/>
            <a:ext cx="8121721" cy="720000"/>
            <a:chOff x="612954" y="3890341"/>
            <a:chExt cx="8121721" cy="720000"/>
          </a:xfrm>
        </p:grpSpPr>
        <p:pic>
          <p:nvPicPr>
            <p:cNvPr id="16" name="Bild 1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12954" y="3890341"/>
              <a:ext cx="746808" cy="720000"/>
            </a:xfrm>
            <a:prstGeom prst="rect">
              <a:avLst/>
            </a:prstGeom>
          </p:spPr>
        </p:pic>
        <p:sp>
          <p:nvSpPr>
            <p:cNvPr id="17" name="Rechteck 16"/>
            <p:cNvSpPr/>
            <p:nvPr/>
          </p:nvSpPr>
          <p:spPr>
            <a:xfrm>
              <a:off x="1568208" y="4081064"/>
              <a:ext cx="7166467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buClr>
                  <a:srgbClr val="FF6AD8"/>
                </a:buClr>
              </a:pPr>
              <a:r>
                <a:rPr lang="de-DE" sz="1600" dirty="0">
                  <a:solidFill>
                    <a:schemeClr val="bg1">
                      <a:lumMod val="50000"/>
                    </a:schemeClr>
                  </a:solidFill>
                </a:rPr>
                <a:t>https://</a:t>
              </a:r>
              <a:r>
                <a:rPr lang="de-DE" sz="1600" dirty="0" err="1">
                  <a:solidFill>
                    <a:schemeClr val="bg1">
                      <a:lumMod val="50000"/>
                    </a:schemeClr>
                  </a:solidFill>
                </a:rPr>
                <a:t>www.youtube.com</a:t>
              </a:r>
              <a:r>
                <a:rPr lang="de-DE" sz="1600" dirty="0">
                  <a:solidFill>
                    <a:schemeClr val="bg1">
                      <a:lumMod val="50000"/>
                    </a:schemeClr>
                  </a:solidFill>
                </a:rPr>
                <a:t>/</a:t>
              </a:r>
              <a:r>
                <a:rPr lang="de-DE" sz="1600" dirty="0" err="1">
                  <a:solidFill>
                    <a:schemeClr val="bg1">
                      <a:lumMod val="50000"/>
                    </a:schemeClr>
                  </a:solidFill>
                </a:rPr>
                <a:t>channel</a:t>
              </a:r>
              <a:r>
                <a:rPr lang="de-DE" sz="1600" dirty="0">
                  <a:solidFill>
                    <a:schemeClr val="bg1">
                      <a:lumMod val="50000"/>
                    </a:schemeClr>
                  </a:solidFill>
                </a:rPr>
                <a:t>/UCVhK2ZmXqSqWqR3rtgGHvpA/</a:t>
              </a:r>
              <a:r>
                <a:rPr lang="de-DE" sz="1600" dirty="0" err="1">
                  <a:solidFill>
                    <a:schemeClr val="bg1">
                      <a:lumMod val="50000"/>
                    </a:schemeClr>
                  </a:solidFill>
                </a:rPr>
                <a:t>videos</a:t>
              </a:r>
              <a:endParaRPr lang="de-DE" sz="16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grpSp>
        <p:nvGrpSpPr>
          <p:cNvPr id="18" name="Gruppierung 17"/>
          <p:cNvGrpSpPr/>
          <p:nvPr/>
        </p:nvGrpSpPr>
        <p:grpSpPr>
          <a:xfrm>
            <a:off x="588031" y="4675896"/>
            <a:ext cx="5537378" cy="759395"/>
            <a:chOff x="602830" y="4739638"/>
            <a:chExt cx="5537378" cy="759395"/>
          </a:xfrm>
        </p:grpSpPr>
        <p:sp>
          <p:nvSpPr>
            <p:cNvPr id="19" name="Rechteck 18"/>
            <p:cNvSpPr/>
            <p:nvPr/>
          </p:nvSpPr>
          <p:spPr>
            <a:xfrm>
              <a:off x="1568208" y="4950058"/>
              <a:ext cx="4572000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buClr>
                  <a:srgbClr val="FF6AD8"/>
                </a:buClr>
              </a:pPr>
              <a:r>
                <a:rPr lang="de-DE" sz="1600" dirty="0">
                  <a:solidFill>
                    <a:schemeClr val="bg1">
                      <a:lumMod val="50000"/>
                    </a:schemeClr>
                  </a:solidFill>
                </a:rPr>
                <a:t>http://</a:t>
              </a:r>
              <a:r>
                <a:rPr lang="de-DE" sz="1600" dirty="0" err="1">
                  <a:solidFill>
                    <a:schemeClr val="bg1">
                      <a:lumMod val="50000"/>
                    </a:schemeClr>
                  </a:solidFill>
                </a:rPr>
                <a:t>www.hug-ge.ch</a:t>
              </a:r>
              <a:r>
                <a:rPr lang="de-DE" sz="1600" dirty="0">
                  <a:solidFill>
                    <a:schemeClr val="bg1">
                      <a:lumMod val="50000"/>
                    </a:schemeClr>
                  </a:solidFill>
                </a:rPr>
                <a:t>/</a:t>
              </a:r>
              <a:r>
                <a:rPr lang="de-DE" sz="1600" dirty="0" err="1">
                  <a:solidFill>
                    <a:schemeClr val="bg1">
                      <a:lumMod val="50000"/>
                    </a:schemeClr>
                  </a:solidFill>
                </a:rPr>
                <a:t>addictologie</a:t>
              </a:r>
              <a:endParaRPr lang="de-DE" sz="16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pic>
          <p:nvPicPr>
            <p:cNvPr id="20" name="Bild 19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02830" y="4739638"/>
              <a:ext cx="756932" cy="7593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32616104"/>
      </p:ext>
    </p:extLst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7442" y="1790367"/>
            <a:ext cx="2450060" cy="3483679"/>
          </a:xfrm>
          <a:prstGeom prst="rect">
            <a:avLst/>
          </a:prstGeom>
        </p:spPr>
      </p:pic>
      <p:pic>
        <p:nvPicPr>
          <p:cNvPr id="6" name="Bild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6875" y="1824903"/>
            <a:ext cx="2240388" cy="3410368"/>
          </a:xfrm>
          <a:prstGeom prst="rect">
            <a:avLst/>
          </a:prstGeom>
        </p:spPr>
      </p:pic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2633548" y="300827"/>
            <a:ext cx="3876908" cy="1077218"/>
          </a:xfrm>
          <a:noFill/>
          <a:ln>
            <a:miter lim="800000"/>
            <a:headEnd/>
            <a:tailEnd/>
          </a:ln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CH" b="1" dirty="0" smtClean="0">
                <a:solidFill>
                  <a:srgbClr val="7F7F7F"/>
                </a:solidFill>
              </a:rPr>
              <a:t>Art / Therapy</a:t>
            </a:r>
            <a:br>
              <a:rPr lang="fr-CH" b="1" dirty="0" smtClean="0">
                <a:solidFill>
                  <a:srgbClr val="7F7F7F"/>
                </a:solidFill>
              </a:rPr>
            </a:br>
            <a:r>
              <a:rPr lang="fr-CH" sz="2800" dirty="0"/>
              <a:t>Objective of </a:t>
            </a:r>
            <a:r>
              <a:rPr lang="fr-CH" sz="2800" dirty="0" smtClean="0"/>
              <a:t>our project</a:t>
            </a:r>
            <a:endParaRPr lang="fr-CH" b="1" dirty="0">
              <a:solidFill>
                <a:srgbClr val="7F7F7F"/>
              </a:solidFill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322012" y="5619214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1000" dirty="0"/>
              <a:t>http://</a:t>
            </a:r>
            <a:r>
              <a:rPr lang="fr-FR" sz="1000" dirty="0" err="1"/>
              <a:t>www.asafhanuka.com</a:t>
            </a:r>
            <a:r>
              <a:rPr lang="fr-FR" sz="1000" dirty="0"/>
              <a:t>/the-</a:t>
            </a:r>
            <a:r>
              <a:rPr lang="fr-FR" sz="1000" dirty="0" err="1"/>
              <a:t>realist</a:t>
            </a:r>
            <a:r>
              <a:rPr lang="fr-FR" sz="1000" dirty="0"/>
              <a:t>/#/viral/</a:t>
            </a:r>
          </a:p>
        </p:txBody>
      </p:sp>
    </p:spTree>
    <p:extLst>
      <p:ext uri="{BB962C8B-B14F-4D97-AF65-F5344CB8AC3E}">
        <p14:creationId xmlns:p14="http://schemas.microsoft.com/office/powerpoint/2010/main" val="420188335"/>
      </p:ext>
    </p:extLst>
  </p:cSld>
  <p:clrMapOvr>
    <a:masterClrMapping/>
  </p:clrMapOvr>
  <p:transition xmlns:p14="http://schemas.microsoft.com/office/powerpoint/2010/main" spd="slow" advClick="0" advTm="16000">
    <p:pull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958522" y="274638"/>
            <a:ext cx="7226971" cy="923330"/>
          </a:xfrm>
          <a:noFill/>
          <a:ln>
            <a:miter lim="800000"/>
            <a:headEnd/>
            <a:tailEnd/>
          </a:ln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CH" sz="5400" b="1" dirty="0" smtClean="0">
                <a:solidFill>
                  <a:srgbClr val="7F7F7F"/>
                </a:solidFill>
              </a:rPr>
              <a:t>Art ↔︎ Psychotherapy︎</a:t>
            </a:r>
            <a:endParaRPr lang="fr-CH" sz="5400" b="1" dirty="0">
              <a:solidFill>
                <a:srgbClr val="7F7F7F"/>
              </a:solidFill>
            </a:endParaRPr>
          </a:p>
        </p:txBody>
      </p:sp>
      <p:pic>
        <p:nvPicPr>
          <p:cNvPr id="2" name="Bild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7255" y="2298433"/>
            <a:ext cx="2794414" cy="233435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sp>
        <p:nvSpPr>
          <p:cNvPr id="3" name="Textfeld 2"/>
          <p:cNvSpPr txBox="1"/>
          <p:nvPr/>
        </p:nvSpPr>
        <p:spPr>
          <a:xfrm>
            <a:off x="422781" y="3037816"/>
            <a:ext cx="1788884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Psychotherapy</a:t>
            </a:r>
            <a:endParaRPr kumimoji="0" lang="fr-FR" sz="2000" b="0" i="0" u="none" strike="noStrike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Bild 3" descr="Unbenannt-1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03882">
            <a:off x="2078844" y="2504848"/>
            <a:ext cx="1522119" cy="1099808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7785744" y="4217092"/>
            <a:ext cx="432894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Art</a:t>
            </a:r>
          </a:p>
        </p:txBody>
      </p:sp>
      <p:pic>
        <p:nvPicPr>
          <p:cNvPr id="7" name="Bild 6" descr="Unbenannt-1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53211" flipH="1" flipV="1">
            <a:off x="6270601" y="3857792"/>
            <a:ext cx="1522119" cy="1099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098406"/>
      </p:ext>
    </p:extLst>
  </p:cSld>
  <p:clrMapOvr>
    <a:masterClrMapping/>
  </p:clrMapOvr>
  <p:transition xmlns:p14="http://schemas.microsoft.com/office/powerpoint/2010/main" spd="slow" advClick="0" advTm="16000">
    <p:pull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978866" y="274638"/>
            <a:ext cx="3186276" cy="923330"/>
          </a:xfrm>
          <a:noFill/>
          <a:ln>
            <a:miter lim="800000"/>
            <a:headEnd/>
            <a:tailEnd/>
          </a:ln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CH" sz="5400" b="1" dirty="0" smtClean="0">
                <a:solidFill>
                  <a:srgbClr val="7F7F7F"/>
                </a:solidFill>
              </a:rPr>
              <a:t>Artworks</a:t>
            </a:r>
            <a:endParaRPr lang="fr-CH" sz="5400" b="1" dirty="0">
              <a:solidFill>
                <a:srgbClr val="7F7F7F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535299" y="1808117"/>
            <a:ext cx="6133616" cy="3089051"/>
          </a:xfrm>
        </p:spPr>
        <p:txBody>
          <a:bodyPr/>
          <a:lstStyle/>
          <a:p>
            <a:pPr marL="457200" indent="-457200">
              <a:lnSpc>
                <a:spcPct val="130000"/>
              </a:lnSpc>
              <a:spcAft>
                <a:spcPts val="1800"/>
              </a:spcAft>
              <a:buClr>
                <a:srgbClr val="FF6FCF"/>
              </a:buClr>
              <a:buFont typeface="Arial"/>
              <a:buChar char="•"/>
            </a:pPr>
            <a:r>
              <a:rPr lang="fr-CH" sz="2400" dirty="0"/>
              <a:t>Draw our attention to the essentials  </a:t>
            </a:r>
            <a:endParaRPr lang="fr-CH" sz="2400" dirty="0" smtClean="0"/>
          </a:p>
          <a:p>
            <a:pPr marL="720725" indent="-276225">
              <a:lnSpc>
                <a:spcPct val="130000"/>
              </a:lnSpc>
              <a:spcAft>
                <a:spcPts val="1800"/>
              </a:spcAft>
              <a:buClr>
                <a:srgbClr val="FF6FCF"/>
              </a:buClr>
              <a:buFont typeface="Arial"/>
              <a:buChar char="•"/>
            </a:pPr>
            <a:r>
              <a:rPr lang="fr-CH" sz="2000" dirty="0" smtClean="0"/>
              <a:t>they omit, densify</a:t>
            </a:r>
          </a:p>
          <a:p>
            <a:pPr marL="720725" indent="-276225">
              <a:lnSpc>
                <a:spcPct val="130000"/>
              </a:lnSpc>
              <a:spcAft>
                <a:spcPts val="1800"/>
              </a:spcAft>
              <a:buClr>
                <a:srgbClr val="FF6FCF"/>
              </a:buClr>
              <a:buFont typeface="Arial"/>
              <a:buChar char="•"/>
            </a:pPr>
            <a:r>
              <a:rPr lang="fr-CH" sz="2000" dirty="0" smtClean="0"/>
              <a:t>simplify</a:t>
            </a:r>
          </a:p>
          <a:p>
            <a:pPr marL="457200" indent="-457200">
              <a:lnSpc>
                <a:spcPct val="130000"/>
              </a:lnSpc>
              <a:spcAft>
                <a:spcPts val="1800"/>
              </a:spcAft>
              <a:buClr>
                <a:srgbClr val="FF6FCF"/>
              </a:buClr>
              <a:buFont typeface="Arial"/>
              <a:buChar char="•"/>
            </a:pPr>
            <a:r>
              <a:rPr lang="fr-CH" sz="2400" dirty="0" smtClean="0"/>
              <a:t>Obstretricians of thoughts </a:t>
            </a:r>
            <a:endParaRPr lang="fr-CH" sz="2400" dirty="0"/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082" y="1690271"/>
            <a:ext cx="2136217" cy="3337838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457200" y="5562316"/>
            <a:ext cx="1318691" cy="24621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0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Alain de Botton, 2002</a:t>
            </a:r>
          </a:p>
        </p:txBody>
      </p:sp>
    </p:spTree>
    <p:extLst>
      <p:ext uri="{BB962C8B-B14F-4D97-AF65-F5344CB8AC3E}">
        <p14:creationId xmlns:p14="http://schemas.microsoft.com/office/powerpoint/2010/main" val="2026228954"/>
      </p:ext>
    </p:extLst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86733" y="562707"/>
            <a:ext cx="2570535" cy="923330"/>
          </a:xfrm>
          <a:noFill/>
          <a:ln>
            <a:miter lim="800000"/>
            <a:headEnd/>
            <a:tailEnd/>
          </a:ln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CH" sz="5400" b="1" dirty="0" smtClean="0">
                <a:solidFill>
                  <a:srgbClr val="7F7F7F"/>
                </a:solidFill>
              </a:rPr>
              <a:t>Bad art</a:t>
            </a:r>
            <a:endParaRPr lang="fr-CH" sz="5400" b="1" dirty="0">
              <a:solidFill>
                <a:srgbClr val="7F7F7F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87550" y="2580666"/>
            <a:ext cx="5099249" cy="1701083"/>
          </a:xfrm>
        </p:spPr>
        <p:txBody>
          <a:bodyPr/>
          <a:lstStyle/>
          <a:p>
            <a:pPr marL="457200" indent="-457200">
              <a:lnSpc>
                <a:spcPct val="130000"/>
              </a:lnSpc>
              <a:spcAft>
                <a:spcPts val="1800"/>
              </a:spcAft>
              <a:buClr>
                <a:srgbClr val="FF6FCF"/>
              </a:buClr>
              <a:buFont typeface="Arial"/>
              <a:buChar char="•"/>
            </a:pPr>
            <a:r>
              <a:rPr lang="fr-CH" sz="2400" dirty="0" smtClean="0"/>
              <a:t>a series of bad decisions on what should be retained and what should be omitted</a:t>
            </a:r>
            <a:endParaRPr lang="fr-CH" sz="2400" dirty="0"/>
          </a:p>
        </p:txBody>
      </p:sp>
      <p:sp>
        <p:nvSpPr>
          <p:cNvPr id="4" name="Textfeld 3"/>
          <p:cNvSpPr txBox="1"/>
          <p:nvPr/>
        </p:nvSpPr>
        <p:spPr>
          <a:xfrm>
            <a:off x="457200" y="5562316"/>
            <a:ext cx="1318691" cy="24621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0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Alain de Botton, 2002</a:t>
            </a:r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225985"/>
            <a:ext cx="3013027" cy="2514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745894"/>
      </p:ext>
    </p:extLst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2299593" y="274638"/>
            <a:ext cx="4544834" cy="923330"/>
          </a:xfrm>
          <a:noFill/>
          <a:ln>
            <a:miter lim="800000"/>
            <a:headEnd/>
            <a:tailEnd/>
          </a:ln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CH" sz="5400" b="1" dirty="0" smtClean="0">
                <a:solidFill>
                  <a:srgbClr val="7F7F7F"/>
                </a:solidFill>
              </a:rPr>
              <a:t>Making order</a:t>
            </a:r>
            <a:endParaRPr lang="fr-CH" sz="5400" b="1" dirty="0">
              <a:solidFill>
                <a:srgbClr val="7F7F7F"/>
              </a:solidFill>
            </a:endParaRPr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682088"/>
            <a:ext cx="2324100" cy="3305175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3"/>
          <p:cNvSpPr>
            <a:spLocks noGrp="1" noChangeArrowheads="1"/>
          </p:cNvSpPr>
          <p:nvPr>
            <p:ph sz="half" idx="2"/>
          </p:nvPr>
        </p:nvSpPr>
        <p:spPr bwMode="auto">
          <a:xfrm>
            <a:off x="3059793" y="1544544"/>
            <a:ext cx="4506952" cy="330090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287338" indent="-287338" eaLnBrk="1" hangingPunct="1">
              <a:lnSpc>
                <a:spcPct val="150000"/>
              </a:lnSpc>
              <a:spcBef>
                <a:spcPct val="0"/>
              </a:spcBef>
              <a:buClr>
                <a:srgbClr val="EA81E9"/>
              </a:buClr>
              <a:buSzPct val="100000"/>
              <a:buFont typeface="Arial"/>
              <a:buChar char="•"/>
            </a:pPr>
            <a:r>
              <a:rPr lang="fr-CH" dirty="0">
                <a:latin typeface="Univers" charset="0"/>
              </a:rPr>
              <a:t>Life ≈ disorder</a:t>
            </a:r>
          </a:p>
          <a:p>
            <a:pPr marL="287338" indent="-287338" eaLnBrk="1" hangingPunct="1">
              <a:lnSpc>
                <a:spcPct val="150000"/>
              </a:lnSpc>
              <a:spcBef>
                <a:spcPct val="0"/>
              </a:spcBef>
              <a:buClr>
                <a:srgbClr val="EA81E9"/>
              </a:buClr>
              <a:buSzPct val="100000"/>
              <a:buFont typeface="Arial"/>
              <a:buChar char="•"/>
            </a:pPr>
            <a:r>
              <a:rPr lang="fr-CH" dirty="0" smtClean="0">
                <a:latin typeface="Univers" charset="0"/>
              </a:rPr>
              <a:t>Humans have a preference </a:t>
            </a:r>
            <a:r>
              <a:rPr lang="fr-CH" dirty="0">
                <a:latin typeface="Univers" charset="0"/>
              </a:rPr>
              <a:t>for order</a:t>
            </a:r>
          </a:p>
          <a:p>
            <a:pPr marL="287338" indent="-287338" eaLnBrk="1" hangingPunct="1">
              <a:lnSpc>
                <a:spcPct val="150000"/>
              </a:lnSpc>
              <a:spcBef>
                <a:spcPct val="0"/>
              </a:spcBef>
              <a:buClr>
                <a:srgbClr val="EA81E9"/>
              </a:buClr>
              <a:buSzPct val="100000"/>
              <a:buFont typeface="Arial"/>
              <a:buChar char="•"/>
            </a:pPr>
            <a:r>
              <a:rPr lang="fr-CH" dirty="0">
                <a:latin typeface="Univers" charset="0"/>
              </a:rPr>
              <a:t>Art puts order, structure</a:t>
            </a:r>
          </a:p>
          <a:p>
            <a:pPr marL="763588" lvl="1" indent="-285750" eaLnBrk="1" hangingPunct="1">
              <a:lnSpc>
                <a:spcPct val="150000"/>
              </a:lnSpc>
              <a:spcBef>
                <a:spcPct val="0"/>
              </a:spcBef>
              <a:buClr>
                <a:srgbClr val="EA81E9"/>
              </a:buClr>
              <a:buSzPct val="100000"/>
              <a:buFont typeface="Arial"/>
              <a:buChar char="•"/>
            </a:pPr>
            <a:r>
              <a:rPr lang="fr-CH" sz="1600" dirty="0">
                <a:latin typeface="Univers" charset="0"/>
              </a:rPr>
              <a:t>Satisfies a need, that reality does not satisfy</a:t>
            </a:r>
          </a:p>
          <a:p>
            <a:pPr marL="287338" indent="-287338" eaLnBrk="1" hangingPunct="1">
              <a:lnSpc>
                <a:spcPct val="150000"/>
              </a:lnSpc>
              <a:spcBef>
                <a:spcPct val="0"/>
              </a:spcBef>
              <a:buClr>
                <a:srgbClr val="EA81E9"/>
              </a:buClr>
              <a:buSzPct val="100000"/>
              <a:buFont typeface="Arial"/>
              <a:buChar char="•"/>
            </a:pPr>
            <a:r>
              <a:rPr lang="fr-CH" dirty="0">
                <a:latin typeface="Univers" charset="0"/>
              </a:rPr>
              <a:t>Aristotle: art is an improvement of reality</a:t>
            </a:r>
            <a:endParaRPr lang="fr-CH" dirty="0" smtClean="0">
              <a:latin typeface="Univers" charset="0"/>
            </a:endParaRPr>
          </a:p>
          <a:p>
            <a:pPr marL="287338" indent="-287338" eaLnBrk="1" hangingPunct="1">
              <a:lnSpc>
                <a:spcPct val="150000"/>
              </a:lnSpc>
              <a:spcBef>
                <a:spcPct val="0"/>
              </a:spcBef>
              <a:buClr>
                <a:srgbClr val="EA81E9"/>
              </a:buClr>
              <a:buSzPct val="100000"/>
              <a:buFont typeface="Arial"/>
              <a:buChar char="•"/>
            </a:pPr>
            <a:r>
              <a:rPr lang="fr-CH" dirty="0">
                <a:latin typeface="Univers" charset="0"/>
              </a:rPr>
              <a:t>Ex: Novel, Biography vs 'real life'</a:t>
            </a:r>
          </a:p>
        </p:txBody>
      </p:sp>
    </p:spTree>
    <p:extLst>
      <p:ext uri="{BB962C8B-B14F-4D97-AF65-F5344CB8AC3E}">
        <p14:creationId xmlns:p14="http://schemas.microsoft.com/office/powerpoint/2010/main" val="1095447340"/>
      </p:ext>
    </p:extLst>
  </p:cSld>
  <p:clrMapOvr>
    <a:masterClrMapping/>
  </p:clrMapOvr>
  <p:transition xmlns:p14="http://schemas.microsoft.com/office/powerpoint/2010/main" spd="slow" advClick="0" advTm="16000">
    <p:pull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sz="half" idx="2"/>
          </p:nvPr>
        </p:nvSpPr>
        <p:spPr bwMode="auto">
          <a:xfrm>
            <a:off x="3325686" y="2001971"/>
            <a:ext cx="5119461" cy="2600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287338" indent="-287338">
              <a:lnSpc>
                <a:spcPct val="150000"/>
              </a:lnSpc>
              <a:spcBef>
                <a:spcPct val="0"/>
              </a:spcBef>
              <a:buClr>
                <a:srgbClr val="EA81E9"/>
              </a:buClr>
              <a:buSzPct val="100000"/>
              <a:buChar char="•"/>
            </a:pPr>
            <a:r>
              <a:rPr lang="fr-CH" dirty="0">
                <a:latin typeface="Univers" charset="0"/>
              </a:rPr>
              <a:t>Purification / purge of </a:t>
            </a:r>
            <a:r>
              <a:rPr lang="fr-CH" dirty="0" smtClean="0">
                <a:latin typeface="Univers" charset="0"/>
              </a:rPr>
              <a:t>emotions</a:t>
            </a:r>
            <a:endParaRPr lang="fr-CH" dirty="0">
              <a:latin typeface="Univers" charset="0"/>
            </a:endParaRPr>
          </a:p>
          <a:p>
            <a:pPr marL="763588" lvl="1" indent="-285750">
              <a:lnSpc>
                <a:spcPct val="150000"/>
              </a:lnSpc>
              <a:spcBef>
                <a:spcPct val="0"/>
              </a:spcBef>
              <a:buClr>
                <a:srgbClr val="EA81E9"/>
              </a:buClr>
              <a:buSzPct val="100000"/>
              <a:buChar char="•"/>
            </a:pPr>
            <a:r>
              <a:rPr lang="fr-CH" sz="1600" dirty="0">
                <a:latin typeface="Univers" charset="0"/>
              </a:rPr>
              <a:t>Pity, terror</a:t>
            </a:r>
          </a:p>
          <a:p>
            <a:pPr marL="763588" lvl="1" indent="-285750">
              <a:lnSpc>
                <a:spcPct val="150000"/>
              </a:lnSpc>
              <a:spcBef>
                <a:spcPct val="0"/>
              </a:spcBef>
              <a:buClr>
                <a:srgbClr val="EA81E9"/>
              </a:buClr>
              <a:buSzPct val="100000"/>
              <a:buChar char="•"/>
            </a:pPr>
            <a:r>
              <a:rPr lang="fr-CH" sz="1600" dirty="0">
                <a:latin typeface="Univers" charset="0"/>
              </a:rPr>
              <a:t>Testimony </a:t>
            </a:r>
            <a:r>
              <a:rPr lang="fr-CH" sz="1600" dirty="0" smtClean="0">
                <a:latin typeface="Univers" charset="0"/>
              </a:rPr>
              <a:t>of tragedy</a:t>
            </a:r>
            <a:endParaRPr lang="fr-CH" sz="1600" dirty="0">
              <a:latin typeface="Univers" charset="0"/>
            </a:endParaRPr>
          </a:p>
          <a:p>
            <a:pPr marL="547588" indent="-285750">
              <a:lnSpc>
                <a:spcPct val="150000"/>
              </a:lnSpc>
              <a:spcBef>
                <a:spcPct val="0"/>
              </a:spcBef>
              <a:buClr>
                <a:srgbClr val="EA81E9"/>
              </a:buClr>
              <a:buSzPct val="100000"/>
              <a:buChar char="•"/>
            </a:pPr>
            <a:r>
              <a:rPr lang="fr-CH" sz="1600" dirty="0" smtClean="0">
                <a:latin typeface="Univers" charset="0"/>
              </a:rPr>
              <a:t>E.g. classical theater, melodramatic movies</a:t>
            </a:r>
            <a:endParaRPr lang="fr-CH" sz="1600" dirty="0">
              <a:latin typeface="Univers" charset="0"/>
            </a:endParaRPr>
          </a:p>
          <a:p>
            <a:pPr lvl="3"/>
            <a:endParaRPr lang="fr-CH" dirty="0" smtClean="0">
              <a:sym typeface="Wingdings 3" charset="0"/>
            </a:endParaRPr>
          </a:p>
          <a:p>
            <a:pPr marL="354013" lvl="3" indent="-354013"/>
            <a:r>
              <a:rPr lang="fr-CH" dirty="0" smtClean="0">
                <a:sym typeface="Wingdings 3" charset="0"/>
              </a:rPr>
              <a:t></a:t>
            </a:r>
            <a:r>
              <a:rPr lang="fr-CH" dirty="0" smtClean="0"/>
              <a:t> 	management </a:t>
            </a:r>
            <a:r>
              <a:rPr lang="fr-CH" dirty="0"/>
              <a:t>of the adversities of life </a:t>
            </a:r>
            <a:r>
              <a:rPr lang="fr-CH" dirty="0" smtClean="0"/>
              <a:t>at a "</a:t>
            </a:r>
            <a:r>
              <a:rPr lang="fr-CH" dirty="0"/>
              <a:t>safe distance"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974273" y="321230"/>
            <a:ext cx="3340804" cy="923330"/>
          </a:xfrm>
          <a:noFill/>
          <a:ln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CH" sz="5400" b="1" dirty="0">
                <a:solidFill>
                  <a:srgbClr val="7F7F7F"/>
                </a:solidFill>
              </a:rPr>
              <a:t>Catharsis</a:t>
            </a:r>
          </a:p>
        </p:txBody>
      </p:sp>
      <p:pic>
        <p:nvPicPr>
          <p:cNvPr id="8" name="Bild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19007"/>
            <a:ext cx="3155474" cy="210195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690906"/>
      </p:ext>
    </p:extLst>
  </p:cSld>
  <p:clrMapOvr>
    <a:masterClrMapping/>
  </p:clrMapOvr>
  <p:transition xmlns:p14="http://schemas.microsoft.com/office/powerpoint/2010/main" spd="slow" advClick="0" advTm="16000">
    <p:pull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animBg="1"/>
    </p:bldLst>
  </p:timing>
</p:sld>
</file>

<file path=ppt/theme/theme1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8F8F8F"/>
      </a:accent3>
      <a:accent4>
        <a:srgbClr val="707070"/>
      </a:accent4>
      <a:accent5>
        <a:srgbClr val="B2C0D9"/>
      </a:accent5>
      <a:accent6>
        <a:srgbClr val="AE4846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C0504D"/>
        </a:solidFill>
        <a:ln w="25400" cap="flat">
          <a:solidFill>
            <a:srgbClr val="FFFFFF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ctr">
        <a:noAutofit/>
      </a:bodyPr>
      <a:lstStyle>
        <a:defPPr marL="0" marR="0" indent="0" algn="ctr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cap="none" spc="0" normalizeH="0" baseline="0" dirty="0" smtClean="0">
            <a:ln>
              <a:noFill/>
            </a:ln>
            <a:solidFill>
              <a:schemeClr val="bg1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bg1">
              <a:lumMod val="50000"/>
            </a:schemeClr>
          </a:solidFill>
          <a:prstDash val="solid"/>
          <a:bevel/>
          <a:tailEnd type="stealth"/>
        </a:ln>
        <a:effectLst/>
      </a:spPr>
      <a:bodyPr/>
      <a:lstStyle/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non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 dirty="0" smtClean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8F8F8F"/>
      </a:accent3>
      <a:accent4>
        <a:srgbClr val="707070"/>
      </a:accent4>
      <a:accent5>
        <a:srgbClr val="B2C0D9"/>
      </a:accent5>
      <a:accent6>
        <a:srgbClr val="AE4846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4F81BD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4F81BD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694</Words>
  <Application>Microsoft Macintosh PowerPoint</Application>
  <PresentationFormat>Bildschirmpräsentation (4:3)</PresentationFormat>
  <Paragraphs>150</Paragraphs>
  <Slides>39</Slides>
  <Notes>1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39</vt:i4>
      </vt:variant>
    </vt:vector>
  </HeadingPairs>
  <TitlesOfParts>
    <vt:vector size="40" baseType="lpstr">
      <vt:lpstr>Default</vt:lpstr>
      <vt:lpstr>PowerPoint-Präsentation</vt:lpstr>
      <vt:lpstr>Art / Psychiatry</vt:lpstr>
      <vt:lpstr>Art / Therapy Objective of most projects</vt:lpstr>
      <vt:lpstr>Art / Therapy Objective of our project</vt:lpstr>
      <vt:lpstr>Art ↔︎ Psychotherapy︎</vt:lpstr>
      <vt:lpstr>Artworks</vt:lpstr>
      <vt:lpstr>Bad art</vt:lpstr>
      <vt:lpstr>Making order</vt:lpstr>
      <vt:lpstr>Catharsis</vt:lpstr>
      <vt:lpstr>Communication</vt:lpstr>
      <vt:lpstr>‘Education’</vt:lpstr>
      <vt:lpstr>Entertainment</vt:lpstr>
      <vt:lpstr>Creativity</vt:lpstr>
      <vt:lpstr>PowerPoint-Präsentation</vt:lpstr>
      <vt:lpstr>PowerPoint-Präsentation</vt:lpstr>
      <vt:lpstr>PowerPoint-Präsentation</vt:lpstr>
      <vt:lpstr>PowerPoint-Präsentation</vt:lpstr>
      <vt:lpstr>Effect of art</vt:lpstr>
      <vt:lpstr>Perception of art</vt:lpstr>
      <vt:lpstr>Mission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subject/>
  <dc:creator/>
  <cp:keywords/>
  <dc:description/>
  <cp:lastModifiedBy>Daniele Zullino</cp:lastModifiedBy>
  <cp:revision>1081</cp:revision>
  <dcterms:modified xsi:type="dcterms:W3CDTF">2017-03-31T05:15:17Z</dcterms:modified>
  <cp:category/>
</cp:coreProperties>
</file>