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15" r:id="rId2"/>
    <p:sldId id="1229" r:id="rId3"/>
    <p:sldId id="1226" r:id="rId4"/>
    <p:sldId id="1232" r:id="rId5"/>
    <p:sldId id="1288" r:id="rId6"/>
    <p:sldId id="1287" r:id="rId7"/>
    <p:sldId id="1276" r:id="rId8"/>
    <p:sldId id="1297" r:id="rId9"/>
    <p:sldId id="1296" r:id="rId10"/>
    <p:sldId id="1239" r:id="rId11"/>
    <p:sldId id="1269" r:id="rId12"/>
    <p:sldId id="1290" r:id="rId13"/>
    <p:sldId id="1301" r:id="rId14"/>
    <p:sldId id="1242" r:id="rId15"/>
    <p:sldId id="1244" r:id="rId16"/>
    <p:sldId id="1246" r:id="rId17"/>
    <p:sldId id="1250" r:id="rId18"/>
    <p:sldId id="1291" r:id="rId19"/>
    <p:sldId id="1280" r:id="rId20"/>
    <p:sldId id="1270" r:id="rId21"/>
    <p:sldId id="1271" r:id="rId22"/>
    <p:sldId id="1289" r:id="rId23"/>
    <p:sldId id="1295" r:id="rId24"/>
    <p:sldId id="1294" r:id="rId25"/>
    <p:sldId id="1272" r:id="rId26"/>
    <p:sldId id="1273" r:id="rId27"/>
    <p:sldId id="1225" r:id="rId28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5F7C96F7-AA64-DB40-A313-5329DC6FEA16}">
          <p14:sldIdLst>
            <p14:sldId id="515"/>
            <p14:sldId id="1229"/>
            <p14:sldId id="1226"/>
            <p14:sldId id="1232"/>
            <p14:sldId id="1288"/>
            <p14:sldId id="1287"/>
            <p14:sldId id="1276"/>
            <p14:sldId id="1297"/>
            <p14:sldId id="1296"/>
            <p14:sldId id="1239"/>
            <p14:sldId id="1269"/>
            <p14:sldId id="1290"/>
            <p14:sldId id="1301"/>
            <p14:sldId id="1242"/>
            <p14:sldId id="1244"/>
            <p14:sldId id="1246"/>
            <p14:sldId id="1250"/>
            <p14:sldId id="1291"/>
            <p14:sldId id="1280"/>
            <p14:sldId id="1270"/>
            <p14:sldId id="1271"/>
            <p14:sldId id="1289"/>
            <p14:sldId id="1295"/>
            <p14:sldId id="1294"/>
            <p14:sldId id="1272"/>
            <p14:sldId id="1273"/>
            <p14:sldId id="122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2"/>
    <a:srgbClr val="804002"/>
    <a:srgbClr val="808003"/>
    <a:srgbClr val="FD8008"/>
    <a:srgbClr val="408002"/>
    <a:srgbClr val="FC0107"/>
    <a:srgbClr val="108040"/>
    <a:srgbClr val="666666"/>
    <a:srgbClr val="8000FF"/>
    <a:srgbClr val="FD6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71" autoAdjust="0"/>
    <p:restoredTop sz="86400" autoAdjust="0"/>
  </p:normalViewPr>
  <p:slideViewPr>
    <p:cSldViewPr snapToGrid="0" snapToObjects="1">
      <p:cViewPr varScale="1">
        <p:scale>
          <a:sx n="94" d="100"/>
          <a:sy n="94" d="100"/>
        </p:scale>
        <p:origin x="-22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ctober_19" TargetMode="External"/><Relationship Id="rId4" Type="http://schemas.openxmlformats.org/officeDocument/2006/relationships/hyperlink" Target="http://en.wikipedia.org/wiki/1926" TargetMode="External"/><Relationship Id="rId5" Type="http://schemas.openxmlformats.org/officeDocument/2006/relationships/hyperlink" Target="http://en.wikipedia.org/wiki/March_29" TargetMode="External"/><Relationship Id="rId6" Type="http://schemas.openxmlformats.org/officeDocument/2006/relationships/hyperlink" Target="http://en.wikipedia.org/wiki/2004" TargetMode="External"/><Relationship Id="rId7" Type="http://schemas.openxmlformats.org/officeDocument/2006/relationships/hyperlink" Target="http://en.wikipedia.org/wiki/United_States" TargetMode="External"/><Relationship Id="rId8" Type="http://schemas.openxmlformats.org/officeDocument/2006/relationships/hyperlink" Target="http://en.wikipedia.org/wiki/Philosopher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1" Type="http://schemas.openxmlformats.org/officeDocument/2006/relationships/hyperlink" Target="http://fr.wikipedia.org/wiki/%C3%89conomiste" TargetMode="External"/><Relationship Id="rId12" Type="http://schemas.openxmlformats.org/officeDocument/2006/relationships/hyperlink" Target="http://fr.wikipedia.org/wiki/Royaume-Uni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fr.wikipedia.org/wiki/20_mai" TargetMode="External"/><Relationship Id="rId4" Type="http://schemas.openxmlformats.org/officeDocument/2006/relationships/hyperlink" Target="http://fr.wikipedia.org/wiki/1806" TargetMode="External"/><Relationship Id="rId5" Type="http://schemas.openxmlformats.org/officeDocument/2006/relationships/hyperlink" Target="http://fr.wikipedia.org/wiki/Londres" TargetMode="External"/><Relationship Id="rId6" Type="http://schemas.openxmlformats.org/officeDocument/2006/relationships/hyperlink" Target="http://fr.wikipedia.org/wiki/8_mai" TargetMode="External"/><Relationship Id="rId7" Type="http://schemas.openxmlformats.org/officeDocument/2006/relationships/hyperlink" Target="http://fr.wikipedia.org/wiki/1873" TargetMode="External"/><Relationship Id="rId8" Type="http://schemas.openxmlformats.org/officeDocument/2006/relationships/hyperlink" Target="http://fr.wikipedia.org/wiki/Avignon" TargetMode="External"/><Relationship Id="rId9" Type="http://schemas.openxmlformats.org/officeDocument/2006/relationships/hyperlink" Target="http://fr.wikipedia.org/wiki/France" TargetMode="External"/><Relationship Id="rId10" Type="http://schemas.openxmlformats.org/officeDocument/2006/relationships/hyperlink" Target="http://fr.wikipedia.org/wiki/Philosoph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65F48BC-B303-E248-80B2-8E6522D096ED}" type="slidenum">
              <a:rPr lang="fr-FR"/>
              <a:pPr/>
              <a:t>2</a:t>
            </a:fld>
            <a:endParaRPr lang="fr-FR"/>
          </a:p>
        </p:txBody>
      </p:sp>
      <p:sp>
        <p:nvSpPr>
          <p:cNvPr id="154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1"/>
              <a:t>Joel Feinberg</a:t>
            </a:r>
            <a:r>
              <a:rPr lang="fr-CH"/>
              <a:t> (</a:t>
            </a:r>
            <a:r>
              <a:rPr lang="fr-CH">
                <a:hlinkClick r:id="rId3" tooltip="October 19"/>
              </a:rPr>
              <a:t>October 19</a:t>
            </a:r>
            <a:r>
              <a:rPr lang="fr-CH"/>
              <a:t>, </a:t>
            </a:r>
            <a:r>
              <a:rPr lang="fr-CH">
                <a:hlinkClick r:id="rId4" tooltip="1926"/>
              </a:rPr>
              <a:t>1926</a:t>
            </a:r>
            <a:r>
              <a:rPr lang="fr-CH"/>
              <a:t> - </a:t>
            </a:r>
            <a:r>
              <a:rPr lang="fr-CH">
                <a:hlinkClick r:id="rId5" tooltip="March 29"/>
              </a:rPr>
              <a:t>March 29</a:t>
            </a:r>
            <a:r>
              <a:rPr lang="fr-CH"/>
              <a:t>, </a:t>
            </a:r>
            <a:r>
              <a:rPr lang="fr-CH">
                <a:hlinkClick r:id="rId6" tooltip="2004"/>
              </a:rPr>
              <a:t>2004</a:t>
            </a:r>
            <a:r>
              <a:rPr lang="fr-CH"/>
              <a:t>) was an </a:t>
            </a:r>
            <a:r>
              <a:rPr lang="fr-CH">
                <a:hlinkClick r:id="rId7" tooltip="United States"/>
              </a:rPr>
              <a:t>American</a:t>
            </a:r>
            <a:r>
              <a:rPr lang="fr-CH"/>
              <a:t> political and social </a:t>
            </a:r>
            <a:r>
              <a:rPr lang="fr-CH">
                <a:hlinkClick r:id="rId8" tooltip="Philosopher"/>
              </a:rPr>
              <a:t>philosopher</a:t>
            </a:r>
            <a:r>
              <a:rPr lang="fr-CH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E03099AB-6223-5D4C-880E-444D388F7614}" type="slidenum">
              <a:rPr lang="fr-FR"/>
              <a:pPr/>
              <a:t>4</a:t>
            </a:fld>
            <a:endParaRPr lang="fr-FR"/>
          </a:p>
        </p:txBody>
      </p:sp>
      <p:sp>
        <p:nvSpPr>
          <p:cNvPr id="155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1"/>
              <a:t>John Stuart Mill</a:t>
            </a:r>
            <a:r>
              <a:rPr lang="fr-CH"/>
              <a:t> (</a:t>
            </a:r>
            <a:r>
              <a:rPr lang="fr-CH">
                <a:hlinkClick r:id="rId3" tooltip="20 mai"/>
              </a:rPr>
              <a:t>20 mai</a:t>
            </a:r>
            <a:r>
              <a:rPr lang="fr-CH"/>
              <a:t> </a:t>
            </a:r>
            <a:r>
              <a:rPr lang="fr-CH">
                <a:hlinkClick r:id="rId4" tooltip="1806"/>
              </a:rPr>
              <a:t>1806</a:t>
            </a:r>
            <a:r>
              <a:rPr lang="fr-CH"/>
              <a:t> à </a:t>
            </a:r>
            <a:r>
              <a:rPr lang="fr-CH">
                <a:hlinkClick r:id="rId5" tooltip="Londres"/>
              </a:rPr>
              <a:t>Londres</a:t>
            </a:r>
            <a:r>
              <a:rPr lang="fr-CH"/>
              <a:t> - </a:t>
            </a:r>
            <a:r>
              <a:rPr lang="fr-CH">
                <a:hlinkClick r:id="rId6" tooltip="8 mai"/>
              </a:rPr>
              <a:t>8 mai</a:t>
            </a:r>
            <a:r>
              <a:rPr lang="fr-CH"/>
              <a:t> </a:t>
            </a:r>
            <a:r>
              <a:rPr lang="fr-CH">
                <a:hlinkClick r:id="rId7" tooltip="1873"/>
              </a:rPr>
              <a:t>1873</a:t>
            </a:r>
            <a:r>
              <a:rPr lang="fr-CH"/>
              <a:t> à </a:t>
            </a:r>
            <a:r>
              <a:rPr lang="fr-CH">
                <a:hlinkClick r:id="rId8" tooltip="Avignon"/>
              </a:rPr>
              <a:t>Avignon</a:t>
            </a:r>
            <a:r>
              <a:rPr lang="fr-CH"/>
              <a:t>, </a:t>
            </a:r>
            <a:r>
              <a:rPr lang="fr-CH">
                <a:hlinkClick r:id="rId9" tooltip="France"/>
              </a:rPr>
              <a:t>France</a:t>
            </a:r>
            <a:r>
              <a:rPr lang="fr-CH"/>
              <a:t>) est un </a:t>
            </a:r>
            <a:r>
              <a:rPr lang="fr-CH">
                <a:hlinkClick r:id="rId10" tooltip="Philosophe"/>
              </a:rPr>
              <a:t>philosophe</a:t>
            </a:r>
            <a:r>
              <a:rPr lang="fr-CH"/>
              <a:t> et </a:t>
            </a:r>
            <a:r>
              <a:rPr lang="fr-CH">
                <a:hlinkClick r:id="rId11" tooltip="Économiste"/>
              </a:rPr>
              <a:t>économiste</a:t>
            </a:r>
            <a:r>
              <a:rPr lang="fr-CH"/>
              <a:t> </a:t>
            </a:r>
            <a:r>
              <a:rPr lang="fr-CH">
                <a:hlinkClick r:id="rId12" tooltip="Royaume-Uni"/>
              </a:rPr>
              <a:t>britannique</a:t>
            </a:r>
            <a:r>
              <a:rPr lang="fr-CH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94652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61338909"/>
      </p:ext>
    </p:extLst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00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396849" y="5935038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7" r:id="rId4"/>
  </p:sldLayoutIdLst>
  <p:transition xmlns:p14="http://schemas.microsoft.com/office/powerpoint/2010/main" spd="med"/>
  <p:txStyles>
    <p:titleStyle>
      <a:lvl1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2.wdp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2.wdp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8445" y="201251"/>
            <a:ext cx="8498432" cy="212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3200" b="1" dirty="0" smtClean="0">
                <a:solidFill>
                  <a:schemeClr val="bg1"/>
                </a:solidFill>
              </a:rPr>
              <a:t>Can </a:t>
            </a:r>
            <a:r>
              <a:rPr lang="fr-CH" sz="3200" b="1" dirty="0">
                <a:solidFill>
                  <a:schemeClr val="bg1"/>
                </a:solidFill>
              </a:rPr>
              <a:t>the cannabis-prohibition be supported by medical evidence? </a:t>
            </a:r>
          </a:p>
          <a:p>
            <a:pPr algn="ctr">
              <a:lnSpc>
                <a:spcPct val="140000"/>
              </a:lnSpc>
            </a:pPr>
            <a:endParaRPr lang="fr-CH" sz="32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93239" y="2113382"/>
            <a:ext cx="211076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Prof. Dr. med. Daniele Zullino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824" y="2608178"/>
            <a:ext cx="4569545" cy="30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72" name="Text Box 8"/>
          <p:cNvSpPr txBox="1">
            <a:spLocks noChangeArrowheads="1"/>
          </p:cNvSpPr>
          <p:nvPr/>
        </p:nvSpPr>
        <p:spPr bwMode="auto">
          <a:xfrm>
            <a:off x="457200" y="304519"/>
            <a:ext cx="792162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3800" b="1" dirty="0" smtClean="0">
                <a:solidFill>
                  <a:schemeClr val="bg1">
                    <a:lumMod val="50000"/>
                  </a:schemeClr>
                </a:solidFill>
              </a:rPr>
              <a:t>Swiss Constitution</a:t>
            </a:r>
            <a:endParaRPr lang="fr-CH" sz="3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2706"/>
            <a:ext cx="4987467" cy="332964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432145" y="2509558"/>
            <a:ext cx="5272370" cy="201593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000" b="1" dirty="0" smtClean="0"/>
              <a:t>Art. 36 Restrictions on </a:t>
            </a:r>
            <a:r>
              <a:rPr lang="fr-FR" sz="2000" b="1" dirty="0" err="1" smtClean="0"/>
              <a:t>fundamental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rights</a:t>
            </a:r>
            <a:endParaRPr lang="fr-FR" sz="2000" b="1" dirty="0" smtClean="0"/>
          </a:p>
          <a:p>
            <a:pPr>
              <a:spcAft>
                <a:spcPts val="1800"/>
              </a:spcAft>
            </a:pPr>
            <a:r>
              <a:rPr lang="fr-FR" sz="2000" dirty="0" smtClean="0"/>
              <a:t>1</a:t>
            </a:r>
            <a:r>
              <a:rPr lang="fr-FR" sz="2000" dirty="0"/>
              <a:t> </a:t>
            </a:r>
            <a:r>
              <a:rPr lang="mr-IN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dirty="0"/>
              <a:t>must have a </a:t>
            </a:r>
            <a:r>
              <a:rPr lang="fr-FR" sz="2000" dirty="0" err="1"/>
              <a:t>legal</a:t>
            </a:r>
            <a:r>
              <a:rPr lang="fr-FR" sz="2000" dirty="0"/>
              <a:t> </a:t>
            </a:r>
            <a:r>
              <a:rPr lang="fr-FR" sz="2000" dirty="0" smtClean="0"/>
              <a:t>basis</a:t>
            </a:r>
            <a:endParaRPr lang="fr-FR" sz="2000" dirty="0"/>
          </a:p>
          <a:p>
            <a:pPr>
              <a:spcAft>
                <a:spcPts val="1800"/>
              </a:spcAft>
            </a:pPr>
            <a:r>
              <a:rPr lang="fr-FR" sz="2000" dirty="0"/>
              <a:t>2 </a:t>
            </a:r>
            <a:r>
              <a:rPr lang="mr-IN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dirty="0"/>
              <a:t>must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justified</a:t>
            </a:r>
            <a:r>
              <a:rPr lang="fr-FR" sz="2000" dirty="0"/>
              <a:t> in the public </a:t>
            </a:r>
            <a:r>
              <a:rPr lang="fr-FR" sz="2000" dirty="0" err="1" smtClean="0"/>
              <a:t>interest</a:t>
            </a:r>
            <a:endParaRPr lang="fr-FR" sz="2000" dirty="0"/>
          </a:p>
          <a:p>
            <a:pPr>
              <a:spcAft>
                <a:spcPts val="1800"/>
              </a:spcAft>
            </a:pPr>
            <a:r>
              <a:rPr lang="fr-FR" sz="2000" dirty="0"/>
              <a:t>3 </a:t>
            </a:r>
            <a:r>
              <a:rPr lang="mr-IN" sz="2000" dirty="0" smtClean="0"/>
              <a:t>…</a:t>
            </a:r>
            <a:r>
              <a:rPr lang="fr-CH" sz="2000" dirty="0" smtClean="0"/>
              <a:t> </a:t>
            </a:r>
            <a:r>
              <a:rPr lang="fr-FR" sz="2000" dirty="0" smtClean="0"/>
              <a:t>must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proportionate</a:t>
            </a:r>
            <a:r>
              <a:rPr lang="fr-FR" sz="2000" dirty="0" smtClean="0"/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9404366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0472" grpId="0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1146146" y="2942228"/>
            <a:ext cx="7186645" cy="2444264"/>
            <a:chOff x="1146146" y="2942228"/>
            <a:chExt cx="7186645" cy="2444264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1146146" y="2942228"/>
              <a:ext cx="7186645" cy="2444264"/>
              <a:chOff x="1146146" y="2942228"/>
              <a:chExt cx="7186645" cy="2444264"/>
            </a:xfrm>
          </p:grpSpPr>
          <p:sp>
            <p:nvSpPr>
              <p:cNvPr id="15" name="Rechtwinkliges Dreieck 14"/>
              <p:cNvSpPr/>
              <p:nvPr/>
            </p:nvSpPr>
            <p:spPr>
              <a:xfrm>
                <a:off x="1146146" y="3469659"/>
                <a:ext cx="7186645" cy="1916833"/>
              </a:xfrm>
              <a:prstGeom prst="rtTriangle">
                <a:avLst/>
              </a:prstGeom>
              <a:gradFill flip="none" rotWithShape="1">
                <a:gsLst>
                  <a:gs pos="0">
                    <a:srgbClr val="C0504D"/>
                  </a:gs>
                  <a:gs pos="100000">
                    <a:srgbClr val="FFFFFF"/>
                  </a:gs>
                  <a:gs pos="50000">
                    <a:srgbClr val="408002"/>
                  </a:gs>
                </a:gsLst>
                <a:lin ang="0" scaled="1"/>
                <a:tileRect/>
              </a:gra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spc="0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Rechtwinkliges Dreieck 16"/>
              <p:cNvSpPr/>
              <p:nvPr/>
            </p:nvSpPr>
            <p:spPr>
              <a:xfrm flipH="1" flipV="1">
                <a:off x="1146146" y="2942228"/>
                <a:ext cx="7186645" cy="1916833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spc="0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1951225" y="4340321"/>
              <a:ext cx="101035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Harm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6127082" y="3198168"/>
              <a:ext cx="1871063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en-US" b="1" smtClean="0">
                  <a:solidFill>
                    <a:schemeClr val="bg1"/>
                  </a:solidFill>
                </a:rPr>
                <a:t>Restrictions </a:t>
              </a:r>
            </a:p>
            <a:p>
              <a:pPr algn="l" rtl="0" latinLnBrk="1" hangingPunct="0"/>
              <a:r>
                <a:rPr lang="en-US" b="1" smtClean="0">
                  <a:solidFill>
                    <a:schemeClr val="bg1"/>
                  </a:solidFill>
                </a:rPr>
                <a:t>of freedom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pierung 4"/>
          <p:cNvGrpSpPr/>
          <p:nvPr/>
        </p:nvGrpSpPr>
        <p:grpSpPr>
          <a:xfrm>
            <a:off x="1374588" y="881530"/>
            <a:ext cx="1747720" cy="1731993"/>
            <a:chOff x="1374588" y="881530"/>
            <a:chExt cx="1747720" cy="1731993"/>
          </a:xfrm>
        </p:grpSpPr>
        <p:pic>
          <p:nvPicPr>
            <p:cNvPr id="16" name="Bild 15" descr="pointing-hand-retro-black-white-42199567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736341" y="1910959"/>
              <a:ext cx="917448" cy="487680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1374588" y="881530"/>
              <a:ext cx="174772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Evidence-based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000000"/>
                  </a:solidFill>
                </a:rPr>
                <a:t>Laws</a:t>
              </a:r>
              <a:endPara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pic>
        <p:nvPicPr>
          <p:cNvPr id="21" name="Bild 20" descr="arrow-310634__340_bearbeitet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9522" y="1967280"/>
            <a:ext cx="1272397" cy="25073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876729" y="881530"/>
            <a:ext cx="290934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Charge of prove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among </a:t>
            </a:r>
            <a:r>
              <a:rPr kumimoji="0" lang="en-US" sz="1800" b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prohibitionnists</a:t>
            </a:r>
            <a:r>
              <a:rPr kumimoji="0" lang="en-US" sz="18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2357962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winkliges Dreieck 14"/>
          <p:cNvSpPr/>
          <p:nvPr/>
        </p:nvSpPr>
        <p:spPr>
          <a:xfrm>
            <a:off x="1146146" y="3469659"/>
            <a:ext cx="7186645" cy="1916833"/>
          </a:xfrm>
          <a:prstGeom prst="rtTriangle">
            <a:avLst/>
          </a:prstGeom>
          <a:gradFill flip="none" rotWithShape="1">
            <a:gsLst>
              <a:gs pos="0">
                <a:srgbClr val="C0504D"/>
              </a:gs>
              <a:gs pos="100000">
                <a:srgbClr val="FFFFFF"/>
              </a:gs>
              <a:gs pos="50000">
                <a:srgbClr val="408002"/>
              </a:gs>
            </a:gsLst>
            <a:lin ang="0" scaled="1"/>
            <a:tileRect/>
          </a:gra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smtClean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htwinkliges Dreieck 16"/>
          <p:cNvSpPr/>
          <p:nvPr/>
        </p:nvSpPr>
        <p:spPr>
          <a:xfrm flipH="1" flipV="1">
            <a:off x="1146146" y="2942228"/>
            <a:ext cx="7186645" cy="1916833"/>
          </a:xfrm>
          <a:prstGeom prst="rtTriangl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smtClean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951225" y="4340321"/>
            <a:ext cx="10103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</a:p>
        </p:txBody>
      </p:sp>
      <p:sp>
        <p:nvSpPr>
          <p:cNvPr id="19" name="Rechteck 18"/>
          <p:cNvSpPr/>
          <p:nvPr/>
        </p:nvSpPr>
        <p:spPr>
          <a:xfrm>
            <a:off x="6127082" y="3198168"/>
            <a:ext cx="187106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b="1" smtClean="0">
                <a:solidFill>
                  <a:schemeClr val="bg1"/>
                </a:solidFill>
              </a:rPr>
              <a:t>Restrictions </a:t>
            </a:r>
          </a:p>
          <a:p>
            <a:pPr algn="l" rtl="0" latinLnBrk="1" hangingPunct="0"/>
            <a:r>
              <a:rPr lang="en-US" b="1" smtClean="0">
                <a:solidFill>
                  <a:schemeClr val="bg1"/>
                </a:solidFill>
              </a:rPr>
              <a:t>of freedom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7180507" y="885760"/>
            <a:ext cx="1157451" cy="1790981"/>
            <a:chOff x="7180507" y="885760"/>
            <a:chExt cx="1157451" cy="1790981"/>
          </a:xfrm>
        </p:grpSpPr>
        <p:pic>
          <p:nvPicPr>
            <p:cNvPr id="16" name="Bild 15" descr="pointing-hand-retro-black-white-42199567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295581" y="1974177"/>
              <a:ext cx="917448" cy="487680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7180507" y="885760"/>
              <a:ext cx="115745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Current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000000"/>
                  </a:solidFill>
                </a:rPr>
                <a:t>prohibition</a:t>
              </a:r>
              <a:endPara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pic>
        <p:nvPicPr>
          <p:cNvPr id="21" name="Bild 20" descr="arrow-310634__340_bearbeitet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82" y="2092648"/>
            <a:ext cx="1272397" cy="25073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876730" y="881530"/>
            <a:ext cx="260774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Charge of prove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among reformists !</a:t>
            </a:r>
          </a:p>
        </p:txBody>
      </p:sp>
    </p:spTree>
    <p:extLst>
      <p:ext uri="{BB962C8B-B14F-4D97-AF65-F5344CB8AC3E}">
        <p14:creationId xmlns:p14="http://schemas.microsoft.com/office/powerpoint/2010/main" val="2128656972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220" name="Text Box 4"/>
          <p:cNvSpPr txBox="1">
            <a:spLocks noChangeArrowheads="1"/>
          </p:cNvSpPr>
          <p:nvPr/>
        </p:nvSpPr>
        <p:spPr bwMode="auto">
          <a:xfrm>
            <a:off x="827088" y="427038"/>
            <a:ext cx="79216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400" b="1" smtClean="0">
                <a:solidFill>
                  <a:srgbClr val="7F7F7F"/>
                </a:solidFill>
              </a:rPr>
              <a:t>Underpinnings of legal interdictions </a:t>
            </a:r>
            <a:endParaRPr lang="en-US" sz="3400" b="1">
              <a:solidFill>
                <a:srgbClr val="7F7F7F"/>
              </a:solidFill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755609" y="1633446"/>
            <a:ext cx="2226235" cy="122713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3353828" y="1633446"/>
            <a:ext cx="2226235" cy="1227138"/>
          </a:xfrm>
          <a:prstGeom prst="roundRect">
            <a:avLst/>
          </a:prstGeom>
          <a:solidFill>
            <a:srgbClr val="8000FF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Offense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6087784" y="1619253"/>
            <a:ext cx="2226235" cy="1227138"/>
          </a:xfrm>
          <a:prstGeom prst="roundRect">
            <a:avLst/>
          </a:prstGeom>
          <a:solidFill>
            <a:srgbClr val="666666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Immorality</a:t>
            </a:r>
          </a:p>
        </p:txBody>
      </p:sp>
      <p:grpSp>
        <p:nvGrpSpPr>
          <p:cNvPr id="6" name="Gruppierung 5"/>
          <p:cNvGrpSpPr/>
          <p:nvPr/>
        </p:nvGrpSpPr>
        <p:grpSpPr>
          <a:xfrm>
            <a:off x="2026688" y="2860586"/>
            <a:ext cx="913068" cy="2174256"/>
            <a:chOff x="2026688" y="2860586"/>
            <a:chExt cx="913068" cy="2174256"/>
          </a:xfrm>
        </p:grpSpPr>
        <p:sp>
          <p:nvSpPr>
            <p:cNvPr id="31" name="Textfeld 30"/>
            <p:cNvSpPr txBox="1"/>
            <p:nvPr/>
          </p:nvSpPr>
          <p:spPr>
            <a:xfrm>
              <a:off x="2026688" y="4388513"/>
              <a:ext cx="91306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10804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oneself</a:t>
              </a:r>
              <a:endPara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10804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Bild 4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12574" y="3372163"/>
              <a:ext cx="1741297" cy="718143"/>
            </a:xfrm>
            <a:prstGeom prst="rect">
              <a:avLst/>
            </a:prstGeom>
          </p:spPr>
        </p:pic>
      </p:grpSp>
      <p:grpSp>
        <p:nvGrpSpPr>
          <p:cNvPr id="3" name="Gruppierung 2"/>
          <p:cNvGrpSpPr/>
          <p:nvPr/>
        </p:nvGrpSpPr>
        <p:grpSpPr>
          <a:xfrm>
            <a:off x="842029" y="2846391"/>
            <a:ext cx="836675" cy="2188451"/>
            <a:chOff x="842029" y="2846391"/>
            <a:chExt cx="836675" cy="2188451"/>
          </a:xfrm>
        </p:grpSpPr>
        <p:sp>
          <p:nvSpPr>
            <p:cNvPr id="4" name="Textfeld 3"/>
            <p:cNvSpPr txBox="1"/>
            <p:nvPr/>
          </p:nvSpPr>
          <p:spPr>
            <a:xfrm>
              <a:off x="842029" y="4388513"/>
              <a:ext cx="83667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others</a:t>
              </a:r>
              <a:endPara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" name="Bild 32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389718" y="3357968"/>
              <a:ext cx="1741297" cy="718143"/>
            </a:xfrm>
            <a:prstGeom prst="rect">
              <a:avLst/>
            </a:prstGeom>
          </p:spPr>
        </p:pic>
      </p:grpSp>
      <p:grpSp>
        <p:nvGrpSpPr>
          <p:cNvPr id="9" name="Gruppierung 8"/>
          <p:cNvGrpSpPr/>
          <p:nvPr/>
        </p:nvGrpSpPr>
        <p:grpSpPr>
          <a:xfrm>
            <a:off x="4618771" y="2860586"/>
            <a:ext cx="913068" cy="2174256"/>
            <a:chOff x="4618771" y="2860586"/>
            <a:chExt cx="913068" cy="2174256"/>
          </a:xfrm>
        </p:grpSpPr>
        <p:sp>
          <p:nvSpPr>
            <p:cNvPr id="37" name="Textfeld 36"/>
            <p:cNvSpPr txBox="1"/>
            <p:nvPr/>
          </p:nvSpPr>
          <p:spPr>
            <a:xfrm>
              <a:off x="4618771" y="4388513"/>
              <a:ext cx="91306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="1" dirty="0" err="1">
                  <a:solidFill>
                    <a:srgbClr val="108040"/>
                  </a:solidFill>
                </a:rPr>
                <a:t>oneself</a:t>
              </a:r>
              <a:endParaRPr lang="fr-FR" sz="1800" b="1" dirty="0">
                <a:solidFill>
                  <a:srgbClr val="108040"/>
                </a:solidFill>
              </a:endParaRPr>
            </a:p>
          </p:txBody>
        </p:sp>
        <p:pic>
          <p:nvPicPr>
            <p:cNvPr id="38" name="Bild 37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4657" y="3372163"/>
              <a:ext cx="1741297" cy="718143"/>
            </a:xfrm>
            <a:prstGeom prst="rect">
              <a:avLst/>
            </a:prstGeom>
          </p:spPr>
        </p:pic>
      </p:grpSp>
      <p:grpSp>
        <p:nvGrpSpPr>
          <p:cNvPr id="8" name="Gruppierung 7"/>
          <p:cNvGrpSpPr/>
          <p:nvPr/>
        </p:nvGrpSpPr>
        <p:grpSpPr>
          <a:xfrm>
            <a:off x="3434112" y="2846391"/>
            <a:ext cx="836675" cy="2188451"/>
            <a:chOff x="3434112" y="2846391"/>
            <a:chExt cx="836675" cy="2188451"/>
          </a:xfrm>
        </p:grpSpPr>
        <p:sp>
          <p:nvSpPr>
            <p:cNvPr id="36" name="Textfeld 35"/>
            <p:cNvSpPr txBox="1"/>
            <p:nvPr/>
          </p:nvSpPr>
          <p:spPr>
            <a:xfrm>
              <a:off x="3434112" y="4388513"/>
              <a:ext cx="83667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="1" dirty="0" err="1">
                  <a:solidFill>
                    <a:srgbClr val="FF0000"/>
                  </a:solidFill>
                </a:rPr>
                <a:t>others</a:t>
              </a:r>
              <a:endParaRPr lang="fr-FR" sz="1800" b="1" dirty="0">
                <a:solidFill>
                  <a:srgbClr val="FF0000"/>
                </a:solidFill>
              </a:endParaRPr>
            </a:p>
          </p:txBody>
        </p:sp>
        <p:pic>
          <p:nvPicPr>
            <p:cNvPr id="39" name="Bild 38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981801" y="3357968"/>
              <a:ext cx="1741297" cy="718143"/>
            </a:xfrm>
            <a:prstGeom prst="rect">
              <a:avLst/>
            </a:prstGeom>
          </p:spPr>
        </p:pic>
      </p:grpSp>
      <p:grpSp>
        <p:nvGrpSpPr>
          <p:cNvPr id="10" name="Gruppierung 9"/>
          <p:cNvGrpSpPr/>
          <p:nvPr/>
        </p:nvGrpSpPr>
        <p:grpSpPr>
          <a:xfrm>
            <a:off x="6693070" y="2995707"/>
            <a:ext cx="1015661" cy="2039135"/>
            <a:chOff x="6693070" y="2995707"/>
            <a:chExt cx="1015661" cy="2039135"/>
          </a:xfrm>
        </p:grpSpPr>
        <p:sp>
          <p:nvSpPr>
            <p:cNvPr id="40" name="Textfeld 39"/>
            <p:cNvSpPr txBox="1"/>
            <p:nvPr/>
          </p:nvSpPr>
          <p:spPr>
            <a:xfrm>
              <a:off x="6693070" y="4388513"/>
              <a:ext cx="101566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morality</a:t>
              </a:r>
              <a:endPara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Bild 6" descr="arrow-310634__340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98548" y="3339643"/>
              <a:ext cx="1375748" cy="687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163911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8" name="Text Box 4"/>
          <p:cNvSpPr txBox="1">
            <a:spLocks noChangeArrowheads="1"/>
          </p:cNvSpPr>
          <p:nvPr/>
        </p:nvSpPr>
        <p:spPr bwMode="auto">
          <a:xfrm>
            <a:off x="827088" y="303372"/>
            <a:ext cx="7921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4000" b="1" dirty="0" smtClean="0">
                <a:solidFill>
                  <a:schemeClr val="bg1">
                    <a:lumMod val="50000"/>
                  </a:schemeClr>
                </a:solidFill>
              </a:rPr>
              <a:t>Paternalism</a:t>
            </a:r>
            <a:endParaRPr lang="fr-CH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30166" r="12305"/>
          <a:stretch/>
        </p:blipFill>
        <p:spPr>
          <a:xfrm>
            <a:off x="-1" y="1575668"/>
            <a:ext cx="3653017" cy="3619500"/>
          </a:xfrm>
          <a:prstGeom prst="rect">
            <a:avLst/>
          </a:prstGeom>
        </p:spPr>
      </p:pic>
      <p:sp>
        <p:nvSpPr>
          <p:cNvPr id="1480709" name="Text Box 5"/>
          <p:cNvSpPr txBox="1">
            <a:spLocks noChangeArrowheads="1"/>
          </p:cNvSpPr>
          <p:nvPr/>
        </p:nvSpPr>
        <p:spPr bwMode="auto">
          <a:xfrm>
            <a:off x="3404246" y="2311771"/>
            <a:ext cx="5211114" cy="223445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15963" indent="-258763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5987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3055938" indent="-261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513138" indent="-261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970338" indent="-261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427538" indent="-261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Special form of limitation of freedom</a:t>
            </a:r>
          </a:p>
          <a:p>
            <a:pPr marL="536575" lvl="4" indent="-182563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 smtClean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Beneficience by </a:t>
            </a:r>
            <a:r>
              <a:rPr lang="fr-CH" sz="1800" i="1" dirty="0" smtClean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hétéro</a:t>
            </a:r>
            <a:r>
              <a:rPr lang="fr-CH" sz="1800" i="1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-</a:t>
            </a:r>
            <a:r>
              <a:rPr lang="fr-CH" sz="1800" i="1" dirty="0" smtClean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détermination</a:t>
            </a:r>
            <a:endParaRPr lang="fr-CH" sz="1800" i="1" dirty="0">
              <a:solidFill>
                <a:srgbClr val="000000"/>
              </a:solidFill>
              <a:latin typeface="Univers" charset="0"/>
              <a:ea typeface="Times" charset="0"/>
              <a:cs typeface="Times New Roman" charset="0"/>
            </a:endParaRPr>
          </a:p>
          <a:p>
            <a:pPr marL="536575" lvl="4" indent="-182563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 smtClean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Trying </a:t>
            </a: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to do good to people</a:t>
            </a:r>
          </a:p>
          <a:p>
            <a:pPr marL="536575" lvl="4" indent="-182563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… </a:t>
            </a:r>
            <a:r>
              <a:rPr lang="fr-CH" sz="1800" dirty="0" smtClean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even without </a:t>
            </a: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their </a:t>
            </a:r>
            <a:r>
              <a:rPr lang="fr-CH" sz="1800" i="1" dirty="0" smtClean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consent</a:t>
            </a:r>
            <a:endParaRPr lang="fr-CH" sz="1800" i="1" dirty="0">
              <a:solidFill>
                <a:srgbClr val="000000"/>
              </a:solidFill>
              <a:latin typeface="Univers" charset="0"/>
              <a:ea typeface="Times" charset="0"/>
              <a:cs typeface="Times New Roman" charset="0"/>
            </a:endParaRPr>
          </a:p>
          <a:p>
            <a:pPr marL="536575" lvl="4" indent="-182563">
              <a:lnSpc>
                <a:spcPct val="14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… possibly against their </a:t>
            </a:r>
            <a:r>
              <a:rPr lang="fr-CH" sz="1800" i="1" dirty="0">
                <a:solidFill>
                  <a:srgbClr val="000000"/>
                </a:solidFill>
                <a:latin typeface="Univers" charset="0"/>
                <a:ea typeface="Times" charset="0"/>
                <a:cs typeface="Times New Roman" charset="0"/>
              </a:rPr>
              <a:t>will</a:t>
            </a:r>
          </a:p>
        </p:txBody>
      </p:sp>
    </p:spTree>
    <p:extLst>
      <p:ext uri="{BB962C8B-B14F-4D97-AF65-F5344CB8AC3E}">
        <p14:creationId xmlns:p14="http://schemas.microsoft.com/office/powerpoint/2010/main" val="3878454775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0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07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0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0708" grpId="0"/>
      <p:bldP spid="148070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687414" y="887156"/>
            <a:ext cx="3444811" cy="4159484"/>
            <a:chOff x="687414" y="887156"/>
            <a:chExt cx="3444811" cy="4159484"/>
          </a:xfrm>
        </p:grpSpPr>
        <p:sp>
          <p:nvSpPr>
            <p:cNvPr id="2" name="Textfeld 1"/>
            <p:cNvSpPr txBox="1"/>
            <p:nvPr/>
          </p:nvSpPr>
          <p:spPr>
            <a:xfrm>
              <a:off x="687414" y="887156"/>
              <a:ext cx="344481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3200" b="1" i="0" u="none" strike="noStrike" cap="none" spc="0" normalizeH="0" baseline="0" dirty="0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Hard </a:t>
              </a:r>
              <a:r>
                <a:rPr kumimoji="0" lang="fr-FR" sz="3200" b="1" i="0" u="none" strike="noStrike" cap="none" spc="0" normalizeH="0" baseline="0" dirty="0" err="1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paternalism</a:t>
              </a:r>
              <a:endParaRPr kumimoji="0" lang="fr-FR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751522" y="4677308"/>
              <a:ext cx="33029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dirty="0" err="1"/>
                <a:t>Always</a:t>
              </a:r>
              <a:r>
                <a:rPr lang="fr-FR" sz="1800" dirty="0"/>
                <a:t> </a:t>
              </a:r>
              <a:r>
                <a:rPr lang="fr-FR" sz="1800" dirty="0" err="1"/>
                <a:t>forbidden</a:t>
              </a:r>
              <a:r>
                <a:rPr lang="fr-FR" sz="1800" dirty="0"/>
                <a:t> and </a:t>
              </a:r>
              <a:r>
                <a:rPr lang="fr-FR" sz="1800" dirty="0" err="1"/>
                <a:t>pursued</a:t>
              </a:r>
              <a:endParaRPr lang="fr-FR" sz="1800" dirty="0"/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 rotWithShape="1">
            <a:blip r:embed="rId2"/>
            <a:srcRect t="21463"/>
            <a:stretch/>
          </p:blipFill>
          <p:spPr>
            <a:xfrm>
              <a:off x="1159980" y="1653601"/>
              <a:ext cx="2477773" cy="2918955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grpSp>
        <p:nvGrpSpPr>
          <p:cNvPr id="8" name="Gruppierung 7"/>
          <p:cNvGrpSpPr/>
          <p:nvPr/>
        </p:nvGrpSpPr>
        <p:grpSpPr>
          <a:xfrm>
            <a:off x="5067300" y="887156"/>
            <a:ext cx="3559350" cy="4436483"/>
            <a:chOff x="5067300" y="887156"/>
            <a:chExt cx="3559350" cy="4436483"/>
          </a:xfrm>
        </p:grpSpPr>
        <p:sp>
          <p:nvSpPr>
            <p:cNvPr id="21" name="Textfeld 20"/>
            <p:cNvSpPr txBox="1"/>
            <p:nvPr/>
          </p:nvSpPr>
          <p:spPr>
            <a:xfrm>
              <a:off x="5193198" y="887156"/>
              <a:ext cx="3307554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3200" b="1" i="0" u="none" strike="noStrike" cap="none" spc="0" normalizeH="0" baseline="0" dirty="0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Soft </a:t>
              </a:r>
              <a:r>
                <a:rPr kumimoji="0" lang="fr-FR" sz="3200" b="1" i="0" u="none" strike="noStrike" cap="none" spc="0" normalizeH="0" baseline="0" dirty="0" err="1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paternalism</a:t>
              </a:r>
              <a:endParaRPr kumimoji="0" lang="fr-FR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Rechteck 3"/>
            <p:cNvSpPr/>
            <p:nvPr/>
          </p:nvSpPr>
          <p:spPr>
            <a:xfrm>
              <a:off x="5067300" y="4677308"/>
              <a:ext cx="35593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800" dirty="0" err="1" smtClean="0"/>
                <a:t>Forbidden</a:t>
              </a:r>
              <a:r>
                <a:rPr lang="fr-FR" sz="1800" dirty="0" smtClean="0"/>
                <a:t> if no consent </a:t>
              </a:r>
              <a:r>
                <a:rPr lang="fr-FR" sz="1800" dirty="0" err="1"/>
                <a:t>capacity</a:t>
              </a:r>
              <a:endParaRPr lang="fr-FR" sz="1800" dirty="0"/>
            </a:p>
            <a:p>
              <a:pPr algn="ctr"/>
              <a:r>
                <a:rPr lang="fr-FR" sz="1800" dirty="0" smtClean="0"/>
                <a:t>(</a:t>
              </a:r>
              <a:r>
                <a:rPr lang="fr-FR" sz="1800" dirty="0" err="1" smtClean="0"/>
                <a:t>Majority</a:t>
              </a:r>
              <a:r>
                <a:rPr lang="fr-FR" sz="1800" dirty="0" smtClean="0"/>
                <a:t>? </a:t>
              </a:r>
              <a:r>
                <a:rPr lang="fr-FR" sz="1800" dirty="0" err="1" smtClean="0"/>
                <a:t>Risk</a:t>
              </a:r>
              <a:r>
                <a:rPr lang="fr-FR" sz="1800" dirty="0" smtClean="0"/>
                <a:t> information?)</a:t>
              </a:r>
              <a:endParaRPr lang="fr-FR" sz="1800" dirty="0"/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3"/>
            <a:srcRect t="4458" b="17084"/>
            <a:stretch/>
          </p:blipFill>
          <p:spPr>
            <a:xfrm>
              <a:off x="5608089" y="1653601"/>
              <a:ext cx="2477773" cy="2918955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032336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479" name="Text Box 7"/>
          <p:cNvSpPr txBox="1">
            <a:spLocks noChangeArrowheads="1"/>
          </p:cNvSpPr>
          <p:nvPr/>
        </p:nvSpPr>
        <p:spPr bwMode="auto">
          <a:xfrm>
            <a:off x="827088" y="494718"/>
            <a:ext cx="79216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3400" b="1" dirty="0" smtClean="0">
                <a:solidFill>
                  <a:srgbClr val="7F7F7F"/>
                </a:solidFill>
              </a:rPr>
              <a:t>Hard paternalism</a:t>
            </a:r>
            <a:endParaRPr lang="fr-CH" sz="34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0783" r="7132"/>
          <a:stretch/>
        </p:blipFill>
        <p:spPr>
          <a:xfrm flipH="1">
            <a:off x="-1" y="1818425"/>
            <a:ext cx="3951975" cy="3209683"/>
          </a:xfrm>
          <a:prstGeom prst="rect">
            <a:avLst/>
          </a:prstGeom>
        </p:spPr>
      </p:pic>
      <p:sp>
        <p:nvSpPr>
          <p:cNvPr id="1513476" name="Text Box 4"/>
          <p:cNvSpPr txBox="1">
            <a:spLocks noChangeArrowheads="1"/>
          </p:cNvSpPr>
          <p:nvPr/>
        </p:nvSpPr>
        <p:spPr bwMode="auto">
          <a:xfrm>
            <a:off x="3181660" y="2093671"/>
            <a:ext cx="5198021" cy="265919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15963" indent="-258763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18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latin typeface="Univers" charset="0"/>
              </a:rPr>
              <a:t>to consent to harm </a:t>
            </a:r>
            <a:r>
              <a:rPr lang="fr-CH" sz="1800" dirty="0" smtClean="0">
                <a:latin typeface="Univers" charset="0"/>
              </a:rPr>
              <a:t>oneself ist "</a:t>
            </a:r>
            <a:r>
              <a:rPr lang="fr-CH" sz="1800" dirty="0">
                <a:latin typeface="Univers" charset="0"/>
              </a:rPr>
              <a:t>inherently </a:t>
            </a:r>
            <a:r>
              <a:rPr lang="fr-CH" sz="1800" dirty="0" smtClean="0">
                <a:latin typeface="Univers" charset="0"/>
              </a:rPr>
              <a:t>irrational »</a:t>
            </a:r>
          </a:p>
          <a:p>
            <a:pPr marL="342900" indent="-342900">
              <a:lnSpc>
                <a:spcPct val="18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 smtClean="0">
                <a:latin typeface="Univers" charset="0"/>
                <a:sym typeface="Wingdings 3" charset="0"/>
              </a:rPr>
              <a:t> </a:t>
            </a:r>
            <a:r>
              <a:rPr lang="fr-CH" sz="1800" dirty="0">
                <a:latin typeface="Univers" charset="0"/>
              </a:rPr>
              <a:t>to </a:t>
            </a:r>
            <a:r>
              <a:rPr lang="fr-CH" sz="1800" dirty="0" smtClean="0">
                <a:latin typeface="Univers" charset="0"/>
              </a:rPr>
              <a:t> consent to suffering is inacceptable</a:t>
            </a:r>
            <a:endParaRPr lang="fr-CH" sz="1800" dirty="0">
              <a:latin typeface="Univers" charset="0"/>
            </a:endParaRPr>
          </a:p>
          <a:p>
            <a:pPr marL="342900" indent="-342900">
              <a:lnSpc>
                <a:spcPct val="180000"/>
              </a:lnSpc>
              <a:spcBef>
                <a:spcPct val="20000"/>
              </a:spcBef>
              <a:buClr>
                <a:srgbClr val="FD6FCF"/>
              </a:buClr>
              <a:buFont typeface="Arial"/>
              <a:buChar char="•"/>
            </a:pPr>
            <a:r>
              <a:rPr lang="fr-CH" sz="1800" dirty="0">
                <a:latin typeface="Univers" charset="0"/>
              </a:rPr>
              <a:t>citizens not sufficiently motivated </a:t>
            </a:r>
            <a:r>
              <a:rPr lang="fr-CH" sz="1800" dirty="0" smtClean="0">
                <a:latin typeface="Univers" charset="0"/>
              </a:rPr>
              <a:t>inform themselves</a:t>
            </a:r>
            <a:endParaRPr lang="fr-CH" sz="1800" dirty="0">
              <a:latin typeface="Univer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9289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34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13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13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13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479" grpId="0"/>
      <p:bldP spid="151347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4" name="Text Box 4"/>
          <p:cNvSpPr txBox="1">
            <a:spLocks noChangeArrowheads="1"/>
          </p:cNvSpPr>
          <p:nvPr/>
        </p:nvSpPr>
        <p:spPr bwMode="auto">
          <a:xfrm>
            <a:off x="827088" y="571668"/>
            <a:ext cx="80660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3000" b="1" dirty="0">
                <a:solidFill>
                  <a:srgbClr val="7F7F7F"/>
                </a:solidFill>
              </a:rPr>
              <a:t>Paternalism and protection vulnerable subjects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827088" y="2060575"/>
            <a:ext cx="3311525" cy="3301247"/>
            <a:chOff x="827088" y="2060575"/>
            <a:chExt cx="3311525" cy="3301247"/>
          </a:xfrm>
        </p:grpSpPr>
        <p:sp>
          <p:nvSpPr>
            <p:cNvPr id="1489926" name="Text Box 6"/>
            <p:cNvSpPr txBox="1">
              <a:spLocks noChangeArrowheads="1"/>
            </p:cNvSpPr>
            <p:nvPr/>
          </p:nvSpPr>
          <p:spPr bwMode="auto">
            <a:xfrm>
              <a:off x="827088" y="2060575"/>
              <a:ext cx="3311525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CH" sz="1600" dirty="0"/>
                <a:t>Forbidden because no capacity </a:t>
              </a:r>
              <a:r>
                <a:rPr lang="fr-CH" sz="1600" dirty="0" smtClean="0"/>
                <a:t>of discernment</a:t>
              </a:r>
              <a:endParaRPr lang="fr-CH" sz="1600" dirty="0"/>
            </a:p>
          </p:txBody>
        </p:sp>
        <p:pic>
          <p:nvPicPr>
            <p:cNvPr id="148993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3101222"/>
              <a:ext cx="1616075" cy="226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uppierung 2"/>
          <p:cNvGrpSpPr/>
          <p:nvPr/>
        </p:nvGrpSpPr>
        <p:grpSpPr>
          <a:xfrm>
            <a:off x="4573588" y="2060575"/>
            <a:ext cx="3454400" cy="3371885"/>
            <a:chOff x="4573588" y="2060575"/>
            <a:chExt cx="3454400" cy="3371885"/>
          </a:xfrm>
        </p:grpSpPr>
        <p:pic>
          <p:nvPicPr>
            <p:cNvPr id="1489931" name="Picture 11" descr="Enco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332" y="3055972"/>
              <a:ext cx="1966913" cy="2376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9932" name="Text Box 12"/>
            <p:cNvSpPr txBox="1">
              <a:spLocks noChangeArrowheads="1"/>
            </p:cNvSpPr>
            <p:nvPr/>
          </p:nvSpPr>
          <p:spPr bwMode="auto">
            <a:xfrm>
              <a:off x="4573588" y="2060575"/>
              <a:ext cx="345440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CH" sz="1600" dirty="0" smtClean="0"/>
                <a:t>Forbidden because someone else has no capacitiy of discernment</a:t>
              </a:r>
              <a:endParaRPr lang="fr-CH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05814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06743" y="3562608"/>
            <a:ext cx="128554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Cannabis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619728" y="3562608"/>
            <a:ext cx="18059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  <a:endParaRPr kumimoji="0" lang="fr-FR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Bild 2" descr="Unbenannt-1 Kopie.t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0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294">
            <a:off x="1881522" y="2422545"/>
            <a:ext cx="4952701" cy="22801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484000" y="4019435"/>
            <a:ext cx="327394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Question 1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cannabis cause </a:t>
            </a: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88369" y="764133"/>
            <a:ext cx="346521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Question 2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Can prohibition prevent harm?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rgbClr val="804002"/>
                </a:solidFill>
              </a:rPr>
              <a:t>USEFULNESS</a:t>
            </a: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804002"/>
              </a:solidFill>
              <a:effectLst/>
              <a:uFillTx/>
              <a:sym typeface="Arial"/>
            </a:endParaRPr>
          </a:p>
        </p:txBody>
      </p:sp>
      <p:pic>
        <p:nvPicPr>
          <p:cNvPr id="9" name="Bild 8" descr="arrow-310613__340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D800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1934">
            <a:off x="3373972" y="2189114"/>
            <a:ext cx="1471389" cy="95874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614097" y="1767735"/>
            <a:ext cx="415804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Question 3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an alternative to prohibition?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rgbClr val="800002"/>
                </a:solidFill>
              </a:rPr>
              <a:t>NECESSITY</a:t>
            </a:r>
            <a:endParaRPr kumimoji="0" lang="fr-FR" sz="1800" b="1" i="0" u="none" strike="noStrike" cap="none" spc="0" normalizeH="0" baseline="0" dirty="0" smtClean="0">
              <a:ln>
                <a:noFill/>
              </a:ln>
              <a:solidFill>
                <a:srgbClr val="800002"/>
              </a:solidFill>
              <a:effectLst/>
              <a:uFillTx/>
              <a:sym typeface="Arial"/>
            </a:endParaRPr>
          </a:p>
        </p:txBody>
      </p:sp>
      <p:pic>
        <p:nvPicPr>
          <p:cNvPr id="12" name="Bild 11" descr="arrow-310613__340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C010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1363">
            <a:off x="4733001" y="2824690"/>
            <a:ext cx="1313601" cy="7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8935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867646" y="588247"/>
            <a:ext cx="524954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Precautionary</a:t>
            </a:r>
            <a:r>
              <a:rPr kumimoji="0" lang="fr-FR" sz="3600" b="1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3600" b="1" i="0" u="none" strike="noStrike" cap="none" spc="0" normalizeH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Principle</a:t>
            </a:r>
            <a:endParaRPr kumimoji="0" lang="fr-FR" sz="3600" b="1" i="0" u="none" strike="noStrike" cap="none" spc="0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378"/>
            <a:ext cx="3942394" cy="365917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234030" y="2074673"/>
            <a:ext cx="5605757" cy="28931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1800" i="1" dirty="0" smtClean="0"/>
              <a:t>In </a:t>
            </a:r>
            <a:r>
              <a:rPr lang="fr-FR" sz="1800" i="1" dirty="0"/>
              <a:t>the case of </a:t>
            </a:r>
            <a:r>
              <a:rPr lang="fr-FR" sz="1800" i="1" dirty="0" err="1"/>
              <a:t>serious</a:t>
            </a:r>
            <a:r>
              <a:rPr lang="fr-FR" sz="1800" i="1" dirty="0"/>
              <a:t> or </a:t>
            </a:r>
            <a:r>
              <a:rPr lang="fr-FR" sz="1800" i="1" dirty="0" err="1"/>
              <a:t>irreversible</a:t>
            </a:r>
            <a:r>
              <a:rPr lang="fr-FR" sz="1800" i="1" dirty="0"/>
              <a:t> </a:t>
            </a:r>
            <a:r>
              <a:rPr lang="fr-FR" sz="1800" i="1" dirty="0" err="1"/>
              <a:t>threats</a:t>
            </a:r>
            <a:r>
              <a:rPr lang="fr-FR" sz="1800" i="1" dirty="0"/>
              <a:t> to </a:t>
            </a:r>
            <a:r>
              <a:rPr lang="fr-FR" sz="1800" i="1" dirty="0" err="1"/>
              <a:t>human</a:t>
            </a:r>
            <a:r>
              <a:rPr lang="fr-FR" sz="1800" i="1" dirty="0"/>
              <a:t> </a:t>
            </a:r>
            <a:r>
              <a:rPr lang="fr-FR" sz="1800" i="1" dirty="0" err="1"/>
              <a:t>health</a:t>
            </a:r>
            <a:r>
              <a:rPr lang="fr-FR" sz="1800" i="1" dirty="0"/>
              <a:t>, </a:t>
            </a:r>
            <a:r>
              <a:rPr lang="fr-FR" sz="1800" i="1" dirty="0" err="1"/>
              <a:t>acknowledged</a:t>
            </a:r>
            <a:r>
              <a:rPr lang="fr-FR" sz="1800" i="1" dirty="0"/>
              <a:t> </a:t>
            </a:r>
            <a:r>
              <a:rPr lang="fr-FR" sz="1800" i="1" dirty="0" err="1"/>
              <a:t>scientific</a:t>
            </a:r>
            <a:r>
              <a:rPr lang="fr-FR" sz="1800" i="1" dirty="0"/>
              <a:t> </a:t>
            </a:r>
            <a:r>
              <a:rPr lang="fr-FR" sz="1800" i="1" dirty="0" err="1"/>
              <a:t>uncertainty</a:t>
            </a:r>
            <a:r>
              <a:rPr lang="fr-FR" sz="1800" i="1" dirty="0"/>
              <a:t> </a:t>
            </a:r>
            <a:r>
              <a:rPr lang="fr-FR" sz="1800" i="1" dirty="0" err="1"/>
              <a:t>should</a:t>
            </a:r>
            <a:r>
              <a:rPr lang="fr-FR" sz="1800" i="1" dirty="0"/>
              <a:t> not </a:t>
            </a:r>
            <a:r>
              <a:rPr lang="fr-FR" sz="1800" i="1" dirty="0" err="1"/>
              <a:t>be</a:t>
            </a:r>
            <a:r>
              <a:rPr lang="fr-FR" sz="1800" i="1" dirty="0"/>
              <a:t> </a:t>
            </a:r>
            <a:r>
              <a:rPr lang="fr-FR" sz="1800" i="1" dirty="0" err="1"/>
              <a:t>used</a:t>
            </a:r>
            <a:r>
              <a:rPr lang="fr-FR" sz="1800" i="1" dirty="0"/>
              <a:t> as a </a:t>
            </a:r>
            <a:r>
              <a:rPr lang="fr-FR" sz="1800" i="1" dirty="0" err="1"/>
              <a:t>reason</a:t>
            </a:r>
            <a:r>
              <a:rPr lang="fr-FR" sz="1800" i="1" dirty="0"/>
              <a:t> to </a:t>
            </a:r>
            <a:r>
              <a:rPr lang="fr-FR" sz="1800" i="1" dirty="0" err="1"/>
              <a:t>postpone</a:t>
            </a:r>
            <a:r>
              <a:rPr lang="fr-FR" sz="1800" i="1" dirty="0"/>
              <a:t> </a:t>
            </a:r>
            <a:r>
              <a:rPr lang="fr-FR" sz="1800" i="1" dirty="0" err="1"/>
              <a:t>preventive</a:t>
            </a:r>
            <a:r>
              <a:rPr lang="fr-FR" sz="1800" i="1" dirty="0"/>
              <a:t> </a:t>
            </a:r>
            <a:r>
              <a:rPr lang="fr-FR" sz="1800" i="1" dirty="0" err="1" smtClean="0"/>
              <a:t>measures</a:t>
            </a:r>
            <a:endParaRPr lang="fr-FR" sz="1800" i="1" dirty="0" smtClean="0"/>
          </a:p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1800" dirty="0" err="1" smtClean="0"/>
              <a:t>Until</a:t>
            </a:r>
            <a:r>
              <a:rPr lang="fr-FR" sz="1800" dirty="0" smtClean="0"/>
              <a:t> </a:t>
            </a:r>
            <a:r>
              <a:rPr lang="fr-FR" sz="1800" dirty="0"/>
              <a:t>more </a:t>
            </a:r>
            <a:r>
              <a:rPr lang="fr-FR" sz="1800" dirty="0" err="1"/>
              <a:t>complete</a:t>
            </a:r>
            <a:r>
              <a:rPr lang="fr-FR" sz="1800" dirty="0"/>
              <a:t> </a:t>
            </a:r>
            <a:r>
              <a:rPr lang="fr-FR" sz="1800" dirty="0" smtClean="0"/>
              <a:t>/ conclusive </a:t>
            </a:r>
            <a:r>
              <a:rPr lang="fr-FR" sz="1800" dirty="0" err="1"/>
              <a:t>evidence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 smtClean="0"/>
              <a:t>available</a:t>
            </a:r>
            <a:r>
              <a:rPr lang="fr-FR" sz="1800" dirty="0" smtClean="0"/>
              <a:t> ➛ </a:t>
            </a:r>
            <a:r>
              <a:rPr lang="fr-FR" sz="1800" dirty="0" err="1" smtClean="0"/>
              <a:t>critical</a:t>
            </a:r>
            <a:r>
              <a:rPr lang="fr-FR" sz="1800" dirty="0" smtClean="0"/>
              <a:t> </a:t>
            </a:r>
            <a:r>
              <a:rPr lang="fr-FR" sz="1800" dirty="0"/>
              <a:t>to </a:t>
            </a:r>
            <a:r>
              <a:rPr lang="fr-FR" sz="1800" dirty="0" err="1"/>
              <a:t>make</a:t>
            </a:r>
            <a:r>
              <a:rPr lang="fr-FR" sz="1800" dirty="0"/>
              <a:t> </a:t>
            </a:r>
            <a:r>
              <a:rPr lang="fr-FR" sz="1800" dirty="0" err="1"/>
              <a:t>decisions</a:t>
            </a:r>
            <a:r>
              <a:rPr lang="fr-FR" sz="1800" dirty="0"/>
              <a:t> </a:t>
            </a:r>
            <a:r>
              <a:rPr lang="fr-FR" sz="1800" dirty="0" err="1"/>
              <a:t>based</a:t>
            </a:r>
            <a:r>
              <a:rPr lang="fr-FR" sz="1800" dirty="0"/>
              <a:t> on the best </a:t>
            </a:r>
            <a:r>
              <a:rPr lang="fr-FR" sz="1800" dirty="0" err="1"/>
              <a:t>existing</a:t>
            </a:r>
            <a:r>
              <a:rPr lang="fr-FR" sz="1800" dirty="0"/>
              <a:t> </a:t>
            </a:r>
            <a:r>
              <a:rPr lang="fr-FR" sz="1800" dirty="0" err="1" smtClean="0"/>
              <a:t>evidence</a:t>
            </a:r>
            <a:endParaRPr lang="fr-FR" sz="1800" dirty="0" smtClean="0"/>
          </a:p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1800" dirty="0" smtClean="0"/>
              <a:t>Shift of the </a:t>
            </a:r>
            <a:r>
              <a:rPr lang="fr-FR" sz="1800" dirty="0" err="1"/>
              <a:t>burden</a:t>
            </a:r>
            <a:r>
              <a:rPr lang="fr-FR" sz="1800" dirty="0"/>
              <a:t> of proof to the </a:t>
            </a:r>
            <a:r>
              <a:rPr lang="fr-FR" sz="1800" dirty="0" err="1"/>
              <a:t>proponents</a:t>
            </a:r>
            <a:r>
              <a:rPr lang="fr-FR" sz="1800" dirty="0"/>
              <a:t> of an </a:t>
            </a:r>
            <a:r>
              <a:rPr lang="fr-FR" sz="1800" dirty="0" err="1" smtClean="0"/>
              <a:t>activity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85772302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405" name="Text Box 13"/>
          <p:cNvSpPr txBox="1">
            <a:spLocks noChangeArrowheads="1"/>
          </p:cNvSpPr>
          <p:nvPr/>
        </p:nvSpPr>
        <p:spPr bwMode="auto">
          <a:xfrm>
            <a:off x="1446390" y="4903501"/>
            <a:ext cx="142789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sz="1600" dirty="0"/>
              <a:t>Joel Feinberg</a:t>
            </a:r>
          </a:p>
          <a:p>
            <a:pPr algn="ctr"/>
            <a:r>
              <a:rPr lang="fr-CH" sz="1600" dirty="0"/>
              <a:t>1926 - 2004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37" y="1124317"/>
            <a:ext cx="2612737" cy="359251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795059" y="163891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fr-FR" sz="2000" i="1" dirty="0"/>
              <a:t>The Moral </a:t>
            </a:r>
            <a:r>
              <a:rPr lang="fr-FR" sz="2000" i="1" dirty="0" err="1"/>
              <a:t>Limits</a:t>
            </a:r>
            <a:r>
              <a:rPr lang="fr-FR" sz="2000" i="1" dirty="0"/>
              <a:t> of the </a:t>
            </a:r>
            <a:r>
              <a:rPr lang="fr-FR" sz="2000" i="1" dirty="0" err="1"/>
              <a:t>Criminal</a:t>
            </a:r>
            <a:r>
              <a:rPr lang="fr-FR" sz="2000" i="1" dirty="0"/>
              <a:t> </a:t>
            </a:r>
            <a:r>
              <a:rPr lang="fr-FR" sz="2000" i="1" dirty="0" smtClean="0"/>
              <a:t>Law</a:t>
            </a:r>
          </a:p>
          <a:p>
            <a:pPr>
              <a:spcAft>
                <a:spcPts val="1800"/>
              </a:spcAft>
            </a:pPr>
            <a:r>
              <a:rPr lang="fr-FR" sz="2000" dirty="0"/>
              <a:t>Vol. 1, </a:t>
            </a:r>
            <a:r>
              <a:rPr lang="fr-FR" sz="2000" b="1" dirty="0" err="1"/>
              <a:t>Harm</a:t>
            </a:r>
            <a:r>
              <a:rPr lang="fr-FR" sz="2000" b="1" dirty="0"/>
              <a:t> to </a:t>
            </a:r>
            <a:r>
              <a:rPr lang="fr-FR" sz="2000" b="1" dirty="0" err="1" smtClean="0"/>
              <a:t>Others</a:t>
            </a:r>
            <a:endParaRPr lang="fr-FR" sz="2000" b="1" dirty="0" smtClean="0"/>
          </a:p>
          <a:p>
            <a:pPr>
              <a:spcAft>
                <a:spcPts val="1800"/>
              </a:spcAft>
            </a:pPr>
            <a:r>
              <a:rPr lang="fr-FR" sz="2000" dirty="0"/>
              <a:t>Vol. 2,</a:t>
            </a:r>
            <a:r>
              <a:rPr lang="fr-FR" sz="2000" b="1" dirty="0"/>
              <a:t> Offense to </a:t>
            </a:r>
            <a:r>
              <a:rPr lang="fr-FR" sz="2000" b="1" dirty="0" err="1" smtClean="0"/>
              <a:t>Others</a:t>
            </a:r>
            <a:endParaRPr lang="fr-FR" sz="2000" b="1" dirty="0" smtClean="0"/>
          </a:p>
          <a:p>
            <a:pPr>
              <a:spcAft>
                <a:spcPts val="1800"/>
              </a:spcAft>
            </a:pPr>
            <a:r>
              <a:rPr lang="fr-FR" sz="2000" dirty="0"/>
              <a:t>Vol. 3, </a:t>
            </a:r>
            <a:r>
              <a:rPr lang="fr-FR" sz="2000" b="1" dirty="0" err="1"/>
              <a:t>Harm</a:t>
            </a:r>
            <a:r>
              <a:rPr lang="fr-FR" sz="2000" b="1" dirty="0"/>
              <a:t> to </a:t>
            </a:r>
            <a:r>
              <a:rPr lang="fr-FR" sz="2000" b="1" dirty="0" smtClean="0"/>
              <a:t>Self</a:t>
            </a:r>
          </a:p>
          <a:p>
            <a:pPr>
              <a:spcAft>
                <a:spcPts val="1800"/>
              </a:spcAft>
            </a:pPr>
            <a:r>
              <a:rPr lang="fr-FR" sz="2000" dirty="0"/>
              <a:t>Vol. 4,</a:t>
            </a:r>
            <a:r>
              <a:rPr lang="fr-FR" sz="2000" b="1" dirty="0"/>
              <a:t> </a:t>
            </a:r>
            <a:r>
              <a:rPr lang="fr-FR" sz="2000" b="1" dirty="0" err="1"/>
              <a:t>Harmless</a:t>
            </a:r>
            <a:r>
              <a:rPr lang="fr-FR" sz="2000" b="1" dirty="0"/>
              <a:t> </a:t>
            </a:r>
            <a:r>
              <a:rPr lang="fr-FR" sz="2000" b="1" dirty="0" err="1"/>
              <a:t>Wrongdoing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262704069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ung 7"/>
          <p:cNvGrpSpPr/>
          <p:nvPr/>
        </p:nvGrpSpPr>
        <p:grpSpPr>
          <a:xfrm>
            <a:off x="567765" y="747058"/>
            <a:ext cx="2734235" cy="1980434"/>
            <a:chOff x="567765" y="747058"/>
            <a:chExt cx="2734235" cy="1980434"/>
          </a:xfrm>
        </p:grpSpPr>
        <p:sp>
          <p:nvSpPr>
            <p:cNvPr id="3" name="Textfeld 2"/>
            <p:cNvSpPr txBox="1"/>
            <p:nvPr/>
          </p:nvSpPr>
          <p:spPr>
            <a:xfrm>
              <a:off x="761443" y="747058"/>
              <a:ext cx="2346879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800" b="1" i="0" u="none" strike="noStrike" cap="none" spc="0" normalizeH="0" baseline="0" dirty="0" err="1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Preventive</a:t>
              </a:r>
              <a:r>
                <a:rPr kumimoji="0" lang="fr-FR" sz="2800" b="1" i="0" u="none" strike="noStrike" cap="none" spc="0" normalizeH="0" baseline="0" dirty="0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800" b="1" i="0" u="none" strike="noStrike" cap="none" spc="0" normalizeH="0" baseline="0" dirty="0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Interventions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567765" y="1896495"/>
              <a:ext cx="273423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aseline="30000" dirty="0" err="1" smtClean="0"/>
                <a:t>already</a:t>
              </a:r>
              <a:r>
                <a:rPr lang="fr-FR" baseline="30000" dirty="0" smtClean="0"/>
                <a:t> </a:t>
              </a:r>
              <a:r>
                <a:rPr lang="fr-FR" baseline="30000" dirty="0" err="1"/>
                <a:t>identified</a:t>
              </a:r>
              <a:r>
                <a:rPr lang="fr-FR" baseline="30000" dirty="0"/>
                <a:t> and </a:t>
              </a:r>
              <a:r>
                <a:rPr lang="fr-FR" baseline="30000" dirty="0" err="1"/>
                <a:t>scientifically</a:t>
              </a:r>
              <a:r>
                <a:rPr lang="fr-FR" baseline="30000" dirty="0"/>
                <a:t> </a:t>
              </a:r>
              <a:r>
                <a:rPr lang="fr-FR" baseline="30000" dirty="0" err="1"/>
                <a:t>corroborated</a:t>
              </a:r>
              <a:r>
                <a:rPr lang="fr-FR" baseline="30000" dirty="0"/>
                <a:t> </a:t>
              </a:r>
              <a:r>
                <a:rPr lang="fr-FR" baseline="30000" dirty="0" err="1" smtClean="0"/>
                <a:t>hazards</a:t>
              </a:r>
              <a:endParaRPr lang="fr-FR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5447471" y="747058"/>
            <a:ext cx="2614706" cy="1734212"/>
            <a:chOff x="5447471" y="747058"/>
            <a:chExt cx="2614706" cy="1734212"/>
          </a:xfrm>
        </p:grpSpPr>
        <p:sp>
          <p:nvSpPr>
            <p:cNvPr id="4" name="Textfeld 3"/>
            <p:cNvSpPr txBox="1"/>
            <p:nvPr/>
          </p:nvSpPr>
          <p:spPr>
            <a:xfrm>
              <a:off x="5503201" y="747058"/>
              <a:ext cx="2503247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800" b="1" i="0" u="none" strike="noStrike" cap="none" spc="0" normalizeH="0" baseline="0" dirty="0" err="1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Precautionary</a:t>
              </a:r>
              <a:endParaRPr kumimoji="0" lang="fr-FR" sz="28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800" b="1" i="0" u="none" strike="noStrike" cap="none" spc="0" normalizeH="0" baseline="0" dirty="0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Interventions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5447471" y="2142716"/>
              <a:ext cx="26147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aseline="30000" dirty="0" err="1" smtClean="0"/>
                <a:t>uncertain</a:t>
              </a:r>
              <a:r>
                <a:rPr lang="fr-FR" baseline="30000" dirty="0" smtClean="0"/>
                <a:t> </a:t>
              </a:r>
              <a:r>
                <a:rPr lang="fr-FR" baseline="30000" dirty="0" err="1" smtClean="0"/>
                <a:t>risks</a:t>
              </a:r>
              <a:endParaRPr lang="fr-FR" baseline="30000" dirty="0"/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1292362" y="4210726"/>
            <a:ext cx="11310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CAUTION</a:t>
            </a:r>
          </a:p>
        </p:txBody>
      </p:sp>
      <p:grpSp>
        <p:nvGrpSpPr>
          <p:cNvPr id="13" name="Gruppierung 12"/>
          <p:cNvGrpSpPr/>
          <p:nvPr/>
        </p:nvGrpSpPr>
        <p:grpSpPr>
          <a:xfrm>
            <a:off x="2058128" y="2846958"/>
            <a:ext cx="5499548" cy="2568637"/>
            <a:chOff x="2058128" y="2846958"/>
            <a:chExt cx="5499548" cy="2568637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2058128" y="2846958"/>
              <a:ext cx="4572000" cy="2568637"/>
              <a:chOff x="2058128" y="2846958"/>
              <a:chExt cx="4572000" cy="2568637"/>
            </a:xfrm>
          </p:grpSpPr>
          <p:pic>
            <p:nvPicPr>
              <p:cNvPr id="2" name="Bild 1" descr="Unbenannt-1 Kopie.t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6182">
                <a:off x="2420945" y="2846958"/>
                <a:ext cx="4039354" cy="2568637"/>
              </a:xfrm>
              <a:prstGeom prst="rect">
                <a:avLst/>
              </a:prstGeom>
            </p:spPr>
          </p:pic>
          <p:sp>
            <p:nvSpPr>
              <p:cNvPr id="7" name="Rechteck 6"/>
              <p:cNvSpPr/>
              <p:nvPr/>
            </p:nvSpPr>
            <p:spPr>
              <a:xfrm>
                <a:off x="2058128" y="3665366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fr-FR" sz="1400" dirty="0" err="1"/>
                  <a:t>strategic</a:t>
                </a:r>
                <a:r>
                  <a:rPr lang="fr-FR" sz="1400" dirty="0"/>
                  <a:t> </a:t>
                </a:r>
                <a:r>
                  <a:rPr lang="fr-FR" sz="1400" dirty="0" smtClean="0"/>
                  <a:t>shift</a:t>
                </a:r>
                <a:endParaRPr lang="fr-FR" sz="1400" dirty="0"/>
              </a:p>
            </p:txBody>
          </p:sp>
        </p:grpSp>
        <p:sp>
          <p:nvSpPr>
            <p:cNvPr id="10" name="Textfeld 9"/>
            <p:cNvSpPr txBox="1"/>
            <p:nvPr/>
          </p:nvSpPr>
          <p:spPr>
            <a:xfrm>
              <a:off x="5951973" y="4210726"/>
              <a:ext cx="160570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PRECAUTION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72302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67112" y="299671"/>
            <a:ext cx="7609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 smtClean="0">
                <a:solidFill>
                  <a:srgbClr val="7F7F7F"/>
                </a:solidFill>
              </a:rPr>
              <a:t>Two</a:t>
            </a:r>
            <a:r>
              <a:rPr lang="fr-FR" sz="4000" b="1" dirty="0" smtClean="0">
                <a:solidFill>
                  <a:srgbClr val="7F7F7F"/>
                </a:solidFill>
              </a:rPr>
              <a:t> </a:t>
            </a:r>
            <a:r>
              <a:rPr lang="fr-FR" sz="4000" b="1" dirty="0" err="1" smtClean="0">
                <a:solidFill>
                  <a:srgbClr val="7F7F7F"/>
                </a:solidFill>
              </a:rPr>
              <a:t>Categories</a:t>
            </a:r>
            <a:r>
              <a:rPr lang="fr-FR" sz="4000" b="1" dirty="0" smtClean="0">
                <a:solidFill>
                  <a:srgbClr val="7F7F7F"/>
                </a:solidFill>
              </a:rPr>
              <a:t> </a:t>
            </a:r>
            <a:r>
              <a:rPr lang="fr-FR" sz="4000" b="1" dirty="0">
                <a:solidFill>
                  <a:srgbClr val="7F7F7F"/>
                </a:solidFill>
              </a:rPr>
              <a:t>of </a:t>
            </a:r>
            <a:r>
              <a:rPr lang="fr-FR" sz="4000" b="1" dirty="0" err="1" smtClean="0">
                <a:solidFill>
                  <a:srgbClr val="7F7F7F"/>
                </a:solidFill>
              </a:rPr>
              <a:t>Uncertainty</a:t>
            </a:r>
            <a:endParaRPr lang="fr-FR" sz="4000" b="1" dirty="0">
              <a:solidFill>
                <a:srgbClr val="7F7F7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5224" r="40664"/>
          <a:stretch/>
        </p:blipFill>
        <p:spPr>
          <a:xfrm>
            <a:off x="0" y="1690791"/>
            <a:ext cx="3037840" cy="374063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656582" y="1891419"/>
            <a:ext cx="6056403" cy="33393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AutoNum type="alphaLcParenBoth"/>
            </a:pPr>
            <a:r>
              <a:rPr lang="fr-FR" sz="1600" dirty="0" err="1" smtClean="0"/>
              <a:t>Uncertainty</a:t>
            </a:r>
            <a:r>
              <a:rPr lang="fr-FR" sz="1600" dirty="0" smtClean="0"/>
              <a:t> </a:t>
            </a:r>
            <a:r>
              <a:rPr lang="fr-FR" sz="1600" dirty="0"/>
              <a:t>about the causal </a:t>
            </a:r>
            <a:r>
              <a:rPr lang="fr-FR" sz="1600" dirty="0" err="1" smtClean="0"/>
              <a:t>relationship</a:t>
            </a:r>
            <a:endParaRPr lang="fr-FR" sz="1600" dirty="0" smtClean="0"/>
          </a:p>
          <a:p>
            <a:pPr marL="457200" indent="-457200">
              <a:spcAft>
                <a:spcPts val="600"/>
              </a:spcAft>
              <a:buAutoNum type="alphaLcParenBoth"/>
            </a:pPr>
            <a:r>
              <a:rPr lang="fr-FR" sz="1600" dirty="0" err="1" smtClean="0"/>
              <a:t>Uncertainty</a:t>
            </a:r>
            <a:r>
              <a:rPr lang="fr-FR" sz="1600" dirty="0" smtClean="0"/>
              <a:t> </a:t>
            </a:r>
            <a:r>
              <a:rPr lang="fr-FR" sz="1600" dirty="0"/>
              <a:t>about the </a:t>
            </a:r>
            <a:r>
              <a:rPr lang="fr-FR" sz="1600" dirty="0" err="1"/>
              <a:t>risk</a:t>
            </a:r>
            <a:r>
              <a:rPr lang="fr-FR" sz="1600" dirty="0"/>
              <a:t> of </a:t>
            </a:r>
            <a:r>
              <a:rPr lang="fr-FR" sz="1600" dirty="0" err="1" smtClean="0"/>
              <a:t>consequences</a:t>
            </a:r>
            <a:endParaRPr lang="fr-FR" sz="1600" dirty="0" smtClean="0"/>
          </a:p>
          <a:p>
            <a:pPr marL="457200" indent="-457200">
              <a:spcAft>
                <a:spcPts val="600"/>
              </a:spcAft>
              <a:buAutoNum type="alphaLcParenBoth"/>
            </a:pPr>
            <a:endParaRPr lang="fr-FR" sz="1600" dirty="0"/>
          </a:p>
          <a:p>
            <a:pPr marL="285750" indent="-285750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1600" dirty="0" err="1" smtClean="0"/>
              <a:t>Precautionary</a:t>
            </a:r>
            <a:r>
              <a:rPr lang="fr-FR" sz="1600" dirty="0" smtClean="0"/>
              <a:t> </a:t>
            </a:r>
            <a:r>
              <a:rPr lang="fr-FR" sz="1600" dirty="0" err="1"/>
              <a:t>principle</a:t>
            </a:r>
            <a:r>
              <a:rPr lang="fr-FR" sz="1600" dirty="0"/>
              <a:t> </a:t>
            </a:r>
            <a:r>
              <a:rPr lang="fr-FR" sz="1600" dirty="0" err="1"/>
              <a:t>actually</a:t>
            </a:r>
            <a:r>
              <a:rPr lang="fr-FR" sz="1600" dirty="0"/>
              <a:t> </a:t>
            </a:r>
            <a:r>
              <a:rPr lang="fr-FR" sz="1600" dirty="0" err="1"/>
              <a:t>concerns</a:t>
            </a:r>
            <a:r>
              <a:rPr lang="fr-FR" sz="1600" dirty="0"/>
              <a:t> </a:t>
            </a:r>
            <a:r>
              <a:rPr lang="fr-FR" sz="1600" dirty="0" smtClean="0"/>
              <a:t>second </a:t>
            </a:r>
            <a:r>
              <a:rPr lang="fr-FR" sz="1600" dirty="0" err="1" smtClean="0"/>
              <a:t>category</a:t>
            </a:r>
            <a:endParaRPr lang="fr-FR" sz="1600" dirty="0" smtClean="0"/>
          </a:p>
          <a:p>
            <a:pPr marL="285750" indent="-285750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endParaRPr lang="fr-FR" sz="1600" dirty="0"/>
          </a:p>
          <a:p>
            <a:pPr marL="285750" indent="-285750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1600" dirty="0" err="1" smtClean="0"/>
              <a:t>Regarding</a:t>
            </a:r>
            <a:r>
              <a:rPr lang="fr-FR" sz="1600" dirty="0" smtClean="0"/>
              <a:t> </a:t>
            </a:r>
            <a:r>
              <a:rPr lang="fr-FR" sz="1600" dirty="0"/>
              <a:t>cannabis and </a:t>
            </a:r>
            <a:r>
              <a:rPr lang="fr-FR" sz="1600" dirty="0" err="1" smtClean="0"/>
              <a:t>its</a:t>
            </a:r>
            <a:r>
              <a:rPr lang="fr-FR" sz="1600" dirty="0" smtClean="0"/>
              <a:t> </a:t>
            </a:r>
            <a:r>
              <a:rPr lang="fr-FR" sz="1600" dirty="0" err="1" smtClean="0"/>
              <a:t>consequnces</a:t>
            </a:r>
            <a:r>
              <a:rPr lang="fr-FR" sz="1600" dirty="0" smtClean="0"/>
              <a:t>, </a:t>
            </a:r>
            <a:r>
              <a:rPr lang="fr-FR" sz="1600" dirty="0"/>
              <a:t>the </a:t>
            </a:r>
            <a:r>
              <a:rPr lang="fr-FR" sz="1600" dirty="0" err="1"/>
              <a:t>uncertainty</a:t>
            </a:r>
            <a:r>
              <a:rPr lang="fr-FR" sz="1600" dirty="0"/>
              <a:t> </a:t>
            </a:r>
            <a:r>
              <a:rPr lang="fr-FR" sz="1600" dirty="0" err="1"/>
              <a:t>almost</a:t>
            </a:r>
            <a:r>
              <a:rPr lang="fr-FR" sz="1600" dirty="0"/>
              <a:t> </a:t>
            </a:r>
            <a:r>
              <a:rPr lang="fr-FR" sz="1600" dirty="0" err="1"/>
              <a:t>exclusively</a:t>
            </a:r>
            <a:r>
              <a:rPr lang="fr-FR" sz="1600" dirty="0"/>
              <a:t> </a:t>
            </a:r>
            <a:r>
              <a:rPr lang="fr-FR" sz="1600" dirty="0" err="1"/>
              <a:t>concerns</a:t>
            </a:r>
            <a:r>
              <a:rPr lang="fr-FR" sz="1600" dirty="0"/>
              <a:t> the first </a:t>
            </a:r>
            <a:r>
              <a:rPr lang="fr-FR" sz="1600" dirty="0" err="1" smtClean="0"/>
              <a:t>category</a:t>
            </a:r>
            <a:endParaRPr lang="fr-FR" sz="1600" dirty="0" smtClean="0"/>
          </a:p>
          <a:p>
            <a:pPr marL="285750" indent="-285750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endParaRPr lang="fr-FR" sz="1600" dirty="0"/>
          </a:p>
          <a:p>
            <a:pPr marL="285750" indent="-285750">
              <a:spcAft>
                <a:spcPts val="6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1600" dirty="0" err="1" smtClean="0"/>
              <a:t>E.g</a:t>
            </a:r>
            <a:r>
              <a:rPr lang="fr-FR" sz="1600" dirty="0" smtClean="0"/>
              <a:t>. Elimination </a:t>
            </a:r>
            <a:r>
              <a:rPr lang="fr-FR" sz="1600" dirty="0"/>
              <a:t>of cannabis use </a:t>
            </a:r>
            <a:r>
              <a:rPr lang="fr-FR" sz="1600" dirty="0" err="1"/>
              <a:t>would</a:t>
            </a:r>
            <a:r>
              <a:rPr lang="fr-FR" sz="1600" dirty="0"/>
              <a:t> </a:t>
            </a:r>
            <a:r>
              <a:rPr lang="fr-FR" sz="1600" dirty="0" err="1"/>
              <a:t>reduce</a:t>
            </a:r>
            <a:r>
              <a:rPr lang="fr-FR" sz="1600" dirty="0"/>
              <a:t> the incidence of </a:t>
            </a:r>
            <a:r>
              <a:rPr lang="fr-FR" sz="1600" dirty="0" err="1"/>
              <a:t>schizophrenia</a:t>
            </a:r>
            <a:r>
              <a:rPr lang="fr-FR" sz="1600" dirty="0"/>
              <a:t> by </a:t>
            </a:r>
            <a:r>
              <a:rPr lang="fr-FR" sz="1600" dirty="0" err="1"/>
              <a:t>approximately</a:t>
            </a:r>
            <a:r>
              <a:rPr lang="fr-FR" sz="1600" dirty="0"/>
              <a:t> 8% ... </a:t>
            </a:r>
            <a:r>
              <a:rPr lang="fr-FR" sz="1600" dirty="0" err="1"/>
              <a:t>assuming</a:t>
            </a:r>
            <a:r>
              <a:rPr lang="fr-FR" sz="1600" dirty="0"/>
              <a:t> a causal </a:t>
            </a:r>
            <a:r>
              <a:rPr lang="fr-FR" sz="1600" dirty="0" err="1" smtClean="0"/>
              <a:t>relationship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85772302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95515" y="317155"/>
            <a:ext cx="67529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 smtClean="0">
                <a:solidFill>
                  <a:srgbClr val="7F7F7F"/>
                </a:solidFill>
              </a:rPr>
              <a:t>Precautionary</a:t>
            </a:r>
            <a:r>
              <a:rPr lang="fr-FR" sz="3200" b="1" dirty="0" smtClean="0">
                <a:solidFill>
                  <a:srgbClr val="7F7F7F"/>
                </a:solidFill>
              </a:rPr>
              <a:t> </a:t>
            </a:r>
            <a:r>
              <a:rPr lang="fr-FR" sz="3200" b="1" dirty="0" err="1" smtClean="0">
                <a:solidFill>
                  <a:srgbClr val="7F7F7F"/>
                </a:solidFill>
              </a:rPr>
              <a:t>avoidance</a:t>
            </a:r>
            <a:r>
              <a:rPr lang="fr-FR" sz="3200" b="1" dirty="0" smtClean="0">
                <a:solidFill>
                  <a:srgbClr val="7F7F7F"/>
                </a:solidFill>
              </a:rPr>
              <a:t> of </a:t>
            </a:r>
            <a:r>
              <a:rPr lang="fr-FR" sz="3200" b="1" dirty="0" err="1" smtClean="0">
                <a:solidFill>
                  <a:srgbClr val="7F7F7F"/>
                </a:solidFill>
              </a:rPr>
              <a:t>risk</a:t>
            </a:r>
            <a:r>
              <a:rPr lang="fr-FR" sz="3200" b="1" dirty="0" smtClean="0">
                <a:solidFill>
                  <a:srgbClr val="7F7F7F"/>
                </a:solidFill>
              </a:rPr>
              <a:t> ?</a:t>
            </a:r>
            <a:endParaRPr lang="fr-FR" sz="3200" b="1" dirty="0">
              <a:solidFill>
                <a:srgbClr val="7F7F7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9143" r="14365"/>
          <a:stretch/>
        </p:blipFill>
        <p:spPr>
          <a:xfrm>
            <a:off x="0" y="1739900"/>
            <a:ext cx="3730356" cy="337413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777924" y="1898778"/>
            <a:ext cx="6054249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D6FCF"/>
              </a:buClr>
              <a:buFont typeface="Arial"/>
              <a:buChar char="•"/>
            </a:pPr>
            <a:r>
              <a:rPr lang="fr-FR" dirty="0" err="1" smtClean="0"/>
              <a:t>Precautionary</a:t>
            </a:r>
            <a:r>
              <a:rPr lang="fr-FR" dirty="0" smtClean="0"/>
              <a:t> </a:t>
            </a:r>
            <a:r>
              <a:rPr lang="fr-FR" dirty="0"/>
              <a:t>actions </a:t>
            </a:r>
            <a:r>
              <a:rPr lang="fr-FR" dirty="0" smtClean="0"/>
              <a:t>➛ </a:t>
            </a:r>
            <a:r>
              <a:rPr lang="fr-FR" dirty="0" err="1" smtClean="0"/>
              <a:t>reducing</a:t>
            </a:r>
            <a:r>
              <a:rPr lang="fr-FR" dirty="0" smtClean="0"/>
              <a:t> / </a:t>
            </a:r>
            <a:r>
              <a:rPr lang="fr-FR" dirty="0" err="1"/>
              <a:t>removing</a:t>
            </a:r>
            <a:r>
              <a:rPr lang="fr-FR" dirty="0"/>
              <a:t> </a:t>
            </a:r>
            <a:r>
              <a:rPr lang="fr-FR" b="1" dirty="0" err="1"/>
              <a:t>exposures</a:t>
            </a:r>
            <a:r>
              <a:rPr lang="fr-FR" dirty="0"/>
              <a:t> to </a:t>
            </a:r>
            <a:r>
              <a:rPr lang="fr-FR" dirty="0" err="1" smtClean="0"/>
              <a:t>potential</a:t>
            </a:r>
            <a:r>
              <a:rPr lang="fr-FR" dirty="0" smtClean="0"/>
              <a:t> </a:t>
            </a:r>
            <a:r>
              <a:rPr lang="fr-FR" dirty="0" err="1"/>
              <a:t>risk</a:t>
            </a:r>
            <a:r>
              <a:rPr lang="fr-FR" dirty="0"/>
              <a:t> </a:t>
            </a:r>
            <a:endParaRPr lang="fr-FR" dirty="0" smtClean="0"/>
          </a:p>
          <a:p>
            <a:pPr marL="342900" indent="-342900">
              <a:buClr>
                <a:srgbClr val="FD6FCF"/>
              </a:buClr>
              <a:buFont typeface="Arial"/>
              <a:buChar char="•"/>
            </a:pPr>
            <a:r>
              <a:rPr lang="fr-FR" dirty="0" err="1"/>
              <a:t>E</a:t>
            </a:r>
            <a:r>
              <a:rPr lang="fr-FR" dirty="0" err="1" smtClean="0"/>
              <a:t>xposure</a:t>
            </a:r>
            <a:r>
              <a:rPr lang="fr-FR" dirty="0" smtClean="0"/>
              <a:t> </a:t>
            </a:r>
            <a:r>
              <a:rPr lang="fr-FR" dirty="0"/>
              <a:t>to the </a:t>
            </a:r>
            <a:r>
              <a:rPr lang="fr-FR" dirty="0" err="1" smtClean="0"/>
              <a:t>potential</a:t>
            </a:r>
            <a:r>
              <a:rPr lang="fr-FR" dirty="0" smtClean="0"/>
              <a:t> cannabis-</a:t>
            </a:r>
            <a:r>
              <a:rPr lang="fr-FR" dirty="0" err="1" smtClean="0"/>
              <a:t>risk</a:t>
            </a:r>
            <a:r>
              <a:rPr lang="fr-FR" dirty="0" smtClean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!!</a:t>
            </a:r>
          </a:p>
          <a:p>
            <a:pPr marL="342900" indent="-342900">
              <a:buClr>
                <a:srgbClr val="FD6FCF"/>
              </a:buClr>
              <a:buFont typeface="Arial"/>
              <a:buChar char="•"/>
            </a:pPr>
            <a:endParaRPr lang="fr-FR" dirty="0" smtClean="0"/>
          </a:p>
          <a:p>
            <a:pPr marL="342900" indent="-342900">
              <a:buClr>
                <a:srgbClr val="FD6FCF"/>
              </a:buClr>
              <a:buFont typeface="Arial"/>
              <a:buChar char="•"/>
            </a:pPr>
            <a:r>
              <a:rPr lang="fr-FR" dirty="0" smtClean="0"/>
              <a:t>Argument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/>
              <a:t>prohibition </a:t>
            </a:r>
            <a:r>
              <a:rPr lang="fr-FR" dirty="0" err="1"/>
              <a:t>allowed</a:t>
            </a:r>
            <a:r>
              <a:rPr lang="fr-FR" dirty="0"/>
              <a:t> </a:t>
            </a:r>
            <a:r>
              <a:rPr lang="fr-FR" dirty="0" err="1"/>
              <a:t>limiting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 smtClean="0"/>
              <a:t>risks</a:t>
            </a:r>
            <a:r>
              <a:rPr lang="fr-FR" dirty="0" smtClean="0"/>
              <a:t>/</a:t>
            </a:r>
            <a:r>
              <a:rPr lang="fr-FR" dirty="0" err="1" smtClean="0"/>
              <a:t>harms</a:t>
            </a:r>
            <a:endParaRPr lang="fr-FR" dirty="0" smtClean="0"/>
          </a:p>
          <a:p>
            <a:pPr marL="342900" indent="-342900">
              <a:buClr>
                <a:srgbClr val="FD6FCF"/>
              </a:buClr>
              <a:buFont typeface="Arial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86928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962204" y="324912"/>
            <a:ext cx="3498480" cy="2199869"/>
            <a:chOff x="962204" y="324912"/>
            <a:chExt cx="3498480" cy="2199869"/>
          </a:xfrm>
        </p:grpSpPr>
        <p:sp>
          <p:nvSpPr>
            <p:cNvPr id="4" name="Rechteck 3"/>
            <p:cNvSpPr/>
            <p:nvPr/>
          </p:nvSpPr>
          <p:spPr>
            <a:xfrm>
              <a:off x="962204" y="324912"/>
              <a:ext cx="34984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/>
                <a:t>Washington </a:t>
              </a:r>
              <a:r>
                <a:rPr lang="fr-FR" sz="1400" dirty="0"/>
                <a:t>State </a:t>
              </a:r>
              <a:r>
                <a:rPr lang="fr-FR" sz="1400" dirty="0" err="1"/>
                <a:t>Healthy</a:t>
              </a:r>
              <a:r>
                <a:rPr lang="fr-FR" sz="1400" dirty="0"/>
                <a:t> </a:t>
              </a:r>
              <a:r>
                <a:rPr lang="fr-FR" sz="1400" dirty="0" err="1"/>
                <a:t>Youth</a:t>
              </a:r>
              <a:r>
                <a:rPr lang="fr-FR" sz="1400" dirty="0"/>
                <a:t> </a:t>
              </a:r>
              <a:r>
                <a:rPr lang="fr-FR" sz="1400" dirty="0" smtClean="0"/>
                <a:t>Survey</a:t>
              </a:r>
              <a:endParaRPr lang="fr-FR" sz="1400" dirty="0"/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 rotWithShape="1">
            <a:blip r:embed="rId2"/>
            <a:srcRect t="7942"/>
            <a:stretch/>
          </p:blipFill>
          <p:spPr>
            <a:xfrm>
              <a:off x="1030071" y="808414"/>
              <a:ext cx="3362747" cy="1716367"/>
            </a:xfrm>
            <a:prstGeom prst="rect">
              <a:avLst/>
            </a:prstGeom>
          </p:spPr>
        </p:pic>
      </p:grpSp>
      <p:sp>
        <p:nvSpPr>
          <p:cNvPr id="6" name="Rechteck 5"/>
          <p:cNvSpPr/>
          <p:nvPr/>
        </p:nvSpPr>
        <p:spPr>
          <a:xfrm>
            <a:off x="441043" y="5244773"/>
            <a:ext cx="8383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Healthy</a:t>
            </a:r>
            <a:r>
              <a:rPr lang="fr-FR" sz="1000" dirty="0"/>
              <a:t> </a:t>
            </a:r>
            <a:r>
              <a:rPr lang="fr-FR" sz="1000" dirty="0" err="1"/>
              <a:t>Youth</a:t>
            </a:r>
            <a:r>
              <a:rPr lang="fr-FR" sz="1000" dirty="0"/>
              <a:t> Survey 2016 </a:t>
            </a:r>
            <a:r>
              <a:rPr lang="fr-FR" sz="1000" dirty="0" err="1"/>
              <a:t>Analytic</a:t>
            </a:r>
            <a:r>
              <a:rPr lang="fr-FR" sz="1000" dirty="0"/>
              <a:t> </a:t>
            </a:r>
            <a:r>
              <a:rPr lang="fr-FR" sz="1000" dirty="0" smtClean="0"/>
              <a:t>Report; </a:t>
            </a:r>
            <a:r>
              <a:rPr lang="fr-FR" sz="1000" dirty="0"/>
              <a:t>Drug Policy Alliance </a:t>
            </a:r>
            <a:r>
              <a:rPr lang="fr-FR" sz="1000" dirty="0" smtClean="0"/>
              <a:t>2018; </a:t>
            </a:r>
            <a:r>
              <a:rPr lang="fr-FR" sz="1000" dirty="0"/>
              <a:t>Data </a:t>
            </a:r>
            <a:r>
              <a:rPr lang="fr-FR" sz="1000" dirty="0" err="1"/>
              <a:t>Brief</a:t>
            </a:r>
            <a:r>
              <a:rPr lang="fr-FR" sz="1000" dirty="0"/>
              <a:t>: Substance Use </a:t>
            </a:r>
            <a:r>
              <a:rPr lang="fr-FR" sz="1000" dirty="0" err="1"/>
              <a:t>Overview</a:t>
            </a:r>
            <a:r>
              <a:rPr lang="fr-FR" sz="1000" dirty="0"/>
              <a:t>,” Washington State </a:t>
            </a:r>
            <a:r>
              <a:rPr lang="fr-FR" sz="1000" dirty="0" err="1"/>
              <a:t>Department</a:t>
            </a:r>
            <a:r>
              <a:rPr lang="fr-FR" sz="1000" dirty="0"/>
              <a:t> of Social and </a:t>
            </a:r>
            <a:r>
              <a:rPr lang="fr-FR" sz="1000" dirty="0" err="1"/>
              <a:t>Health</a:t>
            </a:r>
            <a:r>
              <a:rPr lang="fr-FR" sz="1000" dirty="0"/>
              <a:t> Services, </a:t>
            </a:r>
            <a:r>
              <a:rPr lang="fr-FR" sz="1000" dirty="0" err="1"/>
              <a:t>Department</a:t>
            </a:r>
            <a:r>
              <a:rPr lang="fr-FR" sz="1000" dirty="0"/>
              <a:t> of </a:t>
            </a:r>
            <a:r>
              <a:rPr lang="fr-FR" sz="1000" dirty="0" err="1"/>
              <a:t>Health</a:t>
            </a:r>
            <a:r>
              <a:rPr lang="fr-FR" sz="1000" dirty="0"/>
              <a:t>, Office of the </a:t>
            </a:r>
            <a:r>
              <a:rPr lang="fr-FR" sz="1000" dirty="0" err="1"/>
              <a:t>Superintendent</a:t>
            </a:r>
            <a:r>
              <a:rPr lang="fr-FR" sz="1000" dirty="0"/>
              <a:t> of Public </a:t>
            </a:r>
            <a:r>
              <a:rPr lang="fr-FR" sz="1000" dirty="0" smtClean="0"/>
              <a:t>Instruction</a:t>
            </a:r>
            <a:r>
              <a:rPr lang="fr-FR" sz="1000" dirty="0"/>
              <a:t>, and </a:t>
            </a:r>
            <a:r>
              <a:rPr lang="fr-FR" sz="1000" dirty="0" err="1"/>
              <a:t>Liquor</a:t>
            </a:r>
            <a:r>
              <a:rPr lang="fr-FR" sz="1000" dirty="0"/>
              <a:t> and Cannabis </a:t>
            </a:r>
            <a:r>
              <a:rPr lang="fr-FR" sz="1000" dirty="0" err="1"/>
              <a:t>Board</a:t>
            </a:r>
            <a:r>
              <a:rPr lang="fr-FR" sz="1000" dirty="0"/>
              <a:t>, </a:t>
            </a:r>
            <a:r>
              <a:rPr lang="fr-FR" sz="1000" dirty="0" smtClean="0"/>
              <a:t>2017; </a:t>
            </a:r>
          </a:p>
          <a:p>
            <a:r>
              <a:rPr lang="fr-FR" sz="1000" dirty="0"/>
              <a:t>Drug Policy Alliance 2018; Alaska </a:t>
            </a:r>
            <a:r>
              <a:rPr lang="fr-FR" sz="1000" dirty="0" err="1"/>
              <a:t>Youth</a:t>
            </a:r>
            <a:r>
              <a:rPr lang="fr-FR" sz="1000" dirty="0"/>
              <a:t> </a:t>
            </a:r>
            <a:r>
              <a:rPr lang="fr-FR" sz="1000" dirty="0" err="1"/>
              <a:t>Risk</a:t>
            </a:r>
            <a:r>
              <a:rPr lang="fr-FR" sz="1000" dirty="0"/>
              <a:t> </a:t>
            </a:r>
            <a:r>
              <a:rPr lang="fr-FR" sz="1000" dirty="0" err="1"/>
              <a:t>Behavor</a:t>
            </a:r>
            <a:r>
              <a:rPr lang="fr-FR" sz="1000" dirty="0"/>
              <a:t> Survey </a:t>
            </a:r>
            <a:r>
              <a:rPr lang="fr-FR" sz="1000" dirty="0" err="1"/>
              <a:t>Results</a:t>
            </a:r>
            <a:r>
              <a:rPr lang="fr-FR" sz="1000" dirty="0"/>
              <a:t>, ”Alaska </a:t>
            </a:r>
            <a:r>
              <a:rPr lang="fr-FR" sz="1000" dirty="0" err="1"/>
              <a:t>Department</a:t>
            </a:r>
            <a:r>
              <a:rPr lang="fr-FR" sz="1000" dirty="0"/>
              <a:t> of </a:t>
            </a:r>
            <a:r>
              <a:rPr lang="fr-FR" sz="1000" dirty="0" err="1"/>
              <a:t>Health</a:t>
            </a:r>
            <a:r>
              <a:rPr lang="fr-FR" sz="1000" dirty="0"/>
              <a:t> and Social Services, </a:t>
            </a:r>
            <a:endParaRPr lang="fr-FR" sz="1000" dirty="0" smtClean="0"/>
          </a:p>
          <a:p>
            <a:r>
              <a:rPr lang="fr-FR" sz="1000" dirty="0" smtClean="0"/>
              <a:t>Division </a:t>
            </a:r>
            <a:r>
              <a:rPr lang="fr-FR" sz="1000" dirty="0"/>
              <a:t>of Public </a:t>
            </a:r>
            <a:r>
              <a:rPr lang="fr-FR" sz="1000" dirty="0" err="1"/>
              <a:t>Healt</a:t>
            </a:r>
            <a:r>
              <a:rPr lang="fr-FR" sz="1000" dirty="0"/>
              <a:t>, </a:t>
            </a:r>
            <a:r>
              <a:rPr lang="fr-FR" sz="1000" dirty="0" smtClean="0"/>
              <a:t>2017</a:t>
            </a:r>
            <a:endParaRPr lang="fr-FR" sz="1000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5304886" y="324912"/>
            <a:ext cx="3362747" cy="2229939"/>
            <a:chOff x="5304886" y="324912"/>
            <a:chExt cx="3362747" cy="2229939"/>
          </a:xfrm>
        </p:grpSpPr>
        <p:sp>
          <p:nvSpPr>
            <p:cNvPr id="7" name="Rechteck 6"/>
            <p:cNvSpPr/>
            <p:nvPr/>
          </p:nvSpPr>
          <p:spPr>
            <a:xfrm>
              <a:off x="5688468" y="324912"/>
              <a:ext cx="25955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err="1"/>
                <a:t>Healthy</a:t>
              </a:r>
              <a:r>
                <a:rPr lang="fr-FR" sz="1400" dirty="0"/>
                <a:t> Kids Colorado Survey</a:t>
              </a:r>
            </a:p>
          </p:txBody>
        </p:sp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886" y="808414"/>
              <a:ext cx="3362747" cy="1746437"/>
            </a:xfrm>
            <a:prstGeom prst="rect">
              <a:avLst/>
            </a:prstGeom>
          </p:spPr>
        </p:pic>
      </p:grpSp>
      <p:grpSp>
        <p:nvGrpSpPr>
          <p:cNvPr id="13" name="Gruppierung 12"/>
          <p:cNvGrpSpPr/>
          <p:nvPr/>
        </p:nvGrpSpPr>
        <p:grpSpPr>
          <a:xfrm>
            <a:off x="3019306" y="2799863"/>
            <a:ext cx="3471301" cy="2181589"/>
            <a:chOff x="3019306" y="2799863"/>
            <a:chExt cx="3471301" cy="2181589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4"/>
            <a:srcRect t="6774"/>
            <a:stretch/>
          </p:blipFill>
          <p:spPr>
            <a:xfrm>
              <a:off x="3019306" y="3138822"/>
              <a:ext cx="3471301" cy="1842630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3245569" y="2799863"/>
              <a:ext cx="30187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Alaska </a:t>
              </a:r>
              <a:r>
                <a:rPr lang="fr-FR" sz="1400" dirty="0" err="1"/>
                <a:t>Youth</a:t>
              </a:r>
              <a:r>
                <a:rPr lang="fr-FR" sz="1400" dirty="0"/>
                <a:t> </a:t>
              </a:r>
              <a:r>
                <a:rPr lang="fr-FR" sz="1400" dirty="0" err="1"/>
                <a:t>Risk</a:t>
              </a:r>
              <a:r>
                <a:rPr lang="fr-FR" sz="1400" dirty="0"/>
                <a:t> </a:t>
              </a:r>
              <a:r>
                <a:rPr lang="fr-FR" sz="1400" dirty="0" err="1"/>
                <a:t>Behavior</a:t>
              </a:r>
              <a:r>
                <a:rPr lang="fr-FR" sz="1400" dirty="0"/>
                <a:t> Survey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90345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t="8789" b="6820"/>
          <a:stretch/>
        </p:blipFill>
        <p:spPr>
          <a:xfrm>
            <a:off x="1168487" y="1632555"/>
            <a:ext cx="6311900" cy="363330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72604" y="5498803"/>
            <a:ext cx="1432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Livingston et al., 2017</a:t>
            </a:r>
            <a:endParaRPr lang="fr-FR" sz="1000" dirty="0"/>
          </a:p>
        </p:txBody>
      </p:sp>
      <p:sp>
        <p:nvSpPr>
          <p:cNvPr id="4" name="Textfeld 3"/>
          <p:cNvSpPr txBox="1"/>
          <p:nvPr/>
        </p:nvSpPr>
        <p:spPr>
          <a:xfrm>
            <a:off x="1512955" y="170547"/>
            <a:ext cx="6179734" cy="892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Monthly</a:t>
            </a:r>
            <a:r>
              <a:rPr kumimoji="0" lang="fr-FR" sz="32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 </a:t>
            </a: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Opioi</a:t>
            </a:r>
            <a:r>
              <a:rPr lang="fr-FR" sz="3200" b="1" dirty="0" err="1" smtClean="0">
                <a:solidFill>
                  <a:schemeClr val="bg1">
                    <a:lumMod val="50000"/>
                  </a:schemeClr>
                </a:solidFill>
              </a:rPr>
              <a:t>d-Related</a:t>
            </a:r>
            <a:r>
              <a:rPr lang="fr-FR" sz="3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200" b="1" dirty="0" err="1" smtClean="0">
                <a:solidFill>
                  <a:schemeClr val="bg1">
                    <a:lumMod val="50000"/>
                  </a:schemeClr>
                </a:solidFill>
              </a:rPr>
              <a:t>Deaths</a:t>
            </a:r>
            <a:endParaRPr lang="fr-FR" sz="32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Colorado</a:t>
            </a:r>
          </a:p>
        </p:txBody>
      </p:sp>
    </p:spTree>
    <p:extLst>
      <p:ext uri="{BB962C8B-B14F-4D97-AF65-F5344CB8AC3E}">
        <p14:creationId xmlns:p14="http://schemas.microsoft.com/office/powerpoint/2010/main" val="76403379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05594" y="1697571"/>
            <a:ext cx="811305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lphaLcPeriod"/>
            </a:pPr>
            <a:r>
              <a:rPr lang="fr-FR" sz="1800" dirty="0" smtClean="0"/>
              <a:t>To </a:t>
            </a:r>
            <a:r>
              <a:rPr lang="fr-FR" sz="1800" dirty="0"/>
              <a:t>replace </a:t>
            </a:r>
            <a:r>
              <a:rPr lang="fr-FR" sz="1800" dirty="0" err="1"/>
              <a:t>dangerous</a:t>
            </a:r>
            <a:r>
              <a:rPr lang="fr-FR" sz="1800" dirty="0"/>
              <a:t> substances and </a:t>
            </a:r>
            <a:r>
              <a:rPr lang="fr-FR" sz="1800" dirty="0" err="1"/>
              <a:t>activities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less</a:t>
            </a:r>
            <a:r>
              <a:rPr lang="fr-FR" sz="1800" dirty="0"/>
              <a:t> </a:t>
            </a:r>
            <a:r>
              <a:rPr lang="fr-FR" sz="1800" dirty="0" err="1"/>
              <a:t>dangerous</a:t>
            </a:r>
            <a:r>
              <a:rPr lang="fr-FR" sz="1800" dirty="0"/>
              <a:t> substances and practices </a:t>
            </a:r>
            <a:r>
              <a:rPr lang="fr-FR" sz="1800" dirty="0" err="1"/>
              <a:t>where</a:t>
            </a:r>
            <a:r>
              <a:rPr lang="fr-FR" sz="1800" dirty="0"/>
              <a:t> </a:t>
            </a:r>
            <a:r>
              <a:rPr lang="fr-FR" sz="1800" dirty="0" err="1"/>
              <a:t>suitable</a:t>
            </a:r>
            <a:r>
              <a:rPr lang="fr-FR" sz="1800" dirty="0"/>
              <a:t> alternatives are </a:t>
            </a:r>
            <a:r>
              <a:rPr lang="fr-FR" sz="1800" dirty="0" err="1" smtClean="0"/>
              <a:t>available</a:t>
            </a:r>
            <a:endParaRPr lang="fr-FR" sz="1800" dirty="0" smtClean="0"/>
          </a:p>
          <a:p>
            <a:pPr marL="342900" indent="-342900">
              <a:spcAft>
                <a:spcPts val="1800"/>
              </a:spcAft>
              <a:buFont typeface="+mj-lt"/>
              <a:buAutoNum type="alphaLcPeriod"/>
            </a:pPr>
            <a:r>
              <a:rPr lang="fr-FR" sz="1800" dirty="0" smtClean="0"/>
              <a:t>To </a:t>
            </a:r>
            <a:r>
              <a:rPr lang="fr-FR" sz="1800" dirty="0" err="1"/>
              <a:t>reconsider</a:t>
            </a:r>
            <a:r>
              <a:rPr lang="fr-FR" sz="1800" dirty="0"/>
              <a:t> production </a:t>
            </a:r>
            <a:r>
              <a:rPr lang="fr-FR" sz="1800" dirty="0" err="1"/>
              <a:t>processes</a:t>
            </a:r>
            <a:r>
              <a:rPr lang="fr-FR" sz="1800" dirty="0"/>
              <a:t>, </a:t>
            </a:r>
            <a:r>
              <a:rPr lang="fr-FR" sz="1800" dirty="0" err="1" smtClean="0"/>
              <a:t>products</a:t>
            </a:r>
            <a:r>
              <a:rPr lang="fr-FR" sz="1800" dirty="0"/>
              <a:t>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/>
              <a:t>human</a:t>
            </a:r>
            <a:r>
              <a:rPr lang="pt-BR" sz="1800" dirty="0"/>
              <a:t> </a:t>
            </a:r>
            <a:r>
              <a:rPr lang="pt-BR" sz="1800" dirty="0" err="1"/>
              <a:t>activities</a:t>
            </a:r>
            <a:r>
              <a:rPr lang="pt-BR" sz="1800" dirty="0"/>
              <a:t> </a:t>
            </a:r>
            <a:r>
              <a:rPr lang="pt-BR" sz="1800" dirty="0" err="1"/>
              <a:t>so</a:t>
            </a:r>
            <a:r>
              <a:rPr lang="pt-BR" sz="1800" dirty="0"/>
              <a:t> as </a:t>
            </a:r>
            <a:r>
              <a:rPr lang="pt-BR" sz="1800" dirty="0" err="1"/>
              <a:t>to</a:t>
            </a:r>
            <a:r>
              <a:rPr lang="pt-BR" sz="1800" dirty="0"/>
              <a:t> minimize </a:t>
            </a:r>
            <a:r>
              <a:rPr lang="pt-BR" sz="1800" dirty="0" err="1"/>
              <a:t>significant</a:t>
            </a:r>
            <a:r>
              <a:rPr lang="pt-BR" sz="1800" dirty="0"/>
              <a:t> adverse </a:t>
            </a:r>
            <a:r>
              <a:rPr lang="pt-BR" sz="1800" dirty="0" err="1"/>
              <a:t>effects</a:t>
            </a:r>
            <a:r>
              <a:rPr lang="pt-BR" sz="1800" dirty="0"/>
              <a:t> </a:t>
            </a:r>
            <a:r>
              <a:rPr lang="pt-BR" sz="1800" dirty="0" err="1"/>
              <a:t>on</a:t>
            </a:r>
            <a:r>
              <a:rPr lang="pt-BR" sz="1800" dirty="0"/>
              <a:t> </a:t>
            </a:r>
            <a:r>
              <a:rPr lang="pt-BR" sz="1800" dirty="0" err="1"/>
              <a:t>health</a:t>
            </a:r>
            <a:r>
              <a:rPr lang="pt-BR" sz="1800" dirty="0"/>
              <a:t> </a:t>
            </a:r>
            <a:r>
              <a:rPr lang="pt-BR" sz="1800" dirty="0" err="1"/>
              <a:t>and</a:t>
            </a:r>
            <a:r>
              <a:rPr lang="pt-BR" sz="1800" dirty="0"/>
              <a:t> </a:t>
            </a:r>
            <a:r>
              <a:rPr lang="pt-BR" sz="1800" dirty="0" err="1"/>
              <a:t>the</a:t>
            </a:r>
            <a:r>
              <a:rPr lang="pt-BR" sz="1800" dirty="0"/>
              <a:t> </a:t>
            </a:r>
            <a:r>
              <a:rPr lang="pt-BR" sz="1800" dirty="0" err="1" smtClean="0"/>
              <a:t>environment</a:t>
            </a:r>
            <a:endParaRPr lang="pt-BR" sz="1800" dirty="0" smtClean="0"/>
          </a:p>
          <a:p>
            <a:pPr marL="342900" indent="-342900">
              <a:spcAft>
                <a:spcPts val="1800"/>
              </a:spcAft>
              <a:buFont typeface="+mj-lt"/>
              <a:buAutoNum type="alphaLcPeriod"/>
            </a:pPr>
            <a:r>
              <a:rPr lang="pt-BR" sz="1800" dirty="0" err="1" smtClean="0"/>
              <a:t>To</a:t>
            </a:r>
            <a:r>
              <a:rPr lang="pt-BR" sz="1800" dirty="0" smtClean="0"/>
              <a:t> </a:t>
            </a:r>
            <a:r>
              <a:rPr lang="pt-BR" sz="1800" dirty="0" err="1"/>
              <a:t>establish</a:t>
            </a:r>
            <a:r>
              <a:rPr lang="pt-BR" sz="1800" dirty="0"/>
              <a:t> </a:t>
            </a:r>
            <a:r>
              <a:rPr lang="pt-BR" sz="1800" dirty="0" err="1"/>
              <a:t>public</a:t>
            </a:r>
            <a:r>
              <a:rPr lang="pt-BR" sz="1800" dirty="0"/>
              <a:t> </a:t>
            </a:r>
            <a:r>
              <a:rPr lang="pt-BR" sz="1800" dirty="0" err="1"/>
              <a:t>health</a:t>
            </a:r>
            <a:r>
              <a:rPr lang="pt-BR" sz="1800" dirty="0"/>
              <a:t> </a:t>
            </a:r>
            <a:r>
              <a:rPr lang="pt-BR" sz="1800" dirty="0" err="1" smtClean="0"/>
              <a:t>goals</a:t>
            </a:r>
            <a:endParaRPr lang="pt-BR" sz="1800" dirty="0" smtClean="0"/>
          </a:p>
          <a:p>
            <a:pPr marL="342900" indent="-342900">
              <a:spcAft>
                <a:spcPts val="1800"/>
              </a:spcAft>
              <a:buFont typeface="+mj-lt"/>
              <a:buAutoNum type="alphaLcPeriod"/>
            </a:pPr>
            <a:r>
              <a:rPr lang="pt-BR" sz="1800" dirty="0" err="1" smtClean="0"/>
              <a:t>To</a:t>
            </a:r>
            <a:r>
              <a:rPr lang="pt-BR" sz="1800" dirty="0" smtClean="0"/>
              <a:t> </a:t>
            </a:r>
            <a:r>
              <a:rPr lang="pt-BR" sz="1800" dirty="0" err="1"/>
              <a:t>provide</a:t>
            </a:r>
            <a:r>
              <a:rPr lang="pt-BR" sz="1800" dirty="0"/>
              <a:t> </a:t>
            </a:r>
            <a:r>
              <a:rPr lang="pt-BR" sz="1800" dirty="0" err="1"/>
              <a:t>information</a:t>
            </a:r>
            <a:r>
              <a:rPr lang="pt-BR" sz="1800" dirty="0"/>
              <a:t> </a:t>
            </a:r>
            <a:r>
              <a:rPr lang="pt-BR" sz="1800" dirty="0" err="1"/>
              <a:t>and</a:t>
            </a:r>
            <a:r>
              <a:rPr lang="pt-BR" sz="1800" dirty="0"/>
              <a:t> </a:t>
            </a:r>
            <a:r>
              <a:rPr lang="pt-BR" sz="1800" dirty="0" err="1"/>
              <a:t>education</a:t>
            </a:r>
            <a:r>
              <a:rPr lang="pt-BR" sz="1800" dirty="0"/>
              <a:t> </a:t>
            </a:r>
            <a:r>
              <a:rPr lang="pt-BR" sz="1800" dirty="0" err="1"/>
              <a:t>to</a:t>
            </a:r>
            <a:r>
              <a:rPr lang="pt-BR" sz="1800" dirty="0"/>
              <a:t> </a:t>
            </a:r>
            <a:r>
              <a:rPr lang="pt-BR" sz="1800" dirty="0" err="1"/>
              <a:t>the</a:t>
            </a:r>
            <a:r>
              <a:rPr lang="pt-BR" sz="1800" dirty="0"/>
              <a:t> </a:t>
            </a:r>
            <a:r>
              <a:rPr lang="pt-BR" sz="1800" dirty="0" err="1"/>
              <a:t>public</a:t>
            </a:r>
            <a:r>
              <a:rPr lang="pt-BR" sz="1800" dirty="0"/>
              <a:t> </a:t>
            </a:r>
            <a:r>
              <a:rPr lang="pt-BR" sz="1800" dirty="0" err="1"/>
              <a:t>to</a:t>
            </a:r>
            <a:r>
              <a:rPr lang="pt-BR" sz="1800" dirty="0"/>
              <a:t> </a:t>
            </a:r>
            <a:r>
              <a:rPr lang="pt-BR" sz="1800" dirty="0" err="1"/>
              <a:t>promote</a:t>
            </a:r>
            <a:r>
              <a:rPr lang="pt-BR" sz="1800" dirty="0"/>
              <a:t> </a:t>
            </a:r>
            <a:r>
              <a:rPr lang="pt-BR" sz="1800" dirty="0" err="1"/>
              <a:t>empowerment</a:t>
            </a:r>
            <a:r>
              <a:rPr lang="pt-BR" sz="1800" dirty="0"/>
              <a:t> </a:t>
            </a:r>
            <a:r>
              <a:rPr lang="pt-BR" sz="1800" dirty="0" err="1"/>
              <a:t>and</a:t>
            </a:r>
            <a:r>
              <a:rPr lang="pt-BR" sz="1800" dirty="0"/>
              <a:t> </a:t>
            </a:r>
            <a:r>
              <a:rPr lang="pt-BR" sz="1800" dirty="0" err="1" smtClean="0"/>
              <a:t>accountability</a:t>
            </a:r>
            <a:endParaRPr lang="pt-BR" sz="1800" dirty="0" smtClean="0"/>
          </a:p>
          <a:p>
            <a:pPr marL="342900" indent="-342900">
              <a:spcAft>
                <a:spcPts val="1800"/>
              </a:spcAft>
              <a:buFont typeface="+mj-lt"/>
              <a:buAutoNum type="alphaLcPeriod"/>
            </a:pPr>
            <a:r>
              <a:rPr lang="pt-BR" sz="1800" b="1" dirty="0" err="1" smtClean="0"/>
              <a:t>To</a:t>
            </a:r>
            <a:r>
              <a:rPr lang="pt-BR" sz="1800" b="1" dirty="0" smtClean="0"/>
              <a:t> </a:t>
            </a:r>
            <a:r>
              <a:rPr lang="pt-BR" sz="1800" b="1" dirty="0"/>
              <a:t>minimize, </a:t>
            </a:r>
            <a:r>
              <a:rPr lang="pt-BR" sz="1800" b="1" dirty="0" err="1"/>
              <a:t>so</a:t>
            </a:r>
            <a:r>
              <a:rPr lang="pt-BR" sz="1800" b="1" dirty="0"/>
              <a:t> </a:t>
            </a:r>
            <a:r>
              <a:rPr lang="pt-BR" sz="1800" b="1" dirty="0" err="1"/>
              <a:t>far</a:t>
            </a:r>
            <a:r>
              <a:rPr lang="pt-BR" sz="1800" b="1" dirty="0"/>
              <a:t> as </a:t>
            </a:r>
            <a:r>
              <a:rPr lang="pt-BR" sz="1800" b="1" dirty="0" err="1"/>
              <a:t>possible</a:t>
            </a:r>
            <a:r>
              <a:rPr lang="pt-BR" sz="1800" b="1" dirty="0"/>
              <a:t>, </a:t>
            </a:r>
            <a:r>
              <a:rPr lang="pt-BR" sz="1800" b="1" dirty="0" err="1"/>
              <a:t>unintended</a:t>
            </a:r>
            <a:r>
              <a:rPr lang="pt-BR" sz="1800" b="1" dirty="0"/>
              <a:t> adverse </a:t>
            </a:r>
            <a:r>
              <a:rPr lang="pt-BR" sz="1800" b="1" dirty="0" err="1"/>
              <a:t>consequences</a:t>
            </a:r>
            <a:r>
              <a:rPr lang="pt-BR" sz="1800" b="1" dirty="0"/>
              <a:t> </a:t>
            </a:r>
            <a:r>
              <a:rPr lang="pt-BR" sz="1800" b="1" dirty="0" err="1"/>
              <a:t>that</a:t>
            </a:r>
            <a:r>
              <a:rPr lang="pt-BR" sz="1800" b="1" dirty="0"/>
              <a:t> </a:t>
            </a:r>
            <a:r>
              <a:rPr lang="pt-BR" sz="1800" b="1" dirty="0" err="1"/>
              <a:t>may</a:t>
            </a:r>
            <a:r>
              <a:rPr lang="pt-BR" sz="1800" b="1" dirty="0"/>
              <a:t> </a:t>
            </a:r>
            <a:r>
              <a:rPr lang="pt-BR" sz="1800" b="1" dirty="0" err="1"/>
              <a:t>be</a:t>
            </a:r>
            <a:r>
              <a:rPr lang="pt-BR" sz="1800" b="1" dirty="0"/>
              <a:t> </a:t>
            </a:r>
            <a:r>
              <a:rPr lang="pt-BR" sz="1800" b="1" dirty="0" err="1"/>
              <a:t>caused</a:t>
            </a:r>
            <a:r>
              <a:rPr lang="pt-BR" sz="1800" b="1" dirty="0"/>
              <a:t> </a:t>
            </a:r>
            <a:r>
              <a:rPr lang="pt-BR" sz="1800" b="1" dirty="0" err="1"/>
              <a:t>by</a:t>
            </a:r>
            <a:r>
              <a:rPr lang="pt-BR" sz="1800" b="1" dirty="0"/>
              <a:t> </a:t>
            </a:r>
            <a:r>
              <a:rPr lang="pt-BR" sz="1800" b="1" dirty="0" err="1"/>
              <a:t>precautionary</a:t>
            </a:r>
            <a:r>
              <a:rPr lang="pt-BR" sz="1800" b="1" dirty="0"/>
              <a:t> </a:t>
            </a:r>
            <a:r>
              <a:rPr lang="pt-BR" sz="1800" b="1" dirty="0" err="1" smtClean="0"/>
              <a:t>actions</a:t>
            </a:r>
            <a:endParaRPr lang="pt-BR" sz="1800" dirty="0"/>
          </a:p>
        </p:txBody>
      </p:sp>
      <p:sp>
        <p:nvSpPr>
          <p:cNvPr id="3" name="Rechteck 2"/>
          <p:cNvSpPr/>
          <p:nvPr/>
        </p:nvSpPr>
        <p:spPr>
          <a:xfrm>
            <a:off x="405594" y="552460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 err="1"/>
              <a:t>Martuzzi</a:t>
            </a:r>
            <a:r>
              <a:rPr lang="fr-FR" sz="1000" dirty="0"/>
              <a:t> </a:t>
            </a:r>
            <a:r>
              <a:rPr lang="fr-FR" sz="1000" dirty="0" smtClean="0"/>
              <a:t>&amp; </a:t>
            </a:r>
            <a:r>
              <a:rPr lang="fr-FR" sz="1000" dirty="0" err="1" smtClean="0"/>
              <a:t>Tickner</a:t>
            </a:r>
            <a:r>
              <a:rPr lang="fr-FR" sz="1000" dirty="0" smtClean="0"/>
              <a:t>, 2004</a:t>
            </a:r>
            <a:endParaRPr lang="fr-FR" sz="1000" dirty="0"/>
          </a:p>
        </p:txBody>
      </p:sp>
      <p:sp>
        <p:nvSpPr>
          <p:cNvPr id="4" name="Rechteck 3"/>
          <p:cNvSpPr/>
          <p:nvPr/>
        </p:nvSpPr>
        <p:spPr>
          <a:xfrm>
            <a:off x="758935" y="212310"/>
            <a:ext cx="7759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F7F7F"/>
                </a:solidFill>
              </a:rPr>
              <a:t>WHO </a:t>
            </a:r>
          </a:p>
          <a:p>
            <a:pPr algn="ctr"/>
            <a:r>
              <a:rPr lang="fr-FR" sz="2800" dirty="0" smtClean="0">
                <a:solidFill>
                  <a:srgbClr val="7F7F7F"/>
                </a:solidFill>
              </a:rPr>
              <a:t>Relevant </a:t>
            </a:r>
            <a:r>
              <a:rPr lang="fr-FR" sz="2800" dirty="0" err="1">
                <a:solidFill>
                  <a:srgbClr val="7F7F7F"/>
                </a:solidFill>
              </a:rPr>
              <a:t>measures</a:t>
            </a:r>
            <a:r>
              <a:rPr lang="fr-FR" sz="2800" dirty="0">
                <a:solidFill>
                  <a:srgbClr val="7F7F7F"/>
                </a:solidFill>
              </a:rPr>
              <a:t> to </a:t>
            </a:r>
            <a:r>
              <a:rPr lang="fr-FR" sz="2800" dirty="0" err="1">
                <a:solidFill>
                  <a:srgbClr val="7F7F7F"/>
                </a:solidFill>
              </a:rPr>
              <a:t>consider</a:t>
            </a:r>
            <a:r>
              <a:rPr lang="fr-FR" sz="2800" dirty="0">
                <a:solidFill>
                  <a:srgbClr val="7F7F7F"/>
                </a:solidFill>
              </a:rPr>
              <a:t> </a:t>
            </a:r>
            <a:r>
              <a:rPr lang="fr-FR" sz="2800" dirty="0" err="1">
                <a:solidFill>
                  <a:srgbClr val="7F7F7F"/>
                </a:solidFill>
              </a:rPr>
              <a:t>when</a:t>
            </a:r>
            <a:r>
              <a:rPr lang="fr-FR" sz="2800" dirty="0">
                <a:solidFill>
                  <a:srgbClr val="7F7F7F"/>
                </a:solidFill>
              </a:rPr>
              <a:t> </a:t>
            </a:r>
            <a:r>
              <a:rPr lang="fr-FR" sz="2800" dirty="0" err="1">
                <a:solidFill>
                  <a:srgbClr val="7F7F7F"/>
                </a:solidFill>
              </a:rPr>
              <a:t>applying</a:t>
            </a:r>
            <a:r>
              <a:rPr lang="fr-FR" sz="2800" dirty="0">
                <a:solidFill>
                  <a:srgbClr val="7F7F7F"/>
                </a:solidFill>
              </a:rPr>
              <a:t> the </a:t>
            </a:r>
            <a:r>
              <a:rPr lang="fr-FR" sz="2800" dirty="0" err="1">
                <a:solidFill>
                  <a:srgbClr val="7F7F7F"/>
                </a:solidFill>
              </a:rPr>
              <a:t>precautionary</a:t>
            </a:r>
            <a:r>
              <a:rPr lang="fr-FR" sz="2800" dirty="0">
                <a:solidFill>
                  <a:srgbClr val="7F7F7F"/>
                </a:solidFill>
              </a:rPr>
              <a:t> </a:t>
            </a:r>
            <a:r>
              <a:rPr lang="fr-FR" sz="2800" dirty="0" err="1">
                <a:solidFill>
                  <a:srgbClr val="7F7F7F"/>
                </a:solidFill>
              </a:rPr>
              <a:t>principle</a:t>
            </a:r>
            <a:r>
              <a:rPr lang="fr-FR" sz="1800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72302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48000" y="298824"/>
            <a:ext cx="317034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Conclusions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33395" r="13952"/>
          <a:stretch/>
        </p:blipFill>
        <p:spPr>
          <a:xfrm>
            <a:off x="1" y="1371936"/>
            <a:ext cx="3048000" cy="386108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944547" y="1778985"/>
            <a:ext cx="6870746" cy="30162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2000" dirty="0" err="1" smtClean="0"/>
              <a:t>Harm</a:t>
            </a:r>
            <a:r>
              <a:rPr lang="fr-FR" sz="2000" dirty="0" smtClean="0"/>
              <a:t> </a:t>
            </a:r>
            <a:r>
              <a:rPr lang="fr-FR" sz="2000" dirty="0" err="1" smtClean="0"/>
              <a:t>principle</a:t>
            </a:r>
            <a:r>
              <a:rPr lang="fr-FR" sz="2000" dirty="0" smtClean="0"/>
              <a:t>: for </a:t>
            </a:r>
            <a:r>
              <a:rPr lang="fr-FR" sz="2000" dirty="0" err="1"/>
              <a:t>preventive</a:t>
            </a:r>
            <a:r>
              <a:rPr lang="fr-FR" sz="2000" dirty="0"/>
              <a:t> or for </a:t>
            </a:r>
            <a:r>
              <a:rPr lang="fr-FR" sz="2000" dirty="0" err="1"/>
              <a:t>precautionary</a:t>
            </a:r>
            <a:r>
              <a:rPr lang="fr-FR" sz="2000" dirty="0"/>
              <a:t> </a:t>
            </a:r>
            <a:r>
              <a:rPr lang="fr-FR" sz="2000" dirty="0" err="1"/>
              <a:t>reasons</a:t>
            </a:r>
            <a:r>
              <a:rPr lang="fr-FR" sz="2000" dirty="0"/>
              <a:t>, prohibition </a:t>
            </a:r>
            <a:r>
              <a:rPr lang="fr-FR" sz="2000" dirty="0" smtClean="0"/>
              <a:t>not </a:t>
            </a:r>
            <a:r>
              <a:rPr lang="fr-FR" sz="2000" dirty="0" err="1" smtClean="0"/>
              <a:t>justified</a:t>
            </a:r>
            <a:endParaRPr lang="fr-FR" sz="2000" dirty="0" smtClean="0"/>
          </a:p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2000" dirty="0" err="1" smtClean="0"/>
              <a:t>Legal</a:t>
            </a:r>
            <a:r>
              <a:rPr lang="fr-FR" sz="2000" dirty="0" smtClean="0"/>
              <a:t> </a:t>
            </a:r>
            <a:r>
              <a:rPr lang="fr-FR" sz="2000" dirty="0" err="1" smtClean="0"/>
              <a:t>paternalism</a:t>
            </a:r>
            <a:r>
              <a:rPr lang="fr-FR" sz="2000" dirty="0"/>
              <a:t>: for </a:t>
            </a:r>
            <a:r>
              <a:rPr lang="fr-FR" sz="2000" dirty="0" err="1"/>
              <a:t>preventive</a:t>
            </a:r>
            <a:r>
              <a:rPr lang="fr-FR" sz="2000" dirty="0"/>
              <a:t> or for </a:t>
            </a:r>
            <a:r>
              <a:rPr lang="fr-FR" sz="2000" dirty="0" err="1"/>
              <a:t>precautionary</a:t>
            </a:r>
            <a:r>
              <a:rPr lang="fr-FR" sz="2000" dirty="0"/>
              <a:t> </a:t>
            </a:r>
            <a:r>
              <a:rPr lang="fr-FR" sz="2000" dirty="0" err="1"/>
              <a:t>reasons</a:t>
            </a:r>
            <a:r>
              <a:rPr lang="fr-FR" sz="2000" dirty="0"/>
              <a:t>, prohibition not </a:t>
            </a:r>
            <a:r>
              <a:rPr lang="fr-FR" sz="2000" dirty="0" err="1"/>
              <a:t>justified</a:t>
            </a:r>
            <a:endParaRPr lang="fr-FR" sz="2000" dirty="0"/>
          </a:p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2000" dirty="0" err="1" smtClean="0"/>
              <a:t>Regulated</a:t>
            </a:r>
            <a:r>
              <a:rPr lang="fr-FR" sz="2000" dirty="0" smtClean="0"/>
              <a:t> </a:t>
            </a:r>
            <a:r>
              <a:rPr lang="fr-FR" sz="2000" dirty="0" err="1" smtClean="0"/>
              <a:t>market</a:t>
            </a:r>
            <a:r>
              <a:rPr lang="fr-FR" sz="2000" dirty="0" smtClean="0"/>
              <a:t> </a:t>
            </a:r>
            <a:r>
              <a:rPr lang="fr-FR" sz="2000" dirty="0" err="1" smtClean="0"/>
              <a:t>appears</a:t>
            </a:r>
            <a:r>
              <a:rPr lang="fr-FR" sz="2000" dirty="0" smtClean="0"/>
              <a:t> </a:t>
            </a:r>
            <a:r>
              <a:rPr lang="fr-FR" sz="2000" dirty="0"/>
              <a:t>to </a:t>
            </a:r>
            <a:r>
              <a:rPr lang="fr-FR" sz="2000" dirty="0" err="1"/>
              <a:t>be</a:t>
            </a:r>
            <a:r>
              <a:rPr lang="fr-FR" sz="2000" dirty="0"/>
              <a:t> the more </a:t>
            </a:r>
            <a:r>
              <a:rPr lang="fr-FR" sz="2000" dirty="0" err="1"/>
              <a:t>suitable</a:t>
            </a:r>
            <a:r>
              <a:rPr lang="fr-FR" sz="2000" dirty="0"/>
              <a:t> </a:t>
            </a:r>
            <a:r>
              <a:rPr lang="fr-FR" sz="2000" dirty="0" err="1"/>
              <a:t>approach</a:t>
            </a:r>
            <a:r>
              <a:rPr lang="fr-FR" sz="2000" dirty="0"/>
              <a:t> </a:t>
            </a:r>
            <a:r>
              <a:rPr lang="fr-FR" sz="2000" dirty="0" err="1"/>
              <a:t>compared</a:t>
            </a:r>
            <a:r>
              <a:rPr lang="fr-FR" sz="2000" dirty="0"/>
              <a:t> to </a:t>
            </a:r>
            <a:r>
              <a:rPr lang="fr-FR" sz="2000" dirty="0" smtClean="0"/>
              <a:t>prohibition</a:t>
            </a:r>
          </a:p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fr-FR" sz="2000" dirty="0" err="1" smtClean="0"/>
              <a:t>Another</a:t>
            </a:r>
            <a:r>
              <a:rPr lang="fr-FR" sz="2000" dirty="0" smtClean="0"/>
              <a:t> </a:t>
            </a:r>
            <a:r>
              <a:rPr lang="fr-FR" sz="2000" dirty="0" err="1"/>
              <a:t>legal</a:t>
            </a:r>
            <a:r>
              <a:rPr lang="fr-FR" sz="2000" dirty="0"/>
              <a:t> </a:t>
            </a:r>
            <a:r>
              <a:rPr lang="fr-FR" sz="2000" dirty="0" err="1"/>
              <a:t>principle</a:t>
            </a:r>
            <a:r>
              <a:rPr lang="fr-FR" sz="2000" dirty="0"/>
              <a:t> has </a:t>
            </a:r>
            <a:r>
              <a:rPr lang="fr-FR" sz="2000" dirty="0" err="1"/>
              <a:t>thus</a:t>
            </a:r>
            <a:r>
              <a:rPr lang="fr-FR" sz="2000" dirty="0"/>
              <a:t> to </a:t>
            </a:r>
            <a:r>
              <a:rPr lang="fr-FR" sz="2000" dirty="0" err="1"/>
              <a:t>apply</a:t>
            </a:r>
            <a:r>
              <a:rPr lang="fr-FR" sz="2000" dirty="0"/>
              <a:t> in </a:t>
            </a:r>
            <a:r>
              <a:rPr lang="fr-FR" sz="2000" dirty="0" err="1"/>
              <a:t>order</a:t>
            </a:r>
            <a:r>
              <a:rPr lang="fr-FR" sz="2000" dirty="0"/>
              <a:t> to </a:t>
            </a:r>
            <a:r>
              <a:rPr lang="fr-FR" sz="2000" dirty="0" err="1"/>
              <a:t>maintain</a:t>
            </a:r>
            <a:r>
              <a:rPr lang="fr-FR" sz="2000" dirty="0"/>
              <a:t> </a:t>
            </a:r>
            <a:r>
              <a:rPr lang="fr-FR" sz="2000" dirty="0" smtClean="0"/>
              <a:t>prohibition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5772302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655315" y="415660"/>
            <a:ext cx="4665366" cy="720000"/>
            <a:chOff x="639762" y="493153"/>
            <a:chExt cx="4665366" cy="720000"/>
          </a:xfrm>
        </p:grpSpPr>
        <p:sp>
          <p:nvSpPr>
            <p:cNvPr id="8" name="Rechteck 7"/>
            <p:cNvSpPr/>
            <p:nvPr/>
          </p:nvSpPr>
          <p:spPr>
            <a:xfrm>
              <a:off x="1568208" y="591543"/>
              <a:ext cx="37369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2800" b="1" dirty="0" err="1">
                  <a:solidFill>
                    <a:schemeClr val="bg1">
                      <a:lumMod val="50000"/>
                    </a:schemeClr>
                  </a:solidFill>
                </a:rPr>
                <a:t>addictohug.ch</a:t>
              </a: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62" y="493153"/>
              <a:ext cx="720000" cy="720000"/>
            </a:xfrm>
            <a:prstGeom prst="rect">
              <a:avLst/>
            </a:prstGeom>
          </p:spPr>
        </p:pic>
      </p:grpSp>
      <p:grpSp>
        <p:nvGrpSpPr>
          <p:cNvPr id="10" name="Gruppierung 9"/>
          <p:cNvGrpSpPr/>
          <p:nvPr/>
        </p:nvGrpSpPr>
        <p:grpSpPr>
          <a:xfrm>
            <a:off x="647484" y="1264957"/>
            <a:ext cx="7049264" cy="720000"/>
            <a:chOff x="631931" y="1342450"/>
            <a:chExt cx="7049264" cy="720000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31" y="1342450"/>
              <a:ext cx="727831" cy="720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1568208" y="1533173"/>
              <a:ext cx="61129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www.facebook.com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</p:grpSp>
      <p:grpSp>
        <p:nvGrpSpPr>
          <p:cNvPr id="13" name="Gruppierung 12"/>
          <p:cNvGrpSpPr/>
          <p:nvPr/>
        </p:nvGrpSpPr>
        <p:grpSpPr>
          <a:xfrm>
            <a:off x="653654" y="2116730"/>
            <a:ext cx="7028663" cy="720000"/>
            <a:chOff x="638101" y="2194223"/>
            <a:chExt cx="7028663" cy="720000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101" y="2194223"/>
              <a:ext cx="721661" cy="720000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1568208" y="2384946"/>
              <a:ext cx="6098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twitter.com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endParaRPr lang="fr-FR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664773" y="2963551"/>
            <a:ext cx="7320600" cy="720000"/>
            <a:chOff x="649220" y="3041044"/>
            <a:chExt cx="7320600" cy="720000"/>
          </a:xfrm>
        </p:grpSpPr>
        <p:pic>
          <p:nvPicPr>
            <p:cNvPr id="17" name="Bild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220" y="3041044"/>
              <a:ext cx="710542" cy="720000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1568208" y="3231767"/>
              <a:ext cx="6401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www.linkedin.com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company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/service-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d'addictologie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628507" y="3812848"/>
            <a:ext cx="8121721" cy="720000"/>
            <a:chOff x="612954" y="3890341"/>
            <a:chExt cx="8121721" cy="720000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954" y="3890341"/>
              <a:ext cx="746808" cy="720000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1568208" y="4081064"/>
              <a:ext cx="71664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www.youtube.com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channel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/UCVhK2ZmXqSqWqR3rtgGHvpA/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videos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618383" y="4662145"/>
            <a:ext cx="5537378" cy="759395"/>
            <a:chOff x="602830" y="4739638"/>
            <a:chExt cx="5537378" cy="759395"/>
          </a:xfrm>
        </p:grpSpPr>
        <p:sp>
          <p:nvSpPr>
            <p:cNvPr id="23" name="Rechteck 22"/>
            <p:cNvSpPr/>
            <p:nvPr/>
          </p:nvSpPr>
          <p:spPr>
            <a:xfrm>
              <a:off x="1568208" y="4950058"/>
              <a:ext cx="4572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www.hug-ge.ch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4" name="Bild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830" y="4739638"/>
              <a:ext cx="756932" cy="759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21816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220" name="Text Box 4"/>
          <p:cNvSpPr txBox="1">
            <a:spLocks noChangeArrowheads="1"/>
          </p:cNvSpPr>
          <p:nvPr/>
        </p:nvSpPr>
        <p:spPr bwMode="auto">
          <a:xfrm>
            <a:off x="827088" y="427038"/>
            <a:ext cx="79216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400" b="1" smtClean="0">
                <a:solidFill>
                  <a:srgbClr val="7F7F7F"/>
                </a:solidFill>
              </a:rPr>
              <a:t>Underpinnings of legal interdictions </a:t>
            </a:r>
            <a:endParaRPr lang="en-US" sz="3400" b="1">
              <a:solidFill>
                <a:srgbClr val="7F7F7F"/>
              </a:solidFill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755609" y="1633446"/>
            <a:ext cx="2226235" cy="122713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3353828" y="1633446"/>
            <a:ext cx="2226235" cy="1227138"/>
          </a:xfrm>
          <a:prstGeom prst="roundRect">
            <a:avLst/>
          </a:prstGeom>
          <a:solidFill>
            <a:srgbClr val="8000FF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Offense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6087784" y="1619253"/>
            <a:ext cx="2226235" cy="1227138"/>
          </a:xfrm>
          <a:prstGeom prst="roundRect">
            <a:avLst/>
          </a:prstGeom>
          <a:solidFill>
            <a:srgbClr val="666666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Immorality</a:t>
            </a:r>
          </a:p>
        </p:txBody>
      </p:sp>
      <p:grpSp>
        <p:nvGrpSpPr>
          <p:cNvPr id="6" name="Gruppierung 5"/>
          <p:cNvGrpSpPr/>
          <p:nvPr/>
        </p:nvGrpSpPr>
        <p:grpSpPr>
          <a:xfrm>
            <a:off x="2026688" y="2860586"/>
            <a:ext cx="913068" cy="2174256"/>
            <a:chOff x="2026688" y="2860586"/>
            <a:chExt cx="913068" cy="2174256"/>
          </a:xfrm>
        </p:grpSpPr>
        <p:sp>
          <p:nvSpPr>
            <p:cNvPr id="31" name="Textfeld 30"/>
            <p:cNvSpPr txBox="1"/>
            <p:nvPr/>
          </p:nvSpPr>
          <p:spPr>
            <a:xfrm>
              <a:off x="2026688" y="4388513"/>
              <a:ext cx="91306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10804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oneself</a:t>
              </a:r>
              <a:endPara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10804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Bild 4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12574" y="3372163"/>
              <a:ext cx="1741297" cy="718143"/>
            </a:xfrm>
            <a:prstGeom prst="rect">
              <a:avLst/>
            </a:prstGeom>
          </p:spPr>
        </p:pic>
      </p:grpSp>
      <p:grpSp>
        <p:nvGrpSpPr>
          <p:cNvPr id="3" name="Gruppierung 2"/>
          <p:cNvGrpSpPr/>
          <p:nvPr/>
        </p:nvGrpSpPr>
        <p:grpSpPr>
          <a:xfrm>
            <a:off x="842029" y="2846391"/>
            <a:ext cx="836675" cy="2188451"/>
            <a:chOff x="842029" y="2846391"/>
            <a:chExt cx="836675" cy="2188451"/>
          </a:xfrm>
        </p:grpSpPr>
        <p:sp>
          <p:nvSpPr>
            <p:cNvPr id="4" name="Textfeld 3"/>
            <p:cNvSpPr txBox="1"/>
            <p:nvPr/>
          </p:nvSpPr>
          <p:spPr>
            <a:xfrm>
              <a:off x="842029" y="4388513"/>
              <a:ext cx="83667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others</a:t>
              </a:r>
              <a:endPara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" name="Bild 32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389718" y="3357968"/>
              <a:ext cx="1741297" cy="718143"/>
            </a:xfrm>
            <a:prstGeom prst="rect">
              <a:avLst/>
            </a:prstGeom>
          </p:spPr>
        </p:pic>
      </p:grpSp>
      <p:grpSp>
        <p:nvGrpSpPr>
          <p:cNvPr id="9" name="Gruppierung 8"/>
          <p:cNvGrpSpPr/>
          <p:nvPr/>
        </p:nvGrpSpPr>
        <p:grpSpPr>
          <a:xfrm>
            <a:off x="4618771" y="2860586"/>
            <a:ext cx="913068" cy="2174256"/>
            <a:chOff x="4618771" y="2860586"/>
            <a:chExt cx="913068" cy="2174256"/>
          </a:xfrm>
        </p:grpSpPr>
        <p:sp>
          <p:nvSpPr>
            <p:cNvPr id="37" name="Textfeld 36"/>
            <p:cNvSpPr txBox="1"/>
            <p:nvPr/>
          </p:nvSpPr>
          <p:spPr>
            <a:xfrm>
              <a:off x="4618771" y="4388513"/>
              <a:ext cx="91306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="1" dirty="0" err="1">
                  <a:solidFill>
                    <a:srgbClr val="108040"/>
                  </a:solidFill>
                </a:rPr>
                <a:t>oneself</a:t>
              </a:r>
              <a:endParaRPr lang="fr-FR" sz="1800" b="1" dirty="0">
                <a:solidFill>
                  <a:srgbClr val="108040"/>
                </a:solidFill>
              </a:endParaRPr>
            </a:p>
          </p:txBody>
        </p:sp>
        <p:pic>
          <p:nvPicPr>
            <p:cNvPr id="38" name="Bild 37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4657" y="3372163"/>
              <a:ext cx="1741297" cy="718143"/>
            </a:xfrm>
            <a:prstGeom prst="rect">
              <a:avLst/>
            </a:prstGeom>
          </p:spPr>
        </p:pic>
      </p:grpSp>
      <p:grpSp>
        <p:nvGrpSpPr>
          <p:cNvPr id="8" name="Gruppierung 7"/>
          <p:cNvGrpSpPr/>
          <p:nvPr/>
        </p:nvGrpSpPr>
        <p:grpSpPr>
          <a:xfrm>
            <a:off x="3434112" y="2846391"/>
            <a:ext cx="836675" cy="2188451"/>
            <a:chOff x="3434112" y="2846391"/>
            <a:chExt cx="836675" cy="2188451"/>
          </a:xfrm>
        </p:grpSpPr>
        <p:sp>
          <p:nvSpPr>
            <p:cNvPr id="36" name="Textfeld 35"/>
            <p:cNvSpPr txBox="1"/>
            <p:nvPr/>
          </p:nvSpPr>
          <p:spPr>
            <a:xfrm>
              <a:off x="3434112" y="4388513"/>
              <a:ext cx="83667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="1" dirty="0" err="1">
                  <a:solidFill>
                    <a:srgbClr val="FF0000"/>
                  </a:solidFill>
                </a:rPr>
                <a:t>others</a:t>
              </a:r>
              <a:endParaRPr lang="fr-FR" sz="1800" b="1" dirty="0">
                <a:solidFill>
                  <a:srgbClr val="FF0000"/>
                </a:solidFill>
              </a:endParaRPr>
            </a:p>
          </p:txBody>
        </p:sp>
        <p:pic>
          <p:nvPicPr>
            <p:cNvPr id="39" name="Bild 38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981801" y="3357968"/>
              <a:ext cx="1741297" cy="718143"/>
            </a:xfrm>
            <a:prstGeom prst="rect">
              <a:avLst/>
            </a:prstGeom>
          </p:spPr>
        </p:pic>
      </p:grpSp>
      <p:grpSp>
        <p:nvGrpSpPr>
          <p:cNvPr id="10" name="Gruppierung 9"/>
          <p:cNvGrpSpPr/>
          <p:nvPr/>
        </p:nvGrpSpPr>
        <p:grpSpPr>
          <a:xfrm>
            <a:off x="6693070" y="2995707"/>
            <a:ext cx="1015661" cy="2039135"/>
            <a:chOff x="6693070" y="2995707"/>
            <a:chExt cx="1015661" cy="2039135"/>
          </a:xfrm>
        </p:grpSpPr>
        <p:sp>
          <p:nvSpPr>
            <p:cNvPr id="40" name="Textfeld 39"/>
            <p:cNvSpPr txBox="1"/>
            <p:nvPr/>
          </p:nvSpPr>
          <p:spPr>
            <a:xfrm>
              <a:off x="6693070" y="4388513"/>
              <a:ext cx="101566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against</a:t>
              </a:r>
              <a:endPara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3366F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morality</a:t>
              </a:r>
              <a:endPara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Bild 6" descr="arrow-310634__340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98548" y="3339643"/>
              <a:ext cx="1375748" cy="687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1305744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732" name="Text Box 4"/>
          <p:cNvSpPr txBox="1">
            <a:spLocks noChangeArrowheads="1"/>
          </p:cNvSpPr>
          <p:nvPr/>
        </p:nvSpPr>
        <p:spPr bwMode="auto">
          <a:xfrm>
            <a:off x="827088" y="398587"/>
            <a:ext cx="79216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CH" sz="4200" b="1" dirty="0" smtClean="0">
                <a:solidFill>
                  <a:srgbClr val="A6A6A6"/>
                </a:solidFill>
              </a:rPr>
              <a:t>Harm Principle</a:t>
            </a:r>
            <a:endParaRPr lang="fr-CH" sz="4200" b="1" dirty="0">
              <a:solidFill>
                <a:srgbClr val="A6A6A6"/>
              </a:solidFill>
            </a:endParaRPr>
          </a:p>
        </p:txBody>
      </p:sp>
      <p:sp>
        <p:nvSpPr>
          <p:cNvPr id="1481733" name="Text Box 5"/>
          <p:cNvSpPr txBox="1">
            <a:spLocks noChangeArrowheads="1"/>
          </p:cNvSpPr>
          <p:nvPr/>
        </p:nvSpPr>
        <p:spPr bwMode="auto">
          <a:xfrm>
            <a:off x="2657931" y="2338813"/>
            <a:ext cx="3888696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15963" indent="-258763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60000"/>
              </a:lnSpc>
              <a:spcBef>
                <a:spcPct val="20000"/>
              </a:spcBef>
            </a:pPr>
            <a:r>
              <a:rPr lang="fr-FR" sz="2000" dirty="0">
                <a:solidFill>
                  <a:srgbClr val="1A1A1A"/>
                </a:solidFill>
                <a:latin typeface="Helvetica"/>
              </a:rPr>
              <a:t>"The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only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purpose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for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which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power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can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be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rightfully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exercised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over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any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member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of a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civilized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community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,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against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his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will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,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is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to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prevent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harm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 to </a:t>
            </a:r>
            <a:r>
              <a:rPr lang="fr-FR" sz="2000" dirty="0" err="1">
                <a:solidFill>
                  <a:srgbClr val="1A1A1A"/>
                </a:solidFill>
                <a:latin typeface="Helvetica"/>
              </a:rPr>
              <a:t>others</a:t>
            </a:r>
            <a:r>
              <a:rPr lang="fr-FR" sz="2000" dirty="0">
                <a:solidFill>
                  <a:srgbClr val="1A1A1A"/>
                </a:solidFill>
                <a:latin typeface="Helvetica"/>
              </a:rPr>
              <a:t>."</a:t>
            </a:r>
            <a:endParaRPr lang="fr-CH" sz="2000" i="1" dirty="0">
              <a:latin typeface="Univers" charset="0"/>
            </a:endParaRPr>
          </a:p>
        </p:txBody>
      </p:sp>
      <p:sp>
        <p:nvSpPr>
          <p:cNvPr id="1481736" name="Text Box 8"/>
          <p:cNvSpPr txBox="1">
            <a:spLocks noChangeArrowheads="1"/>
          </p:cNvSpPr>
          <p:nvPr/>
        </p:nvSpPr>
        <p:spPr bwMode="auto">
          <a:xfrm>
            <a:off x="439134" y="5157665"/>
            <a:ext cx="12452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sz="1200"/>
              <a:t>John Stuart Mill</a:t>
            </a:r>
          </a:p>
          <a:p>
            <a:pPr algn="ctr"/>
            <a:r>
              <a:rPr lang="fr-CH" sz="1200"/>
              <a:t>1806 - 1873</a:t>
            </a:r>
          </a:p>
        </p:txBody>
      </p:sp>
      <p:pic>
        <p:nvPicPr>
          <p:cNvPr id="3" name="Bild 2" descr="John_Stuart_Mill_by_London_Stereoscopic_Company,_c18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255"/>
            <a:ext cx="2343272" cy="294288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966" y="2128008"/>
            <a:ext cx="2209034" cy="29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685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1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1732" grpId="0"/>
      <p:bldP spid="148173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06743" y="3562608"/>
            <a:ext cx="128554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Cannabis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619728" y="3562608"/>
            <a:ext cx="18059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  <a:endParaRPr kumimoji="0" lang="fr-FR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Bild 2" descr="Unbenannt-1 Kopie.t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0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294">
            <a:off x="1881522" y="2422545"/>
            <a:ext cx="4952701" cy="22801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16066" y="4019435"/>
            <a:ext cx="320980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Question 1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cannabis cause </a:t>
            </a: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rgbClr val="808003"/>
                </a:solidFill>
              </a:rPr>
              <a:t>CAUSALITY</a:t>
            </a:r>
            <a:endParaRPr kumimoji="0" lang="fr-FR" sz="1800" b="1" i="0" u="none" strike="noStrike" cap="none" spc="0" normalizeH="0" baseline="0" dirty="0" smtClean="0">
              <a:ln>
                <a:noFill/>
              </a:ln>
              <a:solidFill>
                <a:srgbClr val="808003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757434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687294" y="474259"/>
            <a:ext cx="794333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Cannabis passive</a:t>
            </a:r>
            <a:r>
              <a:rPr kumimoji="0" lang="fr-FR" sz="3600" b="1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smoking </a:t>
            </a:r>
            <a:r>
              <a:rPr kumimoji="0" lang="fr-FR" sz="3600" b="1" i="0" u="none" strike="noStrike" cap="none" spc="0" normalizeH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harms</a:t>
            </a:r>
            <a:r>
              <a:rPr kumimoji="0" lang="fr-FR" sz="3600" b="1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?</a:t>
            </a:r>
            <a:endParaRPr kumimoji="0" lang="fr-FR" sz="3600" b="1" i="0" u="none" strike="noStrike" cap="none" spc="0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48235" y="5537806"/>
            <a:ext cx="109752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Wang et al., 2016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38174"/>
            <a:ext cx="4482353" cy="298165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123755" y="2136339"/>
            <a:ext cx="4572000" cy="25853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>
              <a:buClr>
                <a:srgbClr val="FD6FCF"/>
              </a:buClr>
            </a:pPr>
            <a:r>
              <a:rPr lang="fr-FR" sz="1800" dirty="0" smtClean="0"/>
              <a:t>Flow</a:t>
            </a:r>
            <a:r>
              <a:rPr lang="fr-FR" sz="1800" dirty="0"/>
              <a:t>-</a:t>
            </a:r>
            <a:r>
              <a:rPr lang="fr-FR" sz="1800" dirty="0" err="1"/>
              <a:t>mediated</a:t>
            </a:r>
            <a:r>
              <a:rPr lang="fr-FR" sz="1800" dirty="0"/>
              <a:t> dilation (FMD</a:t>
            </a:r>
            <a:r>
              <a:rPr lang="fr-FR" sz="1800" dirty="0" smtClean="0"/>
              <a:t>) : </a:t>
            </a:r>
            <a:r>
              <a:rPr lang="de-DE" sz="1800" dirty="0" err="1" smtClean="0"/>
              <a:t>extent</a:t>
            </a:r>
            <a:r>
              <a:rPr lang="de-DE" sz="1800" dirty="0" smtClean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which</a:t>
            </a:r>
            <a:r>
              <a:rPr lang="de-DE" sz="1800" dirty="0"/>
              <a:t> </a:t>
            </a:r>
            <a:r>
              <a:rPr lang="de-DE" sz="1800" dirty="0" err="1"/>
              <a:t>arteries</a:t>
            </a:r>
            <a:r>
              <a:rPr lang="de-DE" sz="1800" dirty="0"/>
              <a:t> </a:t>
            </a:r>
            <a:r>
              <a:rPr lang="de-DE" sz="1800" dirty="0" err="1"/>
              <a:t>vasodilate</a:t>
            </a:r>
            <a:r>
              <a:rPr lang="de-DE" sz="1800" dirty="0"/>
              <a:t> in </a:t>
            </a:r>
            <a:r>
              <a:rPr lang="de-DE" sz="1800" dirty="0" err="1"/>
              <a:t>response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increased</a:t>
            </a:r>
            <a:r>
              <a:rPr lang="de-DE" sz="1800" dirty="0"/>
              <a:t> </a:t>
            </a:r>
            <a:r>
              <a:rPr lang="de-DE" sz="1800" dirty="0" err="1"/>
              <a:t>blood</a:t>
            </a:r>
            <a:r>
              <a:rPr lang="de-DE" sz="1800" dirty="0"/>
              <a:t> </a:t>
            </a:r>
            <a:r>
              <a:rPr lang="de-DE" sz="1800" dirty="0" err="1"/>
              <a:t>flow</a:t>
            </a:r>
            <a:r>
              <a:rPr lang="de-DE" sz="1800" dirty="0"/>
              <a:t> </a:t>
            </a:r>
          </a:p>
          <a:p>
            <a:pPr marL="342900" indent="-342900">
              <a:buClr>
                <a:srgbClr val="FD6FCF"/>
              </a:buClr>
              <a:buFont typeface="Arial"/>
              <a:buChar char="•"/>
            </a:pPr>
            <a:endParaRPr lang="fr-FR" sz="1800" dirty="0" smtClean="0"/>
          </a:p>
          <a:p>
            <a:pPr marL="342900" indent="-342900">
              <a:buClr>
                <a:srgbClr val="FD6FCF"/>
              </a:buClr>
              <a:buFont typeface="Arial"/>
              <a:buChar char="•"/>
            </a:pPr>
            <a:r>
              <a:rPr lang="fr-FR" sz="1800" dirty="0" smtClean="0"/>
              <a:t>1 min. </a:t>
            </a:r>
            <a:r>
              <a:rPr lang="fr-FR" sz="1800" dirty="0" err="1" smtClean="0"/>
              <a:t>exposure</a:t>
            </a:r>
            <a:r>
              <a:rPr lang="fr-FR" sz="1800" dirty="0" smtClean="0"/>
              <a:t> </a:t>
            </a:r>
            <a:r>
              <a:rPr lang="fr-FR" sz="1800" dirty="0"/>
              <a:t>to marijuana </a:t>
            </a:r>
            <a:r>
              <a:rPr lang="fr-FR" sz="1800" dirty="0" err="1" smtClean="0"/>
              <a:t>secondhand</a:t>
            </a:r>
            <a:r>
              <a:rPr lang="fr-FR" sz="1800" dirty="0" smtClean="0"/>
              <a:t> </a:t>
            </a:r>
            <a:r>
              <a:rPr lang="fr-FR" sz="1800" dirty="0" err="1" smtClean="0"/>
              <a:t>smoke</a:t>
            </a:r>
            <a:r>
              <a:rPr lang="fr-FR" sz="1800" dirty="0" smtClean="0"/>
              <a:t> </a:t>
            </a:r>
            <a:r>
              <a:rPr lang="fr-FR" sz="1800" dirty="0" err="1" smtClean="0"/>
              <a:t>impaired</a:t>
            </a:r>
            <a:r>
              <a:rPr lang="fr-FR" sz="1800" dirty="0"/>
              <a:t> </a:t>
            </a:r>
            <a:r>
              <a:rPr lang="fr-FR" sz="1800" dirty="0" err="1"/>
              <a:t>femoral</a:t>
            </a:r>
            <a:r>
              <a:rPr lang="fr-FR" sz="1800" dirty="0"/>
              <a:t> </a:t>
            </a:r>
            <a:r>
              <a:rPr lang="fr-FR" sz="1800" dirty="0" err="1"/>
              <a:t>artery</a:t>
            </a:r>
            <a:r>
              <a:rPr lang="fr-FR" sz="1800" dirty="0"/>
              <a:t> </a:t>
            </a:r>
            <a:r>
              <a:rPr lang="fr-FR" sz="1800" dirty="0" smtClean="0"/>
              <a:t>FMD comparable to </a:t>
            </a:r>
            <a:r>
              <a:rPr lang="fr-FR" sz="1800" dirty="0" err="1"/>
              <a:t>tobacco</a:t>
            </a:r>
            <a:r>
              <a:rPr lang="fr-FR" sz="1800" dirty="0"/>
              <a:t> </a:t>
            </a:r>
            <a:r>
              <a:rPr lang="fr-FR" sz="1800" dirty="0" err="1" smtClean="0"/>
              <a:t>smoke</a:t>
            </a:r>
            <a:endParaRPr lang="fr-FR" sz="1800" dirty="0" smtClean="0"/>
          </a:p>
          <a:p>
            <a:pPr marL="342900" indent="-342900">
              <a:buClr>
                <a:srgbClr val="FD6FCF"/>
              </a:buClr>
              <a:buFont typeface="Arial"/>
              <a:buChar char="•"/>
            </a:pPr>
            <a:r>
              <a:rPr lang="fr-FR" sz="1800" dirty="0" smtClean="0"/>
              <a:t>Recovery </a:t>
            </a:r>
            <a:r>
              <a:rPr lang="fr-FR" sz="1800" dirty="0" err="1" smtClean="0"/>
              <a:t>considerably</a:t>
            </a:r>
            <a:r>
              <a:rPr lang="fr-FR" sz="1800" dirty="0" smtClean="0"/>
              <a:t> </a:t>
            </a:r>
            <a:r>
              <a:rPr lang="fr-FR" sz="1800" dirty="0" err="1" smtClean="0"/>
              <a:t>slower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09844501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84742" y="420737"/>
            <a:ext cx="5893323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Other</a:t>
            </a:r>
            <a:r>
              <a:rPr kumimoji="0" lang="fr-FR" sz="44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possible </a:t>
            </a:r>
            <a:r>
              <a:rPr kumimoji="0" lang="fr-FR" sz="44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harms</a:t>
            </a:r>
            <a:endParaRPr kumimoji="0" lang="fr-FR" sz="4400" b="1" i="0" u="none" strike="noStrike" cap="none" spc="0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22625" r="25541"/>
          <a:stretch/>
        </p:blipFill>
        <p:spPr>
          <a:xfrm>
            <a:off x="0" y="1981927"/>
            <a:ext cx="2811036" cy="305048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553184" y="2306842"/>
            <a:ext cx="6009803" cy="240065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Clr>
                <a:srgbClr val="FD6FCF"/>
              </a:buClr>
              <a:buFont typeface="Arial"/>
              <a:buChar char="•"/>
            </a:pPr>
            <a:r>
              <a:rPr lang="fr-FR" dirty="0" err="1" smtClean="0"/>
              <a:t>Health</a:t>
            </a:r>
            <a:r>
              <a:rPr lang="fr-FR" dirty="0" smtClean="0"/>
              <a:t> </a:t>
            </a:r>
            <a:r>
              <a:rPr lang="fr-FR" dirty="0" err="1"/>
              <a:t>costs</a:t>
            </a:r>
            <a:r>
              <a:rPr lang="fr-FR" dirty="0"/>
              <a:t> </a:t>
            </a:r>
            <a:r>
              <a:rPr lang="fr-FR" dirty="0" err="1"/>
              <a:t>imposed</a:t>
            </a:r>
            <a:r>
              <a:rPr lang="fr-FR" dirty="0"/>
              <a:t> by </a:t>
            </a:r>
            <a:r>
              <a:rPr lang="fr-FR" dirty="0" err="1"/>
              <a:t>consumers</a:t>
            </a:r>
            <a:r>
              <a:rPr lang="fr-FR" dirty="0"/>
              <a:t> on the </a:t>
            </a:r>
            <a:r>
              <a:rPr lang="fr-FR" dirty="0" err="1" smtClean="0"/>
              <a:t>community</a:t>
            </a:r>
            <a:endParaRPr lang="fr-FR" dirty="0" smtClean="0"/>
          </a:p>
          <a:p>
            <a:pPr marL="342900" indent="-342900">
              <a:spcAft>
                <a:spcPts val="1800"/>
              </a:spcAft>
              <a:buClr>
                <a:srgbClr val="FD6FCF"/>
              </a:buClr>
              <a:buFont typeface="Arial"/>
              <a:buChar char="•"/>
            </a:pPr>
            <a:r>
              <a:rPr lang="fr-FR" dirty="0" err="1" smtClean="0">
                <a:solidFill>
                  <a:schemeClr val="tx1"/>
                </a:solidFill>
                <a:latin typeface="ArialMT"/>
              </a:rPr>
              <a:t>Health-related</a:t>
            </a:r>
            <a:r>
              <a:rPr lang="fr-FR" dirty="0" smtClean="0">
                <a:solidFill>
                  <a:schemeClr val="tx1"/>
                </a:solidFill>
                <a:latin typeface="ArialMT"/>
              </a:rPr>
              <a:t> and intoxication-</a:t>
            </a:r>
            <a:r>
              <a:rPr lang="fr-FR" dirty="0" err="1" smtClean="0">
                <a:solidFill>
                  <a:schemeClr val="tx1"/>
                </a:solidFill>
                <a:latin typeface="ArialMT"/>
              </a:rPr>
              <a:t>related</a:t>
            </a:r>
            <a:r>
              <a:rPr lang="fr-FR" dirty="0" smtClean="0">
                <a:solidFill>
                  <a:schemeClr val="tx1"/>
                </a:solidFill>
                <a:latin typeface="ArialM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MT"/>
              </a:rPr>
              <a:t>productivity</a:t>
            </a:r>
            <a:r>
              <a:rPr lang="fr-FR" dirty="0" smtClean="0">
                <a:solidFill>
                  <a:schemeClr val="tx1"/>
                </a:solidFill>
                <a:latin typeface="ArialM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MT"/>
              </a:rPr>
              <a:t>loss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spcAft>
                <a:spcPts val="1800"/>
              </a:spcAft>
              <a:buClr>
                <a:srgbClr val="FD6FCF"/>
              </a:buCl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Crash </a:t>
            </a:r>
            <a:r>
              <a:rPr lang="fr-FR" dirty="0" err="1" smtClean="0">
                <a:solidFill>
                  <a:schemeClr val="tx1"/>
                </a:solidFill>
              </a:rPr>
              <a:t>fatalities</a:t>
            </a:r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2302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23978" y="5599588"/>
            <a:ext cx="2593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000" dirty="0"/>
              <a:t>Kim et al., 2016; </a:t>
            </a:r>
            <a:r>
              <a:rPr lang="nb-NO" sz="1000" dirty="0" err="1"/>
              <a:t>Drug</a:t>
            </a:r>
            <a:r>
              <a:rPr lang="nb-NO" sz="1000" dirty="0"/>
              <a:t> Policy Alliance 2016</a:t>
            </a:r>
            <a:endParaRPr lang="fr-FR" sz="1000" dirty="0"/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B59EC46A-EF2D-2C44-9D38-D8AEF8806A14}"/>
              </a:ext>
            </a:extLst>
          </p:cNvPr>
          <p:cNvSpPr txBox="1"/>
          <p:nvPr/>
        </p:nvSpPr>
        <p:spPr>
          <a:xfrm>
            <a:off x="2094079" y="356260"/>
            <a:ext cx="49558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48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Effects</a:t>
            </a:r>
            <a:r>
              <a:rPr kumimoji="0" lang="fr-CH" sz="4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kumimoji="0" lang="fr-CH" sz="48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traffic</a:t>
            </a:r>
            <a:endParaRPr kumimoji="0" lang="fr-CH" sz="48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31911"/>
          <a:stretch/>
        </p:blipFill>
        <p:spPr>
          <a:xfrm>
            <a:off x="0" y="1426425"/>
            <a:ext cx="3750683" cy="363198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965158" y="1716514"/>
            <a:ext cx="6931022" cy="30469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No </a:t>
            </a:r>
            <a:r>
              <a:rPr lang="fr-FR" sz="1800" dirty="0" err="1"/>
              <a:t>correlation</a:t>
            </a:r>
            <a:r>
              <a:rPr lang="fr-FR" sz="1800" dirty="0"/>
              <a:t> </a:t>
            </a:r>
            <a:r>
              <a:rPr lang="fr-FR" sz="1800" dirty="0" err="1"/>
              <a:t>between</a:t>
            </a:r>
            <a:r>
              <a:rPr lang="fr-FR" sz="1800" dirty="0"/>
              <a:t> </a:t>
            </a:r>
            <a:r>
              <a:rPr lang="fr-FR" sz="1800" dirty="0" err="1" smtClean="0"/>
              <a:t>regulation</a:t>
            </a:r>
            <a:r>
              <a:rPr lang="fr-FR" sz="1800" dirty="0" smtClean="0"/>
              <a:t> </a:t>
            </a:r>
            <a:r>
              <a:rPr lang="fr-FR" sz="1800" dirty="0"/>
              <a:t>and crash </a:t>
            </a:r>
            <a:r>
              <a:rPr lang="fr-FR" sz="1800" dirty="0" smtClean="0"/>
              <a:t>rates</a:t>
            </a:r>
          </a:p>
          <a:p>
            <a:pPr marL="271463" indent="-271463">
              <a:spcAft>
                <a:spcPts val="600"/>
              </a:spcAft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FR" sz="1800" dirty="0" err="1" smtClean="0"/>
              <a:t>Significant</a:t>
            </a:r>
            <a:r>
              <a:rPr lang="fr-FR" sz="1800" dirty="0" smtClean="0"/>
              <a:t> ↓ in </a:t>
            </a:r>
            <a:r>
              <a:rPr lang="fr-FR" sz="1800" dirty="0" err="1"/>
              <a:t>opioid</a:t>
            </a:r>
            <a:r>
              <a:rPr lang="fr-FR" sz="1800" dirty="0"/>
              <a:t> </a:t>
            </a:r>
            <a:r>
              <a:rPr lang="fr-FR" sz="1800" dirty="0" err="1"/>
              <a:t>positivity</a:t>
            </a:r>
            <a:r>
              <a:rPr lang="fr-FR" sz="1800" dirty="0"/>
              <a:t> for drivers 21–40 </a:t>
            </a:r>
            <a:r>
              <a:rPr lang="fr-FR" sz="1800" dirty="0" err="1"/>
              <a:t>years</a:t>
            </a:r>
            <a:r>
              <a:rPr lang="fr-FR" sz="1800" dirty="0"/>
              <a:t> </a:t>
            </a:r>
            <a:r>
              <a:rPr lang="fr-FR" sz="1800" dirty="0" err="1"/>
              <a:t>old</a:t>
            </a:r>
            <a:endParaRPr lang="fr-FR" sz="1800" dirty="0"/>
          </a:p>
          <a:p>
            <a:pPr marL="271463" indent="-271463">
              <a:spcAft>
                <a:spcPts val="600"/>
              </a:spcAft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FR" sz="1800" dirty="0" err="1"/>
              <a:t>Significant</a:t>
            </a:r>
            <a:r>
              <a:rPr lang="fr-FR" sz="1800" dirty="0"/>
              <a:t> </a:t>
            </a:r>
            <a:r>
              <a:rPr lang="fr-FR" sz="1800" dirty="0" smtClean="0"/>
              <a:t>↓ </a:t>
            </a:r>
            <a:r>
              <a:rPr lang="fr-FR" sz="1800" dirty="0" err="1" smtClean="0"/>
              <a:t>fatally</a:t>
            </a:r>
            <a:r>
              <a:rPr lang="fr-FR" sz="1800" dirty="0" smtClean="0"/>
              <a:t> </a:t>
            </a:r>
            <a:r>
              <a:rPr lang="fr-FR" sz="1800" dirty="0" err="1"/>
              <a:t>injured</a:t>
            </a:r>
            <a:r>
              <a:rPr lang="fr-FR" sz="1800" dirty="0"/>
              <a:t> drivers</a:t>
            </a:r>
          </a:p>
          <a:p>
            <a:pPr marL="271463" indent="-271463">
              <a:spcAft>
                <a:spcPts val="600"/>
              </a:spcAft>
              <a:buClr>
                <a:srgbClr val="EA81E9"/>
              </a:buClr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71463" indent="-271463">
              <a:spcAft>
                <a:spcPts val="600"/>
              </a:spcAft>
              <a:buClr>
                <a:srgbClr val="EA81E9"/>
              </a:buClr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71463" indent="-271463">
              <a:spcAft>
                <a:spcPts val="600"/>
              </a:spcAft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DUI </a:t>
            </a:r>
            <a:r>
              <a:rPr lang="fr-FR" sz="1800" dirty="0" err="1"/>
              <a:t>arrests</a:t>
            </a:r>
            <a:r>
              <a:rPr lang="fr-FR" sz="1800" dirty="0"/>
              <a:t> for </a:t>
            </a:r>
            <a:r>
              <a:rPr lang="fr-FR" sz="1800" dirty="0" err="1"/>
              <a:t>driving</a:t>
            </a:r>
            <a:r>
              <a:rPr lang="fr-FR" sz="1800" dirty="0"/>
              <a:t> </a:t>
            </a:r>
            <a:r>
              <a:rPr lang="fr-FR" sz="1800" dirty="0" err="1"/>
              <a:t>under</a:t>
            </a:r>
            <a:r>
              <a:rPr lang="fr-FR" sz="1800" dirty="0"/>
              <a:t> the influence, of </a:t>
            </a:r>
            <a:r>
              <a:rPr lang="fr-FR" sz="1800" dirty="0" err="1"/>
              <a:t>alcohol</a:t>
            </a:r>
            <a:r>
              <a:rPr lang="fr-FR" sz="1800" dirty="0"/>
              <a:t> and </a:t>
            </a:r>
            <a:r>
              <a:rPr lang="fr-FR" sz="1800" dirty="0" err="1"/>
              <a:t>other</a:t>
            </a:r>
            <a:r>
              <a:rPr lang="fr-FR" sz="1800" dirty="0"/>
              <a:t> </a:t>
            </a:r>
            <a:r>
              <a:rPr lang="fr-FR" sz="1800" dirty="0" err="1"/>
              <a:t>drugs</a:t>
            </a:r>
            <a:r>
              <a:rPr lang="fr-FR" sz="1800" dirty="0"/>
              <a:t>, have </a:t>
            </a:r>
            <a:r>
              <a:rPr lang="fr-FR" sz="1800" dirty="0" err="1"/>
              <a:t>declined</a:t>
            </a:r>
            <a:r>
              <a:rPr lang="fr-FR" sz="1800" dirty="0"/>
              <a:t> in Colorado and Washington</a:t>
            </a:r>
          </a:p>
          <a:p>
            <a:pPr marL="271463" indent="-271463">
              <a:spcAft>
                <a:spcPts val="600"/>
              </a:spcAft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FR" sz="1800" dirty="0"/>
              <a:t>Crash rates in </a:t>
            </a:r>
            <a:r>
              <a:rPr lang="fr-FR" sz="1800" dirty="0" err="1"/>
              <a:t>both</a:t>
            </a:r>
            <a:r>
              <a:rPr lang="fr-FR" sz="1800" dirty="0"/>
              <a:t> states have </a:t>
            </a:r>
            <a:r>
              <a:rPr lang="fr-FR" sz="1800" dirty="0" err="1"/>
              <a:t>remained</a:t>
            </a:r>
            <a:r>
              <a:rPr lang="fr-FR" sz="1800" dirty="0"/>
              <a:t> </a:t>
            </a:r>
            <a:r>
              <a:rPr lang="fr-FR" sz="1800" dirty="0" err="1"/>
              <a:t>similar</a:t>
            </a:r>
            <a:r>
              <a:rPr lang="fr-FR" sz="1800" dirty="0"/>
              <a:t> to </a:t>
            </a:r>
            <a:r>
              <a:rPr lang="fr-FR" sz="1800" dirty="0" err="1"/>
              <a:t>those</a:t>
            </a:r>
            <a:r>
              <a:rPr lang="fr-FR" sz="1800" dirty="0"/>
              <a:t> in comparable states </a:t>
            </a:r>
            <a:r>
              <a:rPr lang="fr-FR" sz="1800" dirty="0" err="1"/>
              <a:t>that</a:t>
            </a:r>
            <a:r>
              <a:rPr lang="fr-FR" sz="1800" dirty="0"/>
              <a:t> have not </a:t>
            </a:r>
            <a:r>
              <a:rPr lang="fr-FR" sz="1800" dirty="0" err="1"/>
              <a:t>legalized</a:t>
            </a:r>
            <a:r>
              <a:rPr lang="fr-FR" sz="1800" dirty="0"/>
              <a:t> marijuana</a:t>
            </a:r>
            <a:r>
              <a:rPr lang="fr-FR" sz="1800" dirty="0" smtClean="0"/>
              <a:t>.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067408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06743" y="3562608"/>
            <a:ext cx="128554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Cannabis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619728" y="3562608"/>
            <a:ext cx="18059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  <a:endParaRPr kumimoji="0" lang="fr-FR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Bild 2" descr="Unbenannt-1 Kopie.t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0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294">
            <a:off x="1881522" y="2422545"/>
            <a:ext cx="4952701" cy="22801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16066" y="4019435"/>
            <a:ext cx="320980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Question 1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cannabis cause </a:t>
            </a: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harm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rgbClr val="808003"/>
                </a:solidFill>
              </a:rPr>
              <a:t>CAUSALITY</a:t>
            </a:r>
            <a:endParaRPr kumimoji="0" lang="fr-FR" sz="1800" b="1" i="0" u="none" strike="noStrike" cap="none" spc="0" normalizeH="0" baseline="0" dirty="0" smtClean="0">
              <a:ln>
                <a:noFill/>
              </a:ln>
              <a:solidFill>
                <a:srgbClr val="808003"/>
              </a:solidFill>
              <a:effectLst/>
              <a:uFillTx/>
              <a:sym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88369" y="764133"/>
            <a:ext cx="346521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Question 2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Can prohibition prevent harm?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rgbClr val="804002"/>
                </a:solidFill>
              </a:rPr>
              <a:t>USEFULNESS</a:t>
            </a: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804002"/>
              </a:solidFill>
              <a:effectLst/>
              <a:uFillTx/>
              <a:sym typeface="Arial"/>
            </a:endParaRPr>
          </a:p>
        </p:txBody>
      </p:sp>
      <p:pic>
        <p:nvPicPr>
          <p:cNvPr id="9" name="Bild 8" descr="arrow-310613__340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D800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303">
            <a:off x="3373972" y="2189114"/>
            <a:ext cx="1471389" cy="95874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614097" y="1767735"/>
            <a:ext cx="415804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Question 3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kumimoji="0" lang="fr-FR" sz="1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an alternative to prohibition?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rgbClr val="800002"/>
                </a:solidFill>
              </a:rPr>
              <a:t>NECESSITY</a:t>
            </a:r>
            <a:endParaRPr kumimoji="0" lang="fr-FR" sz="1800" b="1" i="0" u="none" strike="noStrike" cap="none" spc="0" normalizeH="0" baseline="0" dirty="0" smtClean="0">
              <a:ln>
                <a:noFill/>
              </a:ln>
              <a:solidFill>
                <a:srgbClr val="800002"/>
              </a:solidFill>
              <a:effectLst/>
              <a:uFillTx/>
              <a:sym typeface="Arial"/>
            </a:endParaRPr>
          </a:p>
        </p:txBody>
      </p:sp>
      <p:pic>
        <p:nvPicPr>
          <p:cNvPr id="12" name="Bild 11" descr="arrow-310613__340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C010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1363">
            <a:off x="4733001" y="2824690"/>
            <a:ext cx="1313601" cy="7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8562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HUG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HUG.potx</Template>
  <TotalTime>0</TotalTime>
  <Words>974</Words>
  <Application>Microsoft Macintosh PowerPoint</Application>
  <PresentationFormat>Bildschirmpräsentation (4:3)</PresentationFormat>
  <Paragraphs>183</Paragraphs>
  <Slides>27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HUG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cp:keywords/>
  <dc:description/>
  <cp:lastModifiedBy>Daniele Zullino</cp:lastModifiedBy>
  <cp:revision>1594</cp:revision>
  <dcterms:modified xsi:type="dcterms:W3CDTF">2018-07-04T09:48:29Z</dcterms:modified>
  <cp:category/>
</cp:coreProperties>
</file>