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83" r:id="rId4"/>
    <p:sldId id="296" r:id="rId5"/>
    <p:sldId id="295" r:id="rId6"/>
    <p:sldId id="287" r:id="rId7"/>
    <p:sldId id="275" r:id="rId8"/>
    <p:sldId id="302" r:id="rId9"/>
    <p:sldId id="301" r:id="rId10"/>
    <p:sldId id="291" r:id="rId11"/>
    <p:sldId id="297" r:id="rId12"/>
    <p:sldId id="298" r:id="rId13"/>
    <p:sldId id="293" r:id="rId14"/>
    <p:sldId id="299" r:id="rId15"/>
    <p:sldId id="300" r:id="rId16"/>
    <p:sldId id="277" r:id="rId17"/>
    <p:sldId id="281" r:id="rId18"/>
    <p:sldId id="282" r:id="rId19"/>
    <p:sldId id="294" r:id="rId20"/>
    <p:sldId id="303" r:id="rId21"/>
    <p:sldId id="288" r:id="rId22"/>
    <p:sldId id="259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7C80"/>
    <a:srgbClr val="FF6600"/>
    <a:srgbClr val="ED7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6" autoAdjust="0"/>
    <p:restoredTop sz="94701" autoAdjust="0"/>
  </p:normalViewPr>
  <p:slideViewPr>
    <p:cSldViewPr>
      <p:cViewPr varScale="1">
        <p:scale>
          <a:sx n="105" d="100"/>
          <a:sy n="105" d="100"/>
        </p:scale>
        <p:origin x="-10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5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54B5E-DB09-4191-9245-03DFB3C2BA6A}" type="datetimeFigureOut">
              <a:rPr lang="de-CH" smtClean="0"/>
              <a:t>27.04.2017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E9CDA-ACC3-467C-A7DC-B13C1D68040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47567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Indidualisierte</a:t>
            </a:r>
            <a:r>
              <a:rPr lang="de-DE" dirty="0" smtClean="0"/>
              <a:t> Behandlung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9CDA-ACC3-467C-A7DC-B13C1D680403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8752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HM-3-Glucuronid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9CDA-ACC3-467C-A7DC-B13C1D680403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1761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HM bei nicht-toleranten Personen gemessen, nach IV nach 20 min max.</a:t>
            </a:r>
            <a:r>
              <a:rPr lang="de-DE" baseline="0" dirty="0" smtClean="0"/>
              <a:t> Wirkung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9CDA-ACC3-467C-A7DC-B13C1D680403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9547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Preise!!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9CDA-ACC3-467C-A7DC-B13C1D680403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6538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75656" y="2130425"/>
            <a:ext cx="70200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b="1" baseline="0"/>
            </a:lvl1pPr>
          </a:lstStyle>
          <a:p>
            <a:r>
              <a:rPr lang="de-DE" dirty="0" smtClean="0"/>
              <a:t>TITEL DURCH KLICKEN BEARBEITEN</a:t>
            </a:r>
            <a:br>
              <a:rPr lang="de-DE" dirty="0" smtClean="0"/>
            </a:br>
            <a:r>
              <a:rPr lang="de-DE" dirty="0" smtClean="0"/>
              <a:t>VERDANA 22 FETT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75656" y="3620616"/>
            <a:ext cx="7020000" cy="1752600"/>
          </a:xfrm>
        </p:spPr>
        <p:txBody>
          <a:bodyPr anchor="t">
            <a:noAutofit/>
          </a:bodyPr>
          <a:lstStyle>
            <a:lvl1pPr marL="0" indent="0" algn="l">
              <a:buNone/>
              <a:defRPr sz="2200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DURCH KLICKEN BEARBEITEN</a:t>
            </a:r>
            <a:br>
              <a:rPr lang="de-DE" dirty="0" smtClean="0"/>
            </a:br>
            <a:r>
              <a:rPr lang="de-DE" dirty="0" smtClean="0"/>
              <a:t>VERDANA 22 ORANGE AKZENT 1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76375" y="5732643"/>
            <a:ext cx="4895826" cy="6486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CH" dirty="0" smtClean="0"/>
              <a:t>Name</a:t>
            </a:r>
            <a:br>
              <a:rPr lang="de-CH" dirty="0" smtClean="0"/>
            </a:br>
            <a:r>
              <a:rPr lang="de-CH" dirty="0" smtClean="0"/>
              <a:t>Funktion, Abteilung</a:t>
            </a:r>
            <a:endParaRPr lang="de-CH" dirty="0"/>
          </a:p>
        </p:txBody>
      </p:sp>
      <p:sp>
        <p:nvSpPr>
          <p:cNvPr id="9" name="Rechteck 8"/>
          <p:cNvSpPr/>
          <p:nvPr userDrawn="1"/>
        </p:nvSpPr>
        <p:spPr>
          <a:xfrm>
            <a:off x="4437862" y="6633356"/>
            <a:ext cx="4716016" cy="25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2"/>
              </a:solidFill>
            </a:endParaRPr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8532440" y="6633356"/>
            <a:ext cx="702324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327962A-8B68-47A5-831C-E25A22A57F31}" type="slidenum">
              <a:rPr lang="de-CH" sz="800" b="1" smtClean="0">
                <a:solidFill>
                  <a:schemeClr val="bg1"/>
                </a:solidFill>
                <a:latin typeface="+mj-lt"/>
              </a:rPr>
              <a:pPr algn="ctr"/>
              <a:t>‹Nr.›</a:t>
            </a:fld>
            <a:endParaRPr lang="de-CH" sz="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Datumsplatzhalter 3"/>
          <p:cNvSpPr txBox="1">
            <a:spLocks/>
          </p:cNvSpPr>
          <p:nvPr userDrawn="1"/>
        </p:nvSpPr>
        <p:spPr>
          <a:xfrm>
            <a:off x="7884368" y="6633356"/>
            <a:ext cx="78697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EADB01-04BC-4F89-BC3B-5D874BC1834C}" type="datetimeFigureOut">
              <a:rPr lang="de-CH" smtClean="0">
                <a:solidFill>
                  <a:schemeClr val="bg2"/>
                </a:solidFill>
              </a:rPr>
              <a:pPr/>
              <a:t>27.04.2017</a:t>
            </a:fld>
            <a:endParaRPr lang="de-CH" dirty="0">
              <a:solidFill>
                <a:schemeClr val="bg2"/>
              </a:solidFill>
            </a:endParaRPr>
          </a:p>
        </p:txBody>
      </p:sp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4283968" y="6633356"/>
            <a:ext cx="3841106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altLang="de-DE" b="1" dirty="0" smtClean="0">
                <a:solidFill>
                  <a:schemeClr val="bg2"/>
                </a:solidFill>
              </a:rPr>
              <a:t>Universitäre Psychiatrische Kliniken Basel </a:t>
            </a:r>
            <a:r>
              <a:rPr lang="de-CH" altLang="de-DE" dirty="0" smtClean="0">
                <a:solidFill>
                  <a:schemeClr val="bg2"/>
                </a:solidFill>
              </a:rPr>
              <a:t>| www.upkbs.ch |</a:t>
            </a:r>
            <a:endParaRPr lang="de-CH" altLang="de-D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904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75299" y="836712"/>
            <a:ext cx="7920000" cy="504825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accent1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CH" dirty="0" smtClean="0"/>
              <a:t>UNTERTITEL DURCH KLICKEN EINFÜGEN</a:t>
            </a:r>
            <a:endParaRPr lang="de-CH" dirty="0"/>
          </a:p>
        </p:txBody>
      </p:sp>
      <p:sp>
        <p:nvSpPr>
          <p:cNvPr id="13" name="Line 14"/>
          <p:cNvSpPr>
            <a:spLocks noChangeShapeType="1"/>
          </p:cNvSpPr>
          <p:nvPr userDrawn="1"/>
        </p:nvSpPr>
        <p:spPr bwMode="auto">
          <a:xfrm>
            <a:off x="-36512" y="1340768"/>
            <a:ext cx="8640960" cy="0"/>
          </a:xfrm>
          <a:prstGeom prst="line">
            <a:avLst/>
          </a:prstGeom>
          <a:noFill/>
          <a:ln w="28575">
            <a:solidFill>
              <a:srgbClr val="ED792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" name="Textplatzhalter 2"/>
          <p:cNvSpPr>
            <a:spLocks noGrp="1"/>
          </p:cNvSpPr>
          <p:nvPr>
            <p:ph idx="1"/>
          </p:nvPr>
        </p:nvSpPr>
        <p:spPr>
          <a:xfrm>
            <a:off x="675299" y="1628799"/>
            <a:ext cx="7920000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4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675299" y="332656"/>
            <a:ext cx="7920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 BEARBEITEN</a:t>
            </a:r>
            <a:endParaRPr lang="de-CH" dirty="0"/>
          </a:p>
        </p:txBody>
      </p:sp>
      <p:sp>
        <p:nvSpPr>
          <p:cNvPr id="10" name="Rechteck 9"/>
          <p:cNvSpPr/>
          <p:nvPr userDrawn="1"/>
        </p:nvSpPr>
        <p:spPr>
          <a:xfrm>
            <a:off x="4437862" y="6633356"/>
            <a:ext cx="4716016" cy="25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2"/>
              </a:solidFill>
            </a:endParaRPr>
          </a:p>
        </p:txBody>
      </p:sp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8532440" y="6633356"/>
            <a:ext cx="702324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327962A-8B68-47A5-831C-E25A22A57F31}" type="slidenum">
              <a:rPr lang="de-CH" sz="800" b="1" smtClean="0">
                <a:solidFill>
                  <a:schemeClr val="bg1"/>
                </a:solidFill>
                <a:latin typeface="+mj-lt"/>
              </a:rPr>
              <a:pPr algn="ctr"/>
              <a:t>‹Nr.›</a:t>
            </a:fld>
            <a:endParaRPr lang="de-CH" sz="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Datumsplatzhalter 3"/>
          <p:cNvSpPr txBox="1">
            <a:spLocks/>
          </p:cNvSpPr>
          <p:nvPr userDrawn="1"/>
        </p:nvSpPr>
        <p:spPr>
          <a:xfrm>
            <a:off x="7884368" y="6633356"/>
            <a:ext cx="78697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EADB01-04BC-4F89-BC3B-5D874BC1834C}" type="datetimeFigureOut">
              <a:rPr lang="de-CH" smtClean="0">
                <a:solidFill>
                  <a:schemeClr val="bg2"/>
                </a:solidFill>
              </a:rPr>
              <a:pPr/>
              <a:t>27.04.2017</a:t>
            </a:fld>
            <a:endParaRPr lang="de-CH" dirty="0">
              <a:solidFill>
                <a:schemeClr val="bg2"/>
              </a:solidFill>
            </a:endParaRPr>
          </a:p>
        </p:txBody>
      </p:sp>
      <p:sp>
        <p:nvSpPr>
          <p:cNvPr id="16" name="Fußzeilenplatzhalter 4"/>
          <p:cNvSpPr txBox="1">
            <a:spLocks/>
          </p:cNvSpPr>
          <p:nvPr userDrawn="1"/>
        </p:nvSpPr>
        <p:spPr>
          <a:xfrm>
            <a:off x="4283968" y="6633356"/>
            <a:ext cx="3841106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altLang="de-DE" b="1" dirty="0" smtClean="0">
                <a:solidFill>
                  <a:schemeClr val="bg2"/>
                </a:solidFill>
              </a:rPr>
              <a:t>Universitäre Psychiatrische Kliniken Basel </a:t>
            </a:r>
            <a:r>
              <a:rPr lang="de-CH" altLang="de-DE" dirty="0" smtClean="0">
                <a:solidFill>
                  <a:schemeClr val="bg2"/>
                </a:solidFill>
              </a:rPr>
              <a:t>| www.upkbs.ch |</a:t>
            </a:r>
            <a:endParaRPr lang="de-CH" altLang="de-D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49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 mit Dat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 txBox="1">
            <a:spLocks/>
          </p:cNvSpPr>
          <p:nvPr userDrawn="1"/>
        </p:nvSpPr>
        <p:spPr>
          <a:xfrm>
            <a:off x="8532440" y="6633356"/>
            <a:ext cx="702324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327962A-8B68-47A5-831C-E25A22A57F31}" type="slidenum">
              <a:rPr lang="de-CH" sz="800" b="1" smtClean="0">
                <a:solidFill>
                  <a:schemeClr val="accent1"/>
                </a:solidFill>
                <a:latin typeface="+mj-lt"/>
              </a:rPr>
              <a:pPr algn="ctr"/>
              <a:t>‹Nr.›</a:t>
            </a:fld>
            <a:endParaRPr lang="de-CH" sz="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Datumsplatzhalter 3"/>
          <p:cNvSpPr txBox="1">
            <a:spLocks/>
          </p:cNvSpPr>
          <p:nvPr userDrawn="1"/>
        </p:nvSpPr>
        <p:spPr>
          <a:xfrm>
            <a:off x="7884368" y="6633356"/>
            <a:ext cx="78697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EADB01-04BC-4F89-BC3B-5D874BC1834C}" type="datetimeFigureOut">
              <a:rPr lang="de-CH" smtClean="0">
                <a:solidFill>
                  <a:schemeClr val="accent1"/>
                </a:solidFill>
              </a:rPr>
              <a:pPr/>
              <a:t>27.04.2017</a:t>
            </a:fld>
            <a:endParaRPr lang="de-CH" dirty="0">
              <a:solidFill>
                <a:schemeClr val="accent1"/>
              </a:solidFill>
            </a:endParaRPr>
          </a:p>
        </p:txBody>
      </p:sp>
      <p:sp>
        <p:nvSpPr>
          <p:cNvPr id="4" name="Fußzeilenplatzhalter 4"/>
          <p:cNvSpPr txBox="1">
            <a:spLocks/>
          </p:cNvSpPr>
          <p:nvPr userDrawn="1"/>
        </p:nvSpPr>
        <p:spPr>
          <a:xfrm>
            <a:off x="4283968" y="6633356"/>
            <a:ext cx="3841106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altLang="de-DE" b="1" dirty="0" smtClean="0">
                <a:solidFill>
                  <a:schemeClr val="accent1"/>
                </a:solidFill>
              </a:rPr>
              <a:t>Universitäre Psychiatrische Kliniken Basel </a:t>
            </a:r>
            <a:r>
              <a:rPr lang="de-CH" altLang="de-DE" dirty="0" smtClean="0">
                <a:solidFill>
                  <a:schemeClr val="accent1"/>
                </a:solidFill>
              </a:rPr>
              <a:t>| www.upkbs.ch |</a:t>
            </a:r>
            <a:endParaRPr lang="de-CH" alt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75299" y="836712"/>
            <a:ext cx="7920000" cy="504825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accent1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CH" dirty="0" smtClean="0"/>
              <a:t>UNTERTITEL DURCH KLICKEN EINFÜGEN</a:t>
            </a:r>
            <a:endParaRPr lang="de-CH" dirty="0"/>
          </a:p>
        </p:txBody>
      </p:sp>
      <p:sp>
        <p:nvSpPr>
          <p:cNvPr id="4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675299" y="332656"/>
            <a:ext cx="7920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7298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683568" y="1628800"/>
            <a:ext cx="3960000" cy="4525963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4" name="Inhaltsplatzhalter 3"/>
          <p:cNvSpPr>
            <a:spLocks noGrp="1"/>
          </p:cNvSpPr>
          <p:nvPr>
            <p:ph sz="half" idx="2"/>
          </p:nvPr>
        </p:nvSpPr>
        <p:spPr>
          <a:xfrm>
            <a:off x="4662539" y="1628800"/>
            <a:ext cx="3960000" cy="4525963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75299" y="836712"/>
            <a:ext cx="7920000" cy="504825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accent1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CH" dirty="0" smtClean="0"/>
              <a:t>UNTERTITEL DURCH KLICKEN EINFÜGEN</a:t>
            </a:r>
            <a:endParaRPr lang="de-CH" dirty="0"/>
          </a:p>
        </p:txBody>
      </p:sp>
      <p:sp>
        <p:nvSpPr>
          <p:cNvPr id="22" name="Line 14"/>
          <p:cNvSpPr>
            <a:spLocks noChangeShapeType="1"/>
          </p:cNvSpPr>
          <p:nvPr userDrawn="1"/>
        </p:nvSpPr>
        <p:spPr bwMode="auto">
          <a:xfrm>
            <a:off x="-36512" y="1340768"/>
            <a:ext cx="8640960" cy="0"/>
          </a:xfrm>
          <a:prstGeom prst="line">
            <a:avLst/>
          </a:prstGeom>
          <a:noFill/>
          <a:ln w="28575">
            <a:solidFill>
              <a:srgbClr val="ED792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675299" y="332656"/>
            <a:ext cx="7920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 BEARBEITEN</a:t>
            </a:r>
            <a:endParaRPr lang="de-CH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4437862" y="6633356"/>
            <a:ext cx="4716016" cy="25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2"/>
              </a:solidFill>
            </a:endParaRPr>
          </a:p>
        </p:txBody>
      </p:sp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8532440" y="6633356"/>
            <a:ext cx="702324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327962A-8B68-47A5-831C-E25A22A57F31}" type="slidenum">
              <a:rPr lang="de-CH" sz="800" b="1" smtClean="0">
                <a:solidFill>
                  <a:schemeClr val="bg1"/>
                </a:solidFill>
                <a:latin typeface="+mj-lt"/>
              </a:rPr>
              <a:pPr algn="ctr"/>
              <a:t>‹Nr.›</a:t>
            </a:fld>
            <a:endParaRPr lang="de-CH" sz="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Datumsplatzhalter 3"/>
          <p:cNvSpPr txBox="1">
            <a:spLocks/>
          </p:cNvSpPr>
          <p:nvPr userDrawn="1"/>
        </p:nvSpPr>
        <p:spPr>
          <a:xfrm>
            <a:off x="7884368" y="6633356"/>
            <a:ext cx="78697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EADB01-04BC-4F89-BC3B-5D874BC1834C}" type="datetimeFigureOut">
              <a:rPr lang="de-CH" smtClean="0">
                <a:solidFill>
                  <a:schemeClr val="bg2"/>
                </a:solidFill>
              </a:rPr>
              <a:pPr/>
              <a:t>27.04.2017</a:t>
            </a:fld>
            <a:endParaRPr lang="de-CH" dirty="0">
              <a:solidFill>
                <a:schemeClr val="bg2"/>
              </a:solidFill>
            </a:endParaRPr>
          </a:p>
        </p:txBody>
      </p:sp>
      <p:sp>
        <p:nvSpPr>
          <p:cNvPr id="16" name="Fußzeilenplatzhalter 4"/>
          <p:cNvSpPr txBox="1">
            <a:spLocks/>
          </p:cNvSpPr>
          <p:nvPr userDrawn="1"/>
        </p:nvSpPr>
        <p:spPr>
          <a:xfrm>
            <a:off x="4283968" y="6633356"/>
            <a:ext cx="3841106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altLang="de-DE" b="1" dirty="0" smtClean="0">
                <a:solidFill>
                  <a:schemeClr val="bg2"/>
                </a:solidFill>
              </a:rPr>
              <a:t>Universitäre Psychiatrische Kliniken Basel </a:t>
            </a:r>
            <a:r>
              <a:rPr lang="de-CH" altLang="de-DE" dirty="0" smtClean="0">
                <a:solidFill>
                  <a:schemeClr val="bg2"/>
                </a:solidFill>
              </a:rPr>
              <a:t>| www.upkbs.ch |</a:t>
            </a:r>
            <a:endParaRPr lang="de-CH" altLang="de-D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72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178696" cy="116205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1" baseline="0"/>
            </a:lvl1pPr>
          </a:lstStyle>
          <a:p>
            <a:r>
              <a:rPr lang="de-DE" dirty="0" smtClean="0"/>
              <a:t>TITELMASTER-FORMAT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07904" y="273050"/>
            <a:ext cx="4824536" cy="585311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469106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Line 14"/>
          <p:cNvSpPr>
            <a:spLocks noChangeShapeType="1"/>
          </p:cNvSpPr>
          <p:nvPr userDrawn="1"/>
        </p:nvSpPr>
        <p:spPr bwMode="auto">
          <a:xfrm>
            <a:off x="-36512" y="1412776"/>
            <a:ext cx="3672408" cy="0"/>
          </a:xfrm>
          <a:prstGeom prst="line">
            <a:avLst/>
          </a:prstGeom>
          <a:noFill/>
          <a:ln w="28575">
            <a:solidFill>
              <a:srgbClr val="ED792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" name="Rechteck 10"/>
          <p:cNvSpPr/>
          <p:nvPr userDrawn="1"/>
        </p:nvSpPr>
        <p:spPr>
          <a:xfrm>
            <a:off x="4437862" y="6633356"/>
            <a:ext cx="4716016" cy="25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2"/>
              </a:solidFill>
            </a:endParaRPr>
          </a:p>
        </p:txBody>
      </p:sp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8532440" y="6633356"/>
            <a:ext cx="702324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327962A-8B68-47A5-831C-E25A22A57F31}" type="slidenum">
              <a:rPr lang="de-CH" sz="800" b="1" smtClean="0">
                <a:solidFill>
                  <a:schemeClr val="bg1"/>
                </a:solidFill>
                <a:latin typeface="+mj-lt"/>
              </a:rPr>
              <a:pPr algn="ctr"/>
              <a:t>‹Nr.›</a:t>
            </a:fld>
            <a:endParaRPr lang="de-CH" sz="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Datumsplatzhalter 3"/>
          <p:cNvSpPr txBox="1">
            <a:spLocks/>
          </p:cNvSpPr>
          <p:nvPr userDrawn="1"/>
        </p:nvSpPr>
        <p:spPr>
          <a:xfrm>
            <a:off x="7884368" y="6633356"/>
            <a:ext cx="78697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EADB01-04BC-4F89-BC3B-5D874BC1834C}" type="datetimeFigureOut">
              <a:rPr lang="de-CH" smtClean="0">
                <a:solidFill>
                  <a:schemeClr val="bg2"/>
                </a:solidFill>
              </a:rPr>
              <a:pPr/>
              <a:t>27.04.2017</a:t>
            </a:fld>
            <a:endParaRPr lang="de-CH" dirty="0">
              <a:solidFill>
                <a:schemeClr val="bg2"/>
              </a:solidFill>
            </a:endParaRPr>
          </a:p>
        </p:txBody>
      </p:sp>
      <p:sp>
        <p:nvSpPr>
          <p:cNvPr id="16" name="Fußzeilenplatzhalter 4"/>
          <p:cNvSpPr txBox="1">
            <a:spLocks/>
          </p:cNvSpPr>
          <p:nvPr userDrawn="1"/>
        </p:nvSpPr>
        <p:spPr>
          <a:xfrm>
            <a:off x="4283968" y="6633356"/>
            <a:ext cx="3841106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altLang="de-DE" b="1" dirty="0" smtClean="0">
                <a:solidFill>
                  <a:schemeClr val="bg2"/>
                </a:solidFill>
              </a:rPr>
              <a:t>Universitäre Psychiatrische Kliniken Basel </a:t>
            </a:r>
            <a:r>
              <a:rPr lang="de-CH" altLang="de-DE" dirty="0" smtClean="0">
                <a:solidFill>
                  <a:schemeClr val="bg2"/>
                </a:solidFill>
              </a:rPr>
              <a:t>| www.upkbs.ch |</a:t>
            </a:r>
            <a:endParaRPr lang="de-CH" altLang="de-D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22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63688" y="4581128"/>
            <a:ext cx="5515000" cy="78621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200" b="1">
                <a:latin typeface="+mj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63688" y="612775"/>
            <a:ext cx="5515000" cy="382433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763688" y="5373216"/>
            <a:ext cx="5515200" cy="792088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accent1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CH" dirty="0" smtClean="0"/>
              <a:t>UNTERTITEL DURCH KLICKEN EINFÜGEN</a:t>
            </a:r>
            <a:endParaRPr lang="de-CH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4437862" y="6633356"/>
            <a:ext cx="4716016" cy="25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2"/>
              </a:solidFill>
            </a:endParaRPr>
          </a:p>
        </p:txBody>
      </p:sp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8532440" y="6633356"/>
            <a:ext cx="702324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327962A-8B68-47A5-831C-E25A22A57F31}" type="slidenum">
              <a:rPr lang="de-CH" sz="800" b="1" smtClean="0">
                <a:solidFill>
                  <a:schemeClr val="bg1"/>
                </a:solidFill>
                <a:latin typeface="+mj-lt"/>
              </a:rPr>
              <a:pPr algn="ctr"/>
              <a:t>‹Nr.›</a:t>
            </a:fld>
            <a:endParaRPr lang="de-CH" sz="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Datumsplatzhalter 3"/>
          <p:cNvSpPr txBox="1">
            <a:spLocks/>
          </p:cNvSpPr>
          <p:nvPr userDrawn="1"/>
        </p:nvSpPr>
        <p:spPr>
          <a:xfrm>
            <a:off x="7884368" y="6633356"/>
            <a:ext cx="78697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EADB01-04BC-4F89-BC3B-5D874BC1834C}" type="datetimeFigureOut">
              <a:rPr lang="de-CH" smtClean="0">
                <a:solidFill>
                  <a:schemeClr val="bg2"/>
                </a:solidFill>
              </a:rPr>
              <a:pPr/>
              <a:t>27.04.2017</a:t>
            </a:fld>
            <a:endParaRPr lang="de-CH" dirty="0">
              <a:solidFill>
                <a:schemeClr val="bg2"/>
              </a:solidFill>
            </a:endParaRPr>
          </a:p>
        </p:txBody>
      </p:sp>
      <p:sp>
        <p:nvSpPr>
          <p:cNvPr id="17" name="Fußzeilenplatzhalter 4"/>
          <p:cNvSpPr txBox="1">
            <a:spLocks/>
          </p:cNvSpPr>
          <p:nvPr userDrawn="1"/>
        </p:nvSpPr>
        <p:spPr>
          <a:xfrm>
            <a:off x="4283968" y="6633356"/>
            <a:ext cx="3841106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altLang="de-DE" b="1" dirty="0" smtClean="0">
                <a:solidFill>
                  <a:schemeClr val="bg2"/>
                </a:solidFill>
              </a:rPr>
              <a:t>Universitäre Psychiatrische Kliniken Basel </a:t>
            </a:r>
            <a:r>
              <a:rPr lang="de-CH" altLang="de-DE" dirty="0" smtClean="0">
                <a:solidFill>
                  <a:schemeClr val="bg2"/>
                </a:solidFill>
              </a:rPr>
              <a:t>| www.upkbs.ch |</a:t>
            </a:r>
            <a:endParaRPr lang="de-CH" altLang="de-D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5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9" y="1557338"/>
            <a:ext cx="7920000" cy="374387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CH" dirty="0" smtClean="0"/>
              <a:t>Vorname Name</a:t>
            </a:r>
            <a:br>
              <a:rPr lang="de-CH" dirty="0" smtClean="0"/>
            </a:br>
            <a:r>
              <a:rPr lang="de-CH" dirty="0" smtClean="0"/>
              <a:t>Abteilung</a:t>
            </a:r>
            <a:br>
              <a:rPr lang="de-CH" dirty="0" smtClean="0"/>
            </a:br>
            <a:r>
              <a:rPr lang="de-CH" dirty="0" smtClean="0"/>
              <a:t>E-Mail</a:t>
            </a:r>
            <a:endParaRPr lang="de-CH" dirty="0"/>
          </a:p>
        </p:txBody>
      </p:sp>
      <p:sp>
        <p:nvSpPr>
          <p:cNvPr id="9" name="Line 14"/>
          <p:cNvSpPr>
            <a:spLocks noChangeShapeType="1"/>
          </p:cNvSpPr>
          <p:nvPr userDrawn="1"/>
        </p:nvSpPr>
        <p:spPr bwMode="auto">
          <a:xfrm>
            <a:off x="-36512" y="1340768"/>
            <a:ext cx="8496000" cy="0"/>
          </a:xfrm>
          <a:prstGeom prst="line">
            <a:avLst/>
          </a:prstGeom>
          <a:noFill/>
          <a:ln w="28575">
            <a:solidFill>
              <a:srgbClr val="ED792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75299" y="836712"/>
            <a:ext cx="7920000" cy="504825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accent1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CH" dirty="0" smtClean="0"/>
              <a:t>UNTERTITEL DURCH KLICKEN EINFÜGEN</a:t>
            </a:r>
            <a:endParaRPr lang="de-CH" dirty="0"/>
          </a:p>
        </p:txBody>
      </p:sp>
      <p:sp>
        <p:nvSpPr>
          <p:cNvPr id="19" name="Line 14"/>
          <p:cNvSpPr>
            <a:spLocks noChangeShapeType="1"/>
          </p:cNvSpPr>
          <p:nvPr userDrawn="1"/>
        </p:nvSpPr>
        <p:spPr bwMode="auto">
          <a:xfrm>
            <a:off x="-36512" y="1340768"/>
            <a:ext cx="8640960" cy="0"/>
          </a:xfrm>
          <a:prstGeom prst="line">
            <a:avLst/>
          </a:prstGeom>
          <a:noFill/>
          <a:ln w="28575">
            <a:solidFill>
              <a:srgbClr val="ED792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0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675299" y="332656"/>
            <a:ext cx="7920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 DURCH KLICKEN BEARBEITEN</a:t>
            </a:r>
            <a:endParaRPr lang="de-CH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4437862" y="6633356"/>
            <a:ext cx="4716016" cy="25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2"/>
              </a:solidFill>
            </a:endParaRPr>
          </a:p>
        </p:txBody>
      </p:sp>
      <p:sp>
        <p:nvSpPr>
          <p:cNvPr id="16" name="Foliennummernplatzhalter 5"/>
          <p:cNvSpPr txBox="1">
            <a:spLocks/>
          </p:cNvSpPr>
          <p:nvPr userDrawn="1"/>
        </p:nvSpPr>
        <p:spPr>
          <a:xfrm>
            <a:off x="8532440" y="6633356"/>
            <a:ext cx="702324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327962A-8B68-47A5-831C-E25A22A57F31}" type="slidenum">
              <a:rPr lang="de-CH" sz="800" b="1" smtClean="0">
                <a:solidFill>
                  <a:schemeClr val="bg1"/>
                </a:solidFill>
                <a:latin typeface="+mj-lt"/>
              </a:rPr>
              <a:pPr algn="ctr"/>
              <a:t>‹Nr.›</a:t>
            </a:fld>
            <a:endParaRPr lang="de-CH" sz="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Datumsplatzhalter 3"/>
          <p:cNvSpPr txBox="1">
            <a:spLocks/>
          </p:cNvSpPr>
          <p:nvPr userDrawn="1"/>
        </p:nvSpPr>
        <p:spPr>
          <a:xfrm>
            <a:off x="7884368" y="6633356"/>
            <a:ext cx="78697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EADB01-04BC-4F89-BC3B-5D874BC1834C}" type="datetimeFigureOut">
              <a:rPr lang="de-CH" smtClean="0">
                <a:solidFill>
                  <a:schemeClr val="bg2"/>
                </a:solidFill>
              </a:rPr>
              <a:pPr/>
              <a:t>27.04.2017</a:t>
            </a:fld>
            <a:endParaRPr lang="de-CH" dirty="0">
              <a:solidFill>
                <a:schemeClr val="bg2"/>
              </a:solidFill>
            </a:endParaRPr>
          </a:p>
        </p:txBody>
      </p:sp>
      <p:sp>
        <p:nvSpPr>
          <p:cNvPr id="21" name="Fußzeilenplatzhalter 4"/>
          <p:cNvSpPr txBox="1">
            <a:spLocks/>
          </p:cNvSpPr>
          <p:nvPr userDrawn="1"/>
        </p:nvSpPr>
        <p:spPr>
          <a:xfrm>
            <a:off x="4283968" y="6633356"/>
            <a:ext cx="3841106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altLang="de-DE" b="1" dirty="0" smtClean="0">
                <a:solidFill>
                  <a:schemeClr val="bg2"/>
                </a:solidFill>
              </a:rPr>
              <a:t>Universitäre Psychiatrische Kliniken Basel </a:t>
            </a:r>
            <a:r>
              <a:rPr lang="de-CH" altLang="de-DE" dirty="0" smtClean="0">
                <a:solidFill>
                  <a:schemeClr val="bg2"/>
                </a:solidFill>
              </a:rPr>
              <a:t>| www.upkbs.ch |</a:t>
            </a:r>
            <a:endParaRPr lang="de-CH" altLang="de-D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26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66590" y="1628799"/>
            <a:ext cx="7920000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66590" y="332656"/>
            <a:ext cx="7920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7535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63" r:id="rId4"/>
    <p:sldLayoutId id="2147483652" r:id="rId5"/>
    <p:sldLayoutId id="2147483656" r:id="rId6"/>
    <p:sldLayoutId id="2147483657" r:id="rId7"/>
    <p:sldLayoutId id="2147483662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de-CH" sz="2200" b="1" kern="1200" baseline="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Georgia" panose="02040502050405020303" pitchFamily="18" charset="0"/>
        <a:buChar char="›"/>
        <a:defRPr sz="1800" kern="1200">
          <a:solidFill>
            <a:schemeClr val="tx2"/>
          </a:solidFill>
          <a:latin typeface="Georgia" panose="020405020504050203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Georgia" panose="02040502050405020303" pitchFamily="18" charset="0"/>
        <a:buChar char="›"/>
        <a:defRPr sz="1800" kern="1200">
          <a:solidFill>
            <a:schemeClr val="tx2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Georgia" panose="02040502050405020303" pitchFamily="18" charset="0"/>
        <a:buChar char="›"/>
        <a:defRPr sz="1800" kern="1200">
          <a:solidFill>
            <a:schemeClr val="tx2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Georgia" panose="02040502050405020303" pitchFamily="18" charset="0"/>
        <a:buChar char="›"/>
        <a:defRPr sz="1800" kern="1200">
          <a:solidFill>
            <a:schemeClr val="tx2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Georgia" panose="02040502050405020303" pitchFamily="18" charset="0"/>
        <a:buChar char="›"/>
        <a:defRPr sz="1800" kern="1200">
          <a:solidFill>
            <a:schemeClr val="tx2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75656" y="2130425"/>
            <a:ext cx="7020000" cy="938535"/>
          </a:xfrm>
        </p:spPr>
        <p:txBody>
          <a:bodyPr/>
          <a:lstStyle/>
          <a:p>
            <a:r>
              <a:rPr lang="de-DE" dirty="0"/>
              <a:t>Hydromorphon als </a:t>
            </a:r>
            <a:r>
              <a:rPr lang="de-DE" dirty="0" smtClean="0"/>
              <a:t>Alternative der Zukunft in der </a:t>
            </a:r>
            <a:r>
              <a:rPr lang="de-DE" dirty="0" err="1" smtClean="0"/>
              <a:t>opioidgestützten</a:t>
            </a:r>
            <a:r>
              <a:rPr lang="de-DE" dirty="0" smtClean="0"/>
              <a:t> Behandlung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476375" y="5229199"/>
            <a:ext cx="4895826" cy="1152129"/>
          </a:xfrm>
        </p:spPr>
        <p:txBody>
          <a:bodyPr>
            <a:normAutofit/>
          </a:bodyPr>
          <a:lstStyle/>
          <a:p>
            <a:r>
              <a:rPr lang="de-DE" dirty="0"/>
              <a:t>Dr. med. </a:t>
            </a:r>
            <a:r>
              <a:rPr lang="de-DE" dirty="0" smtClean="0"/>
              <a:t>Marc Vogel, </a:t>
            </a:r>
            <a:r>
              <a:rPr lang="de-DE" dirty="0" err="1" smtClean="0"/>
              <a:t>MScPH</a:t>
            </a:r>
            <a:endParaRPr lang="de-DE" dirty="0"/>
          </a:p>
          <a:p>
            <a:r>
              <a:rPr lang="de-DE" smtClean="0"/>
              <a:t>Zentrum </a:t>
            </a:r>
            <a:r>
              <a:rPr lang="de-DE" dirty="0"/>
              <a:t>für heroingestützte Behandlung </a:t>
            </a:r>
            <a:r>
              <a:rPr lang="de-DE" dirty="0" smtClean="0"/>
              <a:t>Janus Basel</a:t>
            </a:r>
            <a:endParaRPr lang="de-DE" dirty="0"/>
          </a:p>
        </p:txBody>
      </p:sp>
      <p:pic>
        <p:nvPicPr>
          <p:cNvPr id="5" name="Picture 2" descr="L:\Kommunikation_Marketing\Logo UPK\NEU_2015\UPK\UPK_Logo_RG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8" b="24282"/>
          <a:stretch/>
        </p:blipFill>
        <p:spPr bwMode="auto">
          <a:xfrm>
            <a:off x="467544" y="332656"/>
            <a:ext cx="3032687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:\Kommunikation_Marketing\Logo UPK\Logo Universität\UniBas_Logo_DE_Schwarz_RGB_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448" y="5763643"/>
            <a:ext cx="1872208" cy="5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1475656" y="2924944"/>
            <a:ext cx="5400600" cy="1752600"/>
          </a:xfrm>
        </p:spPr>
        <p:txBody>
          <a:bodyPr/>
          <a:lstStyle/>
          <a:p>
            <a:r>
              <a:rPr lang="de-CH" dirty="0" smtClean="0"/>
              <a:t>Peer Session Fribourg, 28.4.2017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6161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μ-</a:t>
            </a:r>
            <a:r>
              <a:rPr lang="de-CH" dirty="0" err="1"/>
              <a:t>Opioidrezeptor</a:t>
            </a:r>
            <a:r>
              <a:rPr lang="de-CH" dirty="0"/>
              <a:t> </a:t>
            </a:r>
            <a:r>
              <a:rPr lang="de-CH" dirty="0" smtClean="0"/>
              <a:t>Agonist, 1921 in D synthetisiert</a:t>
            </a:r>
            <a:endParaRPr lang="de-CH" dirty="0"/>
          </a:p>
          <a:p>
            <a:r>
              <a:rPr lang="de-DE" dirty="0" smtClean="0"/>
              <a:t>In </a:t>
            </a:r>
            <a:r>
              <a:rPr lang="de-DE" dirty="0"/>
              <a:t>geringem Masse auch aktive </a:t>
            </a:r>
            <a:r>
              <a:rPr lang="de-DE" dirty="0" smtClean="0"/>
              <a:t>Metaboliten, aber weniger als bei Morphin</a:t>
            </a:r>
            <a:endParaRPr lang="de-DE" dirty="0"/>
          </a:p>
          <a:p>
            <a:r>
              <a:rPr lang="de-DE" dirty="0" smtClean="0"/>
              <a:t>10 </a:t>
            </a:r>
            <a:r>
              <a:rPr lang="de-DE" dirty="0"/>
              <a:t>x lipophiler als Morphin, 2 x weniger lipophil als Heroin</a:t>
            </a:r>
          </a:p>
          <a:p>
            <a:r>
              <a:rPr lang="de-DE" dirty="0" smtClean="0"/>
              <a:t>5-7x </a:t>
            </a:r>
            <a:r>
              <a:rPr lang="de-DE" dirty="0"/>
              <a:t>potenter als </a:t>
            </a:r>
            <a:r>
              <a:rPr lang="de-DE" dirty="0" smtClean="0"/>
              <a:t>Morphin, 3-4 mal potenter als DAM (Brands et al., 2004)</a:t>
            </a:r>
          </a:p>
          <a:p>
            <a:r>
              <a:rPr lang="de-DE" dirty="0"/>
              <a:t>Kein Abbau durch CYPs im Vergleich zu </a:t>
            </a:r>
            <a:r>
              <a:rPr lang="de-CH" dirty="0" err="1"/>
              <a:t>Buprenorphin</a:t>
            </a:r>
            <a:r>
              <a:rPr lang="de-CH" dirty="0"/>
              <a:t> und Methadon (problematisch bei Leberschädigung), weniger </a:t>
            </a:r>
            <a:r>
              <a:rPr lang="de-CH" dirty="0" smtClean="0"/>
              <a:t>Wechselwirkungen</a:t>
            </a:r>
            <a:endParaRPr lang="de-DE" dirty="0"/>
          </a:p>
          <a:p>
            <a:r>
              <a:rPr lang="de-CH" dirty="0" smtClean="0"/>
              <a:t>Formulierungen </a:t>
            </a:r>
            <a:r>
              <a:rPr lang="de-CH" dirty="0"/>
              <a:t>und Pharmakokinetik</a:t>
            </a:r>
          </a:p>
          <a:p>
            <a:pPr lvl="1"/>
            <a:r>
              <a:rPr lang="de-DE" dirty="0" smtClean="0"/>
              <a:t>PO</a:t>
            </a:r>
            <a:r>
              <a:rPr lang="de-DE" dirty="0"/>
              <a:t>: immediate </a:t>
            </a:r>
            <a:r>
              <a:rPr lang="de-DE" dirty="0" err="1"/>
              <a:t>release</a:t>
            </a:r>
            <a:r>
              <a:rPr lang="de-DE" dirty="0"/>
              <a:t>: </a:t>
            </a:r>
            <a:r>
              <a:rPr lang="de-DE" dirty="0" err="1"/>
              <a:t>Wirkonset</a:t>
            </a:r>
            <a:r>
              <a:rPr lang="de-DE" dirty="0"/>
              <a:t> nach 30 min, Dauer 4h</a:t>
            </a:r>
          </a:p>
          <a:p>
            <a:pPr lvl="1"/>
            <a:r>
              <a:rPr lang="de-DE" dirty="0" smtClean="0"/>
              <a:t>PO</a:t>
            </a:r>
            <a:r>
              <a:rPr lang="de-DE" dirty="0"/>
              <a:t>: </a:t>
            </a:r>
            <a:r>
              <a:rPr lang="de-DE" dirty="0" err="1"/>
              <a:t>sustained</a:t>
            </a:r>
            <a:r>
              <a:rPr lang="de-DE" dirty="0"/>
              <a:t> </a:t>
            </a:r>
            <a:r>
              <a:rPr lang="de-DE" dirty="0" err="1"/>
              <a:t>release</a:t>
            </a:r>
            <a:r>
              <a:rPr lang="de-DE" dirty="0"/>
              <a:t>: </a:t>
            </a:r>
            <a:r>
              <a:rPr lang="de-DE" dirty="0" err="1"/>
              <a:t>max</a:t>
            </a:r>
            <a:r>
              <a:rPr lang="de-DE" dirty="0"/>
              <a:t> Wirkung nach 5h, Dauer </a:t>
            </a:r>
            <a:r>
              <a:rPr lang="de-DE" dirty="0" smtClean="0"/>
              <a:t>12-24h</a:t>
            </a:r>
            <a:endParaRPr lang="de-DE" dirty="0"/>
          </a:p>
          <a:p>
            <a:pPr lvl="1"/>
            <a:r>
              <a:rPr lang="de-DE" dirty="0" smtClean="0"/>
              <a:t>IV</a:t>
            </a:r>
            <a:r>
              <a:rPr lang="de-DE" dirty="0"/>
              <a:t>: </a:t>
            </a:r>
            <a:r>
              <a:rPr lang="de-DE" dirty="0" err="1"/>
              <a:t>Wirkonset</a:t>
            </a:r>
            <a:r>
              <a:rPr lang="de-DE" dirty="0"/>
              <a:t> nach 5 min, maximal nach 8-20 min</a:t>
            </a:r>
          </a:p>
          <a:p>
            <a:pPr lvl="1"/>
            <a:r>
              <a:rPr lang="de-DE" dirty="0" smtClean="0"/>
              <a:t>Orale </a:t>
            </a:r>
            <a:r>
              <a:rPr lang="de-DE" dirty="0"/>
              <a:t>Bioverfügbarkeit: 20-30%: Dosis 3-5x geringer IV </a:t>
            </a:r>
            <a:r>
              <a:rPr lang="de-DE" dirty="0" smtClean="0"/>
              <a:t>als </a:t>
            </a:r>
            <a:r>
              <a:rPr lang="de-CH" dirty="0" smtClean="0"/>
              <a:t>PO</a:t>
            </a:r>
          </a:p>
          <a:p>
            <a:pPr lvl="3"/>
            <a:endParaRPr lang="de-CH" dirty="0" smtClean="0"/>
          </a:p>
          <a:p>
            <a:pPr lvl="3"/>
            <a:r>
              <a:rPr lang="de-CH" dirty="0" smtClean="0"/>
              <a:t>Kurz </a:t>
            </a:r>
            <a:r>
              <a:rPr lang="de-CH" dirty="0"/>
              <a:t>wirksam, rasch </a:t>
            </a:r>
            <a:r>
              <a:rPr lang="de-CH" dirty="0" err="1"/>
              <a:t>anflutend</a:t>
            </a:r>
            <a:r>
              <a:rPr lang="de-CH" dirty="0"/>
              <a:t> und intravenös, oral, nasal </a:t>
            </a:r>
            <a:r>
              <a:rPr lang="de-CH" dirty="0" err="1"/>
              <a:t>applizierbar</a:t>
            </a:r>
            <a:endParaRPr lang="de-CH" dirty="0"/>
          </a:p>
          <a:p>
            <a:pPr marL="1371600" lvl="3" indent="0">
              <a:buNone/>
            </a:pPr>
            <a:endParaRPr lang="de-CH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err="1"/>
              <a:t>Hydromorphon</a:t>
            </a:r>
            <a:r>
              <a:rPr lang="de-CH" dirty="0"/>
              <a:t>: </a:t>
            </a:r>
            <a:r>
              <a:rPr lang="de-CH" dirty="0" smtClean="0"/>
              <a:t>Pharmakologie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5868144" y="6237312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dirty="0" smtClean="0"/>
              <a:t>Liechti, 2016</a:t>
            </a:r>
            <a:endParaRPr lang="de-CH" sz="1000" dirty="0"/>
          </a:p>
        </p:txBody>
      </p:sp>
      <p:sp>
        <p:nvSpPr>
          <p:cNvPr id="6" name="Pfeil nach rechts 5"/>
          <p:cNvSpPr/>
          <p:nvPr/>
        </p:nvSpPr>
        <p:spPr>
          <a:xfrm>
            <a:off x="917640" y="53995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855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Pharmakokinetik</a:t>
            </a:r>
            <a:r>
              <a:rPr lang="de-DE" dirty="0" smtClean="0"/>
              <a:t> DAM/HM</a:t>
            </a:r>
            <a:endParaRPr lang="de-DE" dirty="0"/>
          </a:p>
        </p:txBody>
      </p:sp>
      <p:graphicFrame>
        <p:nvGraphicFramePr>
          <p:cNvPr id="6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10628"/>
              </p:ext>
            </p:extLst>
          </p:nvPr>
        </p:nvGraphicFramePr>
        <p:xfrm>
          <a:off x="1026033" y="1412776"/>
          <a:ext cx="7091934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5727"/>
                <a:gridCol w="1451047"/>
                <a:gridCol w="1698452"/>
                <a:gridCol w="1382186"/>
                <a:gridCol w="1174522"/>
              </a:tblGrid>
              <a:tr h="292268"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T1/2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err="1" smtClean="0"/>
                        <a:t>Tmax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F(%)</a:t>
                      </a:r>
                      <a:endParaRPr lang="de-CH" sz="1400" dirty="0"/>
                    </a:p>
                  </a:txBody>
                  <a:tcPr/>
                </a:tc>
              </a:tr>
              <a:tr h="292268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IV</a:t>
                      </a:r>
                      <a:endParaRPr lang="de-CH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Heroin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1.3-3.8 min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2</a:t>
                      </a:r>
                      <a:r>
                        <a:rPr lang="de-CH" sz="1400" baseline="0" dirty="0" smtClean="0"/>
                        <a:t> min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100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2268">
                <a:tc>
                  <a:txBody>
                    <a:bodyPr/>
                    <a:lstStyle/>
                    <a:p>
                      <a:endParaRPr lang="de-CH" sz="140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6-AM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22 min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0.3-2.7 min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err="1" smtClean="0"/>
                        <a:t>n.a</a:t>
                      </a:r>
                      <a:r>
                        <a:rPr lang="de-CH" sz="1400" dirty="0" smtClean="0"/>
                        <a:t>.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2268"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Morphin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3</a:t>
                      </a:r>
                      <a:r>
                        <a:rPr lang="de-CH" sz="1400" baseline="0" dirty="0" smtClean="0"/>
                        <a:t> h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3.6-7.8 min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err="1" smtClean="0"/>
                        <a:t>n.a</a:t>
                      </a:r>
                      <a:r>
                        <a:rPr lang="de-CH" sz="1400" dirty="0" smtClean="0"/>
                        <a:t>.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2268"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HM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2.3-2.7 h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2-5 min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100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2268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IM</a:t>
                      </a:r>
                      <a:endParaRPr lang="de-CH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Heroin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5.4-7.8 min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4-4.8</a:t>
                      </a:r>
                      <a:r>
                        <a:rPr lang="de-CH" sz="1400" baseline="0" dirty="0" smtClean="0"/>
                        <a:t> min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346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2268"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6-AM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-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6 min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120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2268"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Morphin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-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17 min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120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2268"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HM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?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?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126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2268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Oral IR</a:t>
                      </a:r>
                      <a:endParaRPr lang="de-CH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Heroin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-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-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-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2268"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6-AM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-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-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-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2268"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Morphin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3 h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76 min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46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2268"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HM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0.9-2.6 h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1.09 h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32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2268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Oral SR</a:t>
                      </a:r>
                      <a:endParaRPr lang="de-CH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Heroin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-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-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-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2268"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6-AM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-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-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-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2268"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Morphin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3 h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2.6</a:t>
                      </a:r>
                      <a:r>
                        <a:rPr lang="de-CH" sz="1400" baseline="0" dirty="0" smtClean="0"/>
                        <a:t> – 4.3 h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?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2268"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HM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2.6-? h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3-16.5 h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22-32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53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729062"/>
              </p:ext>
            </p:extLst>
          </p:nvPr>
        </p:nvGraphicFramePr>
        <p:xfrm>
          <a:off x="674688" y="1628775"/>
          <a:ext cx="7091934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5727"/>
                <a:gridCol w="1451047"/>
                <a:gridCol w="1698452"/>
                <a:gridCol w="1382186"/>
                <a:gridCol w="1174522"/>
              </a:tblGrid>
              <a:tr h="292268"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T1/2</a:t>
                      </a:r>
                      <a:endParaRPr lang="de-CH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err="1" smtClean="0"/>
                        <a:t>Tmax</a:t>
                      </a:r>
                      <a:endParaRPr lang="de-CH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F(%)</a:t>
                      </a:r>
                      <a:endParaRPr lang="de-CH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92268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Nasal</a:t>
                      </a:r>
                      <a:endParaRPr lang="de-CH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Heroin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4.2-5.4 min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4-4.8 min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-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2268"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6-AM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-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10</a:t>
                      </a:r>
                      <a:r>
                        <a:rPr lang="de-CH" sz="1400" baseline="0" dirty="0" smtClean="0"/>
                        <a:t> min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err="1" smtClean="0"/>
                        <a:t>n.a</a:t>
                      </a:r>
                      <a:r>
                        <a:rPr lang="de-CH" sz="1400" dirty="0" smtClean="0"/>
                        <a:t>.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2268">
                <a:tc>
                  <a:txBody>
                    <a:bodyPr/>
                    <a:lstStyle/>
                    <a:p>
                      <a:endParaRPr lang="de-CH" sz="140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Morphin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2.3 h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20-40</a:t>
                      </a:r>
                      <a:r>
                        <a:rPr lang="de-CH" sz="1400" baseline="0" dirty="0" smtClean="0"/>
                        <a:t> min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err="1" smtClean="0"/>
                        <a:t>n.a</a:t>
                      </a:r>
                      <a:r>
                        <a:rPr lang="de-CH" sz="1400" dirty="0" smtClean="0"/>
                        <a:t>.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2268"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HM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2-6.1 h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20 min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55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2268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Inhalation</a:t>
                      </a:r>
                      <a:endParaRPr lang="de-CH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Heroin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3.2-3.3 min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2 min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52.3-100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2268"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6-AM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5.4-26 min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2</a:t>
                      </a:r>
                      <a:r>
                        <a:rPr lang="de-CH" sz="1400" baseline="0" dirty="0" smtClean="0"/>
                        <a:t> min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err="1" smtClean="0"/>
                        <a:t>n.a</a:t>
                      </a:r>
                      <a:r>
                        <a:rPr lang="de-CH" sz="1400" dirty="0" smtClean="0"/>
                        <a:t>.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2268"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Morphin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(19-)184</a:t>
                      </a:r>
                      <a:r>
                        <a:rPr lang="de-CH" sz="1400" baseline="0" dirty="0" smtClean="0"/>
                        <a:t> min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2-8 min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err="1" smtClean="0"/>
                        <a:t>n.a</a:t>
                      </a:r>
                      <a:r>
                        <a:rPr lang="de-CH" sz="1400" dirty="0" smtClean="0"/>
                        <a:t>.</a:t>
                      </a:r>
                      <a:endParaRPr lang="de-CH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2268"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HM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?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?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?</a:t>
                      </a:r>
                      <a:endParaRPr lang="de-CH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Alternative Applikationswege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72239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Tropfen</a:t>
            </a:r>
            <a:r>
              <a:rPr lang="de-CH" dirty="0"/>
              <a:t>: </a:t>
            </a:r>
            <a:r>
              <a:rPr lang="de-CH" dirty="0" err="1"/>
              <a:t>Hydromorphon</a:t>
            </a:r>
            <a:r>
              <a:rPr lang="de-CH" dirty="0"/>
              <a:t> </a:t>
            </a:r>
            <a:r>
              <a:rPr lang="de-CH" dirty="0" err="1" smtClean="0"/>
              <a:t>Streuli</a:t>
            </a:r>
            <a:r>
              <a:rPr lang="de-CH" baseline="30000" dirty="0"/>
              <a:t>®</a:t>
            </a:r>
            <a:r>
              <a:rPr lang="de-CH" dirty="0"/>
              <a:t> : 1.3 mg = 10 mg Mo,</a:t>
            </a:r>
          </a:p>
          <a:p>
            <a:r>
              <a:rPr lang="pt-BR" dirty="0" smtClean="0"/>
              <a:t>IR</a:t>
            </a:r>
            <a:r>
              <a:rPr lang="pt-BR" dirty="0"/>
              <a:t>: </a:t>
            </a:r>
            <a:r>
              <a:rPr lang="pt-BR" dirty="0" smtClean="0"/>
              <a:t>Palladon</a:t>
            </a:r>
            <a:r>
              <a:rPr lang="de-CH" baseline="30000" dirty="0" smtClean="0"/>
              <a:t>®</a:t>
            </a:r>
            <a:r>
              <a:rPr lang="de-CH" dirty="0" smtClean="0"/>
              <a:t> </a:t>
            </a:r>
            <a:r>
              <a:rPr lang="pt-BR" dirty="0" smtClean="0"/>
              <a:t>1.3 </a:t>
            </a:r>
            <a:r>
              <a:rPr lang="pt-BR" dirty="0"/>
              <a:t>/ 2.6 mg p.o. alle 4 h</a:t>
            </a:r>
          </a:p>
          <a:p>
            <a:r>
              <a:rPr lang="de-CH" dirty="0" smtClean="0"/>
              <a:t>SR</a:t>
            </a:r>
            <a:r>
              <a:rPr lang="de-CH" dirty="0"/>
              <a:t>: </a:t>
            </a:r>
            <a:r>
              <a:rPr lang="de-CH" dirty="0" err="1" smtClean="0"/>
              <a:t>Palladon</a:t>
            </a:r>
            <a:r>
              <a:rPr lang="de-CH" baseline="30000" dirty="0" smtClean="0"/>
              <a:t>®</a:t>
            </a:r>
            <a:r>
              <a:rPr lang="de-CH" dirty="0" smtClean="0"/>
              <a:t> </a:t>
            </a:r>
            <a:r>
              <a:rPr lang="de-CH" dirty="0" err="1" smtClean="0"/>
              <a:t>ret</a:t>
            </a:r>
            <a:r>
              <a:rPr lang="de-CH" dirty="0" smtClean="0"/>
              <a:t> </a:t>
            </a:r>
            <a:r>
              <a:rPr lang="de-CH" dirty="0"/>
              <a:t>4 / 8 / 16 / </a:t>
            </a:r>
            <a:r>
              <a:rPr lang="de-CH" b="1" dirty="0"/>
              <a:t>24 mg </a:t>
            </a:r>
            <a:r>
              <a:rPr lang="de-CH" dirty="0" err="1"/>
              <a:t>p.o</a:t>
            </a:r>
            <a:r>
              <a:rPr lang="de-CH" dirty="0"/>
              <a:t>. alle 12 </a:t>
            </a:r>
            <a:r>
              <a:rPr lang="de-CH" dirty="0" smtClean="0"/>
              <a:t>h</a:t>
            </a:r>
            <a:endParaRPr lang="de-CH" dirty="0"/>
          </a:p>
          <a:p>
            <a:r>
              <a:rPr lang="pt-BR" dirty="0" smtClean="0"/>
              <a:t>SR</a:t>
            </a:r>
            <a:r>
              <a:rPr lang="pt-BR" dirty="0"/>
              <a:t>: </a:t>
            </a:r>
            <a:r>
              <a:rPr lang="pt-BR" dirty="0" smtClean="0"/>
              <a:t>Jurnista</a:t>
            </a:r>
            <a:r>
              <a:rPr lang="de-CH" baseline="30000" dirty="0" smtClean="0"/>
              <a:t>®</a:t>
            </a:r>
            <a:r>
              <a:rPr lang="de-CH" dirty="0" smtClean="0"/>
              <a:t> </a:t>
            </a:r>
            <a:r>
              <a:rPr lang="pt-BR" dirty="0" smtClean="0"/>
              <a:t>8 </a:t>
            </a:r>
            <a:r>
              <a:rPr lang="pt-BR" dirty="0"/>
              <a:t>/ 16 / </a:t>
            </a:r>
            <a:r>
              <a:rPr lang="pt-BR" b="1" dirty="0"/>
              <a:t>32 mg </a:t>
            </a:r>
            <a:r>
              <a:rPr lang="pt-BR" dirty="0"/>
              <a:t>p.o. alle 24 h</a:t>
            </a:r>
          </a:p>
          <a:p>
            <a:r>
              <a:rPr lang="de-CH" dirty="0" smtClean="0"/>
              <a:t>IV/SC</a:t>
            </a:r>
            <a:r>
              <a:rPr lang="de-CH" dirty="0"/>
              <a:t>: </a:t>
            </a:r>
            <a:r>
              <a:rPr lang="de-CH" dirty="0" err="1"/>
              <a:t>Palladon</a:t>
            </a:r>
            <a:r>
              <a:rPr lang="de-CH" dirty="0"/>
              <a:t> </a:t>
            </a:r>
            <a:r>
              <a:rPr lang="de-CH" dirty="0" smtClean="0"/>
              <a:t>INJECT</a:t>
            </a:r>
            <a:r>
              <a:rPr lang="de-CH" baseline="30000" dirty="0" smtClean="0"/>
              <a:t>®</a:t>
            </a:r>
            <a:r>
              <a:rPr lang="de-CH" dirty="0" smtClean="0"/>
              <a:t> </a:t>
            </a:r>
            <a:r>
              <a:rPr lang="de-CH" b="1" dirty="0"/>
              <a:t>2-50 mg/ml</a:t>
            </a:r>
            <a:r>
              <a:rPr lang="de-CH" dirty="0"/>
              <a:t>,</a:t>
            </a:r>
          </a:p>
          <a:p>
            <a:r>
              <a:rPr lang="de-DE" dirty="0" smtClean="0"/>
              <a:t>Suppositorien </a:t>
            </a:r>
            <a:r>
              <a:rPr lang="de-DE" dirty="0"/>
              <a:t>(USA), nasal (nicht zugelassen</a:t>
            </a:r>
            <a:r>
              <a:rPr lang="de-DE" dirty="0" smtClean="0"/>
              <a:t>)</a:t>
            </a:r>
            <a:endParaRPr lang="de-DE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err="1"/>
              <a:t>Hydromorphon</a:t>
            </a:r>
            <a:r>
              <a:rPr lang="de-CH" dirty="0"/>
              <a:t> </a:t>
            </a:r>
            <a:r>
              <a:rPr lang="de-CH" dirty="0" smtClean="0"/>
              <a:t>Produkte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5007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 smtClean="0"/>
              <a:t>Naomi-Studie</a:t>
            </a:r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Können Patienten unterscheiden, ob sie Dam oder HM bekommen?</a:t>
            </a:r>
            <a:endParaRPr lang="de-CH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11" y="2276872"/>
            <a:ext cx="7882979" cy="31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012160" y="628499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Oviedo-</a:t>
            </a:r>
            <a:r>
              <a:rPr lang="de-CH" dirty="0" err="1" smtClean="0"/>
              <a:t>Joekes</a:t>
            </a:r>
            <a:r>
              <a:rPr lang="de-CH" dirty="0" smtClean="0"/>
              <a:t> et al., 2010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76449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 smtClean="0"/>
              <a:t>Tage mit Gebrauch von Strassenheroin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Naomi-Studie (HM N=25)</a:t>
            </a:r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097" y="1409699"/>
            <a:ext cx="5669806" cy="485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012160" y="628499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Oviedo-</a:t>
            </a:r>
            <a:r>
              <a:rPr lang="de-CH" dirty="0" err="1" smtClean="0"/>
              <a:t>Joekes</a:t>
            </a:r>
            <a:r>
              <a:rPr lang="de-CH" dirty="0" smtClean="0"/>
              <a:t> et al., 2010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6527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RCT DAM iv vs. </a:t>
            </a:r>
            <a:r>
              <a:rPr lang="de-CH" dirty="0" err="1" smtClean="0"/>
              <a:t>Hydromorphon</a:t>
            </a:r>
            <a:r>
              <a:rPr lang="de-CH" dirty="0" smtClean="0"/>
              <a:t> iv, N=202</a:t>
            </a:r>
          </a:p>
          <a:p>
            <a:r>
              <a:rPr lang="de-CH" dirty="0"/>
              <a:t>DAM iv : HM iv ≈ 2 : 1</a:t>
            </a:r>
          </a:p>
          <a:p>
            <a:r>
              <a:rPr lang="de-CH" dirty="0"/>
              <a:t>49% der HM-Gruppe dachten sie bekommen DAM oder waren unentschlossen</a:t>
            </a:r>
          </a:p>
          <a:p>
            <a:r>
              <a:rPr lang="de-CH" dirty="0"/>
              <a:t>64% der DAM-Gruppe dachten sie bekommen HM oder waren unentschlossen</a:t>
            </a:r>
          </a:p>
          <a:p>
            <a:r>
              <a:rPr lang="de-CH" dirty="0"/>
              <a:t>Entspricht der zufällig erwarteten Verteilung</a:t>
            </a:r>
          </a:p>
          <a:p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SALOME-Studie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4427984" y="6381328"/>
            <a:ext cx="43204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 smtClean="0"/>
              <a:t>Oviedo-</a:t>
            </a:r>
            <a:r>
              <a:rPr lang="de-CH" sz="900" dirty="0" err="1" smtClean="0"/>
              <a:t>Joekes</a:t>
            </a:r>
            <a:r>
              <a:rPr lang="de-CH" sz="900" dirty="0" smtClean="0"/>
              <a:t> et al., 2011; Oviedo-</a:t>
            </a:r>
            <a:r>
              <a:rPr lang="de-CH" sz="900" dirty="0" err="1" smtClean="0"/>
              <a:t>Joekes</a:t>
            </a:r>
            <a:r>
              <a:rPr lang="de-CH" sz="900" dirty="0" smtClean="0"/>
              <a:t> et al., 2016)</a:t>
            </a:r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417645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Outcome nach 6 Monaten</a:t>
            </a:r>
            <a:endParaRPr lang="de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" t="9381"/>
          <a:stretch/>
        </p:blipFill>
        <p:spPr bwMode="auto">
          <a:xfrm>
            <a:off x="57060" y="1556792"/>
            <a:ext cx="8967878" cy="458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59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76225"/>
            <a:ext cx="9134475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45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Würde Behandlung mit rascher </a:t>
            </a:r>
            <a:r>
              <a:rPr lang="de-CH" dirty="0" err="1" smtClean="0"/>
              <a:t>anflutendem</a:t>
            </a:r>
            <a:r>
              <a:rPr lang="de-CH" dirty="0" smtClean="0"/>
              <a:t> oralen Präparat auch ausserhalb der </a:t>
            </a:r>
            <a:r>
              <a:rPr lang="de-CH" dirty="0" err="1" smtClean="0"/>
              <a:t>HegeBe</a:t>
            </a:r>
            <a:r>
              <a:rPr lang="de-CH" dirty="0" smtClean="0"/>
              <a:t> ermöglichen (Zielgruppe?)</a:t>
            </a:r>
          </a:p>
          <a:p>
            <a:r>
              <a:rPr lang="de-CH" dirty="0" smtClean="0"/>
              <a:t>Würde längere Mitgaben eines solchen Präparates bei stabilen Patienten ermöglichen als DAM</a:t>
            </a:r>
          </a:p>
          <a:p>
            <a:r>
              <a:rPr lang="de-CH" dirty="0" smtClean="0"/>
              <a:t>Weitere Option in der individualisierten </a:t>
            </a:r>
            <a:r>
              <a:rPr lang="de-CH" dirty="0" err="1" smtClean="0"/>
              <a:t>opioidgestützten</a:t>
            </a:r>
            <a:r>
              <a:rPr lang="de-CH" dirty="0" smtClean="0"/>
              <a:t> Behandlung</a:t>
            </a:r>
          </a:p>
          <a:p>
            <a:r>
              <a:rPr lang="de-CH" dirty="0" smtClean="0"/>
              <a:t>Wie geht es weiter? Planung eines RCT mit HM und DAM oral in der Schweiz, evtl. auch iv</a:t>
            </a:r>
          </a:p>
          <a:p>
            <a:r>
              <a:rPr lang="de-CH" dirty="0" smtClean="0"/>
              <a:t>Evaluation von Pharmakokinetik und subjektiven Effekten bei </a:t>
            </a:r>
            <a:r>
              <a:rPr lang="de-CH" dirty="0" err="1" smtClean="0"/>
              <a:t>opioidtoleranten</a:t>
            </a:r>
            <a:r>
              <a:rPr lang="de-CH" dirty="0" smtClean="0"/>
              <a:t> Personen</a:t>
            </a:r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err="1" smtClean="0"/>
              <a:t>Hydromorphon</a:t>
            </a:r>
            <a:r>
              <a:rPr lang="de-CH" dirty="0" smtClean="0"/>
              <a:t> als weniger stigmatisierte Alternative?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16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Welches Substitut wirkt am besten?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/>
              <a:t>In der CH </a:t>
            </a:r>
            <a:r>
              <a:rPr lang="en-US" altLang="de-DE" dirty="0" err="1"/>
              <a:t>stehen</a:t>
            </a:r>
            <a:r>
              <a:rPr lang="en-US" altLang="de-DE" dirty="0"/>
              <a:t> </a:t>
            </a:r>
            <a:r>
              <a:rPr lang="en-US" altLang="de-DE" dirty="0" err="1"/>
              <a:t>mehrere</a:t>
            </a:r>
            <a:r>
              <a:rPr lang="en-US" altLang="de-DE" dirty="0"/>
              <a:t> </a:t>
            </a:r>
            <a:r>
              <a:rPr lang="en-US" altLang="de-DE" dirty="0" err="1"/>
              <a:t>Substitutionsmedikamente</a:t>
            </a:r>
            <a:r>
              <a:rPr lang="en-US" altLang="de-DE" dirty="0"/>
              <a:t> </a:t>
            </a:r>
            <a:r>
              <a:rPr lang="en-US" altLang="de-DE" dirty="0" err="1"/>
              <a:t>zur</a:t>
            </a:r>
            <a:r>
              <a:rPr lang="en-US" altLang="de-DE" dirty="0"/>
              <a:t> </a:t>
            </a:r>
            <a:r>
              <a:rPr lang="en-US" altLang="de-DE" dirty="0" err="1"/>
              <a:t>Verfügung</a:t>
            </a:r>
            <a:r>
              <a:rPr lang="en-US" altLang="de-DE" dirty="0"/>
              <a:t>:</a:t>
            </a:r>
          </a:p>
          <a:p>
            <a:pPr lvl="1">
              <a:spcBef>
                <a:spcPts val="500"/>
              </a:spcBef>
              <a:buFont typeface="Wingdings" pitchFamily="2" charset="2"/>
              <a:buChar char="§"/>
              <a:defRPr/>
            </a:pPr>
            <a:r>
              <a:rPr lang="en-US" altLang="de-DE" b="1" dirty="0" err="1"/>
              <a:t>Methadon</a:t>
            </a:r>
            <a:r>
              <a:rPr lang="en-US" altLang="de-DE" b="1" dirty="0"/>
              <a:t> 		</a:t>
            </a:r>
            <a:r>
              <a:rPr lang="en-US" altLang="de-DE" b="1" dirty="0" err="1" smtClean="0"/>
              <a:t>Methadon</a:t>
            </a:r>
            <a:r>
              <a:rPr lang="en-US" altLang="de-DE" b="1" baseline="30000" dirty="0"/>
              <a:t>®</a:t>
            </a:r>
            <a:r>
              <a:rPr lang="en-US" altLang="de-DE" b="1" dirty="0"/>
              <a:t>, </a:t>
            </a:r>
            <a:r>
              <a:rPr lang="en-US" altLang="de-DE" b="1" dirty="0" err="1"/>
              <a:t>Ketalgin</a:t>
            </a:r>
            <a:r>
              <a:rPr lang="en-US" altLang="de-DE" b="1" baseline="30000" dirty="0"/>
              <a:t>®</a:t>
            </a:r>
            <a:endParaRPr lang="en-US" altLang="de-DE" b="1" dirty="0"/>
          </a:p>
          <a:p>
            <a:pPr lvl="1">
              <a:spcBef>
                <a:spcPts val="500"/>
              </a:spcBef>
              <a:buFont typeface="Wingdings" pitchFamily="2" charset="2"/>
              <a:buChar char="§"/>
              <a:defRPr/>
            </a:pPr>
            <a:r>
              <a:rPr lang="en-US" altLang="de-DE" b="1" dirty="0" err="1"/>
              <a:t>Retardierte</a:t>
            </a:r>
            <a:r>
              <a:rPr lang="en-US" altLang="de-DE" b="1" dirty="0"/>
              <a:t> Morphine 	</a:t>
            </a:r>
            <a:r>
              <a:rPr lang="en-US" altLang="de-DE" b="1" dirty="0" err="1"/>
              <a:t>Sevre</a:t>
            </a:r>
            <a:r>
              <a:rPr lang="en-US" altLang="de-DE" b="1" dirty="0"/>
              <a:t>-Long</a:t>
            </a:r>
            <a:r>
              <a:rPr lang="en-US" altLang="de-DE" b="1" baseline="30000" dirty="0"/>
              <a:t>®</a:t>
            </a:r>
            <a:endParaRPr lang="en-US" altLang="de-DE" b="1" dirty="0"/>
          </a:p>
          <a:p>
            <a:pPr lvl="1">
              <a:spcBef>
                <a:spcPts val="500"/>
              </a:spcBef>
              <a:buFont typeface="Wingdings" pitchFamily="2" charset="2"/>
              <a:buChar char="§"/>
              <a:defRPr/>
            </a:pPr>
            <a:r>
              <a:rPr lang="en-US" altLang="de-DE" b="1" dirty="0"/>
              <a:t>Buprenorphin</a:t>
            </a:r>
            <a:r>
              <a:rPr lang="en-US" altLang="de-DE" b="1" i="1" dirty="0"/>
              <a:t> 		</a:t>
            </a:r>
            <a:r>
              <a:rPr lang="en-US" altLang="de-DE" b="1" dirty="0" err="1"/>
              <a:t>Subutex</a:t>
            </a:r>
            <a:r>
              <a:rPr lang="en-US" altLang="de-DE" b="1" baseline="30000" dirty="0"/>
              <a:t>®</a:t>
            </a:r>
            <a:endParaRPr lang="en-US" altLang="de-DE" b="1" dirty="0"/>
          </a:p>
          <a:p>
            <a:pPr lvl="1">
              <a:spcBef>
                <a:spcPts val="500"/>
              </a:spcBef>
              <a:buFont typeface="Wingdings" pitchFamily="2" charset="2"/>
              <a:buChar char="§"/>
              <a:defRPr/>
            </a:pPr>
            <a:r>
              <a:rPr lang="en-US" altLang="de-DE" b="1" dirty="0" smtClean="0"/>
              <a:t>Diacetylmorphin </a:t>
            </a:r>
            <a:r>
              <a:rPr lang="en-US" altLang="de-DE" b="1" dirty="0"/>
              <a:t>	Diaphin</a:t>
            </a:r>
            <a:r>
              <a:rPr lang="en-US" altLang="de-DE" b="1" baseline="30000" dirty="0"/>
              <a:t>®</a:t>
            </a:r>
          </a:p>
          <a:p>
            <a:pPr lvl="1">
              <a:spcBef>
                <a:spcPts val="500"/>
              </a:spcBef>
              <a:buFont typeface="Wingdings" pitchFamily="2" charset="2"/>
              <a:buChar char="§"/>
              <a:defRPr/>
            </a:pPr>
            <a:r>
              <a:rPr lang="en-US" altLang="de-DE" b="1" dirty="0" err="1"/>
              <a:t>Levomethadon</a:t>
            </a:r>
            <a:r>
              <a:rPr lang="en-US" altLang="de-DE" dirty="0"/>
              <a:t> (</a:t>
            </a:r>
            <a:r>
              <a:rPr lang="en-US" altLang="de-DE" dirty="0" err="1"/>
              <a:t>neu</a:t>
            </a:r>
            <a:r>
              <a:rPr lang="en-US" altLang="de-DE" dirty="0"/>
              <a:t>)	</a:t>
            </a:r>
            <a:r>
              <a:rPr lang="en-US" altLang="de-DE" b="1" dirty="0"/>
              <a:t>L-Polamidon</a:t>
            </a:r>
            <a:r>
              <a:rPr lang="en-US" altLang="de-DE" b="1" baseline="30000" dirty="0"/>
              <a:t>®</a:t>
            </a:r>
            <a:endParaRPr lang="en-US" altLang="de-DE" b="1" dirty="0"/>
          </a:p>
          <a:p>
            <a:pPr marL="357187" lvl="1" indent="0">
              <a:spcBef>
                <a:spcPts val="500"/>
              </a:spcBef>
              <a:buNone/>
              <a:defRPr/>
            </a:pPr>
            <a:endParaRPr lang="en-US" altLang="de-DE" b="1" baseline="30000" dirty="0"/>
          </a:p>
          <a:p>
            <a:pPr>
              <a:defRPr/>
            </a:pPr>
            <a:r>
              <a:rPr lang="de-DE" altLang="de-DE" dirty="0" smtClean="0"/>
              <a:t>Wirksamkeit gemäss EBM-Kriterien: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de-DE" altLang="de-DE" dirty="0" smtClean="0"/>
              <a:t>Im </a:t>
            </a:r>
            <a:r>
              <a:rPr lang="de-DE" altLang="de-DE" dirty="0"/>
              <a:t>gegenseitigen Vergleich zeigen die genannten Medikamente kaum Unterschiede in Bezug auf Effektivität und </a:t>
            </a:r>
            <a:r>
              <a:rPr lang="de-DE" altLang="de-DE" dirty="0" smtClean="0"/>
              <a:t>Erfolgsraten</a:t>
            </a:r>
            <a:endParaRPr lang="de-CH" b="1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Wahl des richtigen </a:t>
            </a:r>
            <a:r>
              <a:rPr lang="de-CH" dirty="0" smtClean="0"/>
              <a:t>Medikaments</a:t>
            </a:r>
            <a:endParaRPr lang="de-CH" dirty="0"/>
          </a:p>
        </p:txBody>
      </p:sp>
      <p:sp>
        <p:nvSpPr>
          <p:cNvPr id="5" name="Rechteck 1"/>
          <p:cNvSpPr>
            <a:spLocks noChangeArrowheads="1"/>
          </p:cNvSpPr>
          <p:nvPr/>
        </p:nvSpPr>
        <p:spPr bwMode="auto">
          <a:xfrm>
            <a:off x="1043608" y="5661248"/>
            <a:ext cx="6465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e-CH" altLang="de-DE" sz="1200" dirty="0" err="1">
                <a:latin typeface="Calibri" pitchFamily="34" charset="0"/>
              </a:rPr>
              <a:t>Mattick</a:t>
            </a:r>
            <a:r>
              <a:rPr lang="de-CH" altLang="de-DE" sz="1200" dirty="0">
                <a:latin typeface="Calibri" pitchFamily="34" charset="0"/>
              </a:rPr>
              <a:t> R, et al. </a:t>
            </a:r>
            <a:r>
              <a:rPr lang="de-CH" altLang="de-DE" sz="1200" dirty="0" err="1">
                <a:latin typeface="Calibri" pitchFamily="34" charset="0"/>
              </a:rPr>
              <a:t>Buprenorphine</a:t>
            </a:r>
            <a:r>
              <a:rPr lang="de-CH" altLang="de-DE" sz="1200" dirty="0">
                <a:latin typeface="Calibri" pitchFamily="34" charset="0"/>
              </a:rPr>
              <a:t> </a:t>
            </a:r>
            <a:r>
              <a:rPr lang="de-CH" altLang="de-DE" sz="1200" dirty="0" err="1">
                <a:latin typeface="Calibri" pitchFamily="34" charset="0"/>
              </a:rPr>
              <a:t>maintenance</a:t>
            </a:r>
            <a:r>
              <a:rPr lang="de-CH" altLang="de-DE" sz="1200" dirty="0">
                <a:latin typeface="Calibri" pitchFamily="34" charset="0"/>
              </a:rPr>
              <a:t> versus </a:t>
            </a:r>
            <a:r>
              <a:rPr lang="de-CH" altLang="de-DE" sz="1200" dirty="0" err="1">
                <a:latin typeface="Calibri" pitchFamily="34" charset="0"/>
              </a:rPr>
              <a:t>placebo</a:t>
            </a:r>
            <a:r>
              <a:rPr lang="de-CH" altLang="de-DE" sz="1200" dirty="0">
                <a:latin typeface="Calibri" pitchFamily="34" charset="0"/>
              </a:rPr>
              <a:t> </a:t>
            </a:r>
            <a:r>
              <a:rPr lang="de-CH" altLang="de-DE" sz="1200" dirty="0" err="1">
                <a:latin typeface="Calibri" pitchFamily="34" charset="0"/>
              </a:rPr>
              <a:t>or</a:t>
            </a:r>
            <a:r>
              <a:rPr lang="de-CH" altLang="de-DE" sz="1200" dirty="0">
                <a:latin typeface="Calibri" pitchFamily="34" charset="0"/>
              </a:rPr>
              <a:t> </a:t>
            </a:r>
            <a:r>
              <a:rPr lang="de-CH" altLang="de-DE" sz="1200" dirty="0" err="1">
                <a:latin typeface="Calibri" pitchFamily="34" charset="0"/>
              </a:rPr>
              <a:t>methadone</a:t>
            </a:r>
            <a:r>
              <a:rPr lang="de-CH" altLang="de-DE" sz="1200" dirty="0">
                <a:latin typeface="Calibri" pitchFamily="34" charset="0"/>
              </a:rPr>
              <a:t> </a:t>
            </a:r>
            <a:r>
              <a:rPr lang="de-CH" altLang="de-DE" sz="1200" dirty="0" err="1">
                <a:latin typeface="Calibri" pitchFamily="34" charset="0"/>
              </a:rPr>
              <a:t>maintenance</a:t>
            </a:r>
            <a:r>
              <a:rPr lang="de-CH" altLang="de-DE" sz="1200" dirty="0">
                <a:latin typeface="Calibri" pitchFamily="34" charset="0"/>
              </a:rPr>
              <a:t> </a:t>
            </a:r>
            <a:r>
              <a:rPr lang="de-CH" altLang="de-DE" sz="1200" dirty="0" err="1">
                <a:latin typeface="Calibri" pitchFamily="34" charset="0"/>
              </a:rPr>
              <a:t>for</a:t>
            </a:r>
            <a:r>
              <a:rPr lang="de-CH" altLang="de-DE" sz="1200" dirty="0">
                <a:latin typeface="Calibri" pitchFamily="34" charset="0"/>
              </a:rPr>
              <a:t> </a:t>
            </a:r>
            <a:r>
              <a:rPr lang="de-CH" altLang="de-DE" sz="1200" dirty="0" err="1">
                <a:latin typeface="Calibri" pitchFamily="34" charset="0"/>
              </a:rPr>
              <a:t>opioid</a:t>
            </a:r>
            <a:r>
              <a:rPr lang="de-CH" altLang="de-DE" sz="1200" dirty="0">
                <a:latin typeface="Calibri" pitchFamily="34" charset="0"/>
              </a:rPr>
              <a:t> </a:t>
            </a:r>
            <a:r>
              <a:rPr lang="de-CH" altLang="de-DE" sz="1200" dirty="0" err="1">
                <a:latin typeface="Calibri" pitchFamily="34" charset="0"/>
              </a:rPr>
              <a:t>dependence</a:t>
            </a:r>
            <a:r>
              <a:rPr lang="de-CH" altLang="de-DE" sz="1200" dirty="0">
                <a:latin typeface="Calibri" pitchFamily="34" charset="0"/>
              </a:rPr>
              <a:t>. 2014 | </a:t>
            </a:r>
            <a:r>
              <a:rPr lang="de-CH" altLang="de-DE" sz="1200" dirty="0" err="1">
                <a:latin typeface="Calibri" pitchFamily="34" charset="0"/>
              </a:rPr>
              <a:t>Hämmig</a:t>
            </a:r>
            <a:r>
              <a:rPr lang="de-CH" altLang="de-DE" sz="1200" dirty="0">
                <a:latin typeface="Calibri" pitchFamily="34" charset="0"/>
              </a:rPr>
              <a:t> R, et al. </a:t>
            </a:r>
            <a:r>
              <a:rPr lang="de-CH" altLang="de-DE" sz="1200" dirty="0" err="1">
                <a:latin typeface="Calibri" pitchFamily="34" charset="0"/>
              </a:rPr>
              <a:t>Safety</a:t>
            </a:r>
            <a:r>
              <a:rPr lang="de-CH" altLang="de-DE" sz="1200" dirty="0">
                <a:latin typeface="Calibri" pitchFamily="34" charset="0"/>
              </a:rPr>
              <a:t> </a:t>
            </a:r>
            <a:r>
              <a:rPr lang="de-CH" altLang="de-DE" sz="1200" dirty="0" err="1">
                <a:latin typeface="Calibri" pitchFamily="34" charset="0"/>
              </a:rPr>
              <a:t>and</a:t>
            </a:r>
            <a:r>
              <a:rPr lang="de-CH" altLang="de-DE" sz="1200" dirty="0">
                <a:latin typeface="Calibri" pitchFamily="34" charset="0"/>
              </a:rPr>
              <a:t> </a:t>
            </a:r>
            <a:r>
              <a:rPr lang="de-CH" altLang="de-DE" sz="1200" dirty="0" err="1">
                <a:latin typeface="Calibri" pitchFamily="34" charset="0"/>
              </a:rPr>
              <a:t>tolerability</a:t>
            </a:r>
            <a:r>
              <a:rPr lang="de-CH" altLang="de-DE" sz="1200" dirty="0">
                <a:latin typeface="Calibri" pitchFamily="34" charset="0"/>
              </a:rPr>
              <a:t> </a:t>
            </a:r>
            <a:r>
              <a:rPr lang="de-CH" altLang="de-DE" sz="1200" dirty="0" err="1">
                <a:latin typeface="Calibri" pitchFamily="34" charset="0"/>
              </a:rPr>
              <a:t>of</a:t>
            </a:r>
            <a:r>
              <a:rPr lang="de-CH" altLang="de-DE" sz="1200" dirty="0">
                <a:latin typeface="Calibri" pitchFamily="34" charset="0"/>
              </a:rPr>
              <a:t> </a:t>
            </a:r>
            <a:r>
              <a:rPr lang="de-CH" altLang="de-DE" sz="1200" dirty="0" err="1">
                <a:latin typeface="Calibri" pitchFamily="34" charset="0"/>
              </a:rPr>
              <a:t>slow</a:t>
            </a:r>
            <a:r>
              <a:rPr lang="de-CH" altLang="de-DE" sz="1200" dirty="0">
                <a:latin typeface="Calibri" pitchFamily="34" charset="0"/>
              </a:rPr>
              <a:t>-release oral </a:t>
            </a:r>
            <a:r>
              <a:rPr lang="de-CH" altLang="de-DE" sz="1200" dirty="0" err="1">
                <a:latin typeface="Calibri" pitchFamily="34" charset="0"/>
              </a:rPr>
              <a:t>morphine</a:t>
            </a:r>
            <a:r>
              <a:rPr lang="de-CH" altLang="de-DE" sz="1200" dirty="0">
                <a:latin typeface="Calibri" pitchFamily="34" charset="0"/>
              </a:rPr>
              <a:t> versus </a:t>
            </a:r>
            <a:r>
              <a:rPr lang="de-CH" altLang="de-DE" sz="1200" dirty="0" err="1">
                <a:latin typeface="Calibri" pitchFamily="34" charset="0"/>
              </a:rPr>
              <a:t>methadone</a:t>
            </a:r>
            <a:r>
              <a:rPr lang="de-CH" altLang="de-DE" sz="1200" dirty="0">
                <a:latin typeface="Calibri" pitchFamily="34" charset="0"/>
              </a:rPr>
              <a:t> in </a:t>
            </a:r>
            <a:r>
              <a:rPr lang="de-CH" altLang="de-DE" sz="1200" dirty="0" err="1">
                <a:latin typeface="Calibri" pitchFamily="34" charset="0"/>
              </a:rPr>
              <a:t>the</a:t>
            </a:r>
            <a:r>
              <a:rPr lang="de-CH" altLang="de-DE" sz="1200" dirty="0">
                <a:latin typeface="Calibri" pitchFamily="34" charset="0"/>
              </a:rPr>
              <a:t> </a:t>
            </a:r>
            <a:r>
              <a:rPr lang="de-CH" altLang="de-DE" sz="1200" dirty="0" err="1">
                <a:latin typeface="Calibri" pitchFamily="34" charset="0"/>
              </a:rPr>
              <a:t>treatment</a:t>
            </a:r>
            <a:r>
              <a:rPr lang="de-CH" altLang="de-DE" sz="1200" dirty="0">
                <a:latin typeface="Calibri" pitchFamily="34" charset="0"/>
              </a:rPr>
              <a:t> </a:t>
            </a:r>
            <a:r>
              <a:rPr lang="de-CH" altLang="de-DE" sz="1200" dirty="0" err="1">
                <a:latin typeface="Calibri" pitchFamily="34" charset="0"/>
              </a:rPr>
              <a:t>of</a:t>
            </a:r>
            <a:r>
              <a:rPr lang="de-CH" altLang="de-DE" sz="1200" dirty="0">
                <a:latin typeface="Calibri" pitchFamily="34" charset="0"/>
              </a:rPr>
              <a:t> </a:t>
            </a:r>
            <a:r>
              <a:rPr lang="de-CH" altLang="de-DE" sz="1200" dirty="0" err="1">
                <a:latin typeface="Calibri" pitchFamily="34" charset="0"/>
              </a:rPr>
              <a:t>opioid</a:t>
            </a:r>
            <a:r>
              <a:rPr lang="de-CH" altLang="de-DE" sz="1200" dirty="0">
                <a:latin typeface="Calibri" pitchFamily="34" charset="0"/>
              </a:rPr>
              <a:t> </a:t>
            </a:r>
            <a:r>
              <a:rPr lang="de-CH" altLang="de-DE" sz="1200" dirty="0" err="1">
                <a:latin typeface="Calibri" pitchFamily="34" charset="0"/>
              </a:rPr>
              <a:t>dependence</a:t>
            </a:r>
            <a:r>
              <a:rPr lang="de-CH" altLang="de-DE" sz="1200" dirty="0">
                <a:latin typeface="Calibri" pitchFamily="34" charset="0"/>
              </a:rPr>
              <a:t>. J </a:t>
            </a:r>
            <a:r>
              <a:rPr lang="de-CH" altLang="de-DE" sz="1200" dirty="0" err="1">
                <a:latin typeface="Calibri" pitchFamily="34" charset="0"/>
              </a:rPr>
              <a:t>Subst</a:t>
            </a:r>
            <a:r>
              <a:rPr lang="de-CH" altLang="de-DE" sz="1200" dirty="0">
                <a:latin typeface="Calibri" pitchFamily="34" charset="0"/>
              </a:rPr>
              <a:t> </a:t>
            </a:r>
            <a:r>
              <a:rPr lang="de-CH" altLang="de-DE" sz="1200" dirty="0" err="1">
                <a:latin typeface="Calibri" pitchFamily="34" charset="0"/>
              </a:rPr>
              <a:t>Abuse</a:t>
            </a:r>
            <a:r>
              <a:rPr lang="de-CH" altLang="de-DE" sz="1200" dirty="0">
                <a:latin typeface="Calibri" pitchFamily="34" charset="0"/>
              </a:rPr>
              <a:t> </a:t>
            </a:r>
            <a:r>
              <a:rPr lang="de-CH" altLang="de-DE" sz="1200" dirty="0" err="1">
                <a:latin typeface="Calibri" pitchFamily="34" charset="0"/>
              </a:rPr>
              <a:t>Treat</a:t>
            </a:r>
            <a:r>
              <a:rPr lang="de-CH" altLang="de-DE" sz="1200" dirty="0">
                <a:latin typeface="Calibri" pitchFamily="34" charset="0"/>
              </a:rPr>
              <a:t>. 2014</a:t>
            </a:r>
          </a:p>
        </p:txBody>
      </p:sp>
      <p:sp>
        <p:nvSpPr>
          <p:cNvPr id="6" name="Rechteck 5"/>
          <p:cNvSpPr/>
          <p:nvPr/>
        </p:nvSpPr>
        <p:spPr>
          <a:xfrm rot="878195">
            <a:off x="2046388" y="3118464"/>
            <a:ext cx="1270064" cy="240065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15000" b="1" cap="none" spc="0" dirty="0" smtClean="0">
                <a:ln w="11430">
                  <a:noFill/>
                </a:ln>
                <a:solidFill>
                  <a:srgbClr val="ED7925">
                    <a:alpha val="7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de-DE" sz="15000" b="1" cap="none" spc="0" dirty="0">
              <a:ln w="11430">
                <a:noFill/>
              </a:ln>
              <a:solidFill>
                <a:srgbClr val="ED7925">
                  <a:alpha val="7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8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TEUER!!</a:t>
            </a:r>
          </a:p>
          <a:p>
            <a:r>
              <a:rPr lang="de-DE" dirty="0" smtClean="0"/>
              <a:t>Bsp</a:t>
            </a:r>
            <a:r>
              <a:rPr lang="de-DE" dirty="0"/>
              <a:t>. </a:t>
            </a:r>
            <a:r>
              <a:rPr lang="de-DE" dirty="0" err="1"/>
              <a:t>Palladon</a:t>
            </a:r>
            <a:r>
              <a:rPr lang="de-DE" dirty="0"/>
              <a:t> </a:t>
            </a:r>
            <a:r>
              <a:rPr lang="de-DE" dirty="0" err="1"/>
              <a:t>ret</a:t>
            </a:r>
            <a:r>
              <a:rPr lang="de-DE" dirty="0"/>
              <a:t>. </a:t>
            </a:r>
            <a:r>
              <a:rPr lang="de-CH" dirty="0"/>
              <a:t>(30 St 24 mg=168 CHF</a:t>
            </a:r>
            <a:r>
              <a:rPr lang="de-CH" dirty="0" smtClean="0"/>
              <a:t>), Tagesdosis entsprechend 1000 mg </a:t>
            </a:r>
            <a:r>
              <a:rPr lang="de-CH" dirty="0" err="1" smtClean="0"/>
              <a:t>Diaphin</a:t>
            </a:r>
            <a:r>
              <a:rPr lang="de-CH" dirty="0" smtClean="0"/>
              <a:t> SR = ca. 700 mg </a:t>
            </a:r>
            <a:r>
              <a:rPr lang="de-CH" dirty="0" err="1" smtClean="0"/>
              <a:t>Hydromorphon</a:t>
            </a:r>
            <a:r>
              <a:rPr lang="de-CH" smtClean="0"/>
              <a:t> SR = </a:t>
            </a:r>
            <a:r>
              <a:rPr lang="de-CH" dirty="0" smtClean="0"/>
              <a:t>168 CHF</a:t>
            </a:r>
            <a:endParaRPr lang="de-CH" dirty="0"/>
          </a:p>
          <a:p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Und der Preis?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983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Stigma der Substanz </a:t>
            </a:r>
            <a:r>
              <a:rPr lang="de-CH" dirty="0" err="1" smtClean="0"/>
              <a:t>Diacetylmorphin</a:t>
            </a:r>
            <a:r>
              <a:rPr lang="de-CH" dirty="0" smtClean="0"/>
              <a:t>/Heroin (DAM)</a:t>
            </a:r>
          </a:p>
          <a:p>
            <a:r>
              <a:rPr lang="de-CH" dirty="0" smtClean="0"/>
              <a:t>Als Alternative zu DAM iv in Settings/Ländern, die die Anwendung oder Einfuhr von DAM untersagen</a:t>
            </a:r>
          </a:p>
          <a:p>
            <a:r>
              <a:rPr lang="de-CH" dirty="0" smtClean="0"/>
              <a:t>Enge gesetzliche Regelungen zu Mitgaben etc.</a:t>
            </a:r>
          </a:p>
          <a:p>
            <a:r>
              <a:rPr lang="de-CH" dirty="0" smtClean="0"/>
              <a:t>Als Alternative zu DAM oral für Patienten, die das enge Setting der </a:t>
            </a:r>
            <a:r>
              <a:rPr lang="de-CH" dirty="0" err="1" smtClean="0"/>
              <a:t>HegeBe</a:t>
            </a:r>
            <a:r>
              <a:rPr lang="de-CH" dirty="0" smtClean="0"/>
              <a:t> ablehnen</a:t>
            </a:r>
          </a:p>
          <a:p>
            <a:r>
              <a:rPr lang="de-CH" dirty="0" smtClean="0"/>
              <a:t>Individualisierung der Behandlung</a:t>
            </a:r>
          </a:p>
          <a:p>
            <a:r>
              <a:rPr lang="de-CH" dirty="0" smtClean="0"/>
              <a:t>Erhältlich in vielfältigen Darreichungsformen</a:t>
            </a:r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Zusammenfassung: Warum </a:t>
            </a:r>
            <a:r>
              <a:rPr lang="de-CH" dirty="0" err="1" smtClean="0"/>
              <a:t>Hydromorphon</a:t>
            </a:r>
            <a:r>
              <a:rPr lang="de-CH" dirty="0" smtClean="0"/>
              <a:t>?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1129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altLang="de-DE" dirty="0"/>
              <a:t>Dr. med. </a:t>
            </a:r>
            <a:r>
              <a:rPr lang="de-CH" altLang="de-DE" dirty="0" smtClean="0"/>
              <a:t>Marc Vogel</a:t>
            </a:r>
            <a:endParaRPr lang="de-CH" altLang="de-DE" dirty="0"/>
          </a:p>
          <a:p>
            <a:r>
              <a:rPr lang="de-CH" altLang="de-DE" dirty="0" smtClean="0"/>
              <a:t>Zentrum </a:t>
            </a:r>
            <a:r>
              <a:rPr lang="de-CH" altLang="de-DE" dirty="0"/>
              <a:t>für Heroingestützte Behandlung (Janus)</a:t>
            </a:r>
          </a:p>
          <a:p>
            <a:endParaRPr lang="de-CH" altLang="de-DE" dirty="0"/>
          </a:p>
          <a:p>
            <a:r>
              <a:rPr lang="de-CH" altLang="de-DE" dirty="0" smtClean="0"/>
              <a:t>marc.vogel@upkbs.ch</a:t>
            </a:r>
            <a:endParaRPr lang="de-CH" altLang="de-DE" dirty="0"/>
          </a:p>
          <a:p>
            <a:endParaRPr lang="de-CH" altLang="de-DE" dirty="0"/>
          </a:p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Danke für die Aufmerksamkeit</a:t>
            </a:r>
            <a:endParaRPr lang="de-CH" dirty="0"/>
          </a:p>
        </p:txBody>
      </p:sp>
      <p:pic>
        <p:nvPicPr>
          <p:cNvPr id="9" name="Picture 2" descr="L:\Kommunikation_Marketing\Logo UPK\Logo Universität\UniBas_Logo_DE_Schwarz_RGB_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53750"/>
            <a:ext cx="1573297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4077559" y="582108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chemeClr val="accent1"/>
                </a:solidFill>
              </a:rPr>
              <a:t>http://www.upkbs.ch</a:t>
            </a:r>
            <a:endParaRPr lang="de-CH" dirty="0">
              <a:solidFill>
                <a:schemeClr val="accent1"/>
              </a:solidFill>
            </a:endParaRPr>
          </a:p>
        </p:txBody>
      </p:sp>
      <p:pic>
        <p:nvPicPr>
          <p:cNvPr id="11" name="Picture 2" descr="L:\Kommunikation_Marketing\Logo UPK\NEU_2015\UPK\UPK_Logo_RG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8" b="24282"/>
          <a:stretch/>
        </p:blipFill>
        <p:spPr bwMode="auto">
          <a:xfrm>
            <a:off x="611560" y="5599350"/>
            <a:ext cx="3032687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19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 smtClean="0"/>
              <a:t>Zunehmend individualisierte Behandlung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Anteil der verschiedenen Opioide im Kanton Zürich</a:t>
            </a:r>
            <a:endParaRPr lang="de-CH" dirty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576064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Therapie der zweiten Wahl</a:t>
            </a:r>
          </a:p>
          <a:p>
            <a:r>
              <a:rPr lang="de-DE" dirty="0" smtClean="0"/>
              <a:t>In zahlreichen Studien untersucht</a:t>
            </a:r>
          </a:p>
          <a:p>
            <a:r>
              <a:rPr lang="de-DE" dirty="0" smtClean="0"/>
              <a:t>Effektiv in Bezug auf Behandlungsretention und Reduktion von Heroinkonsum und Delinquenz</a:t>
            </a:r>
          </a:p>
          <a:p>
            <a:r>
              <a:rPr lang="de-DE" dirty="0" smtClean="0"/>
              <a:t>Kosteneffektiv</a:t>
            </a:r>
          </a:p>
          <a:p>
            <a:r>
              <a:rPr lang="de-DE" dirty="0" smtClean="0"/>
              <a:t>Trotzdem nur in wenigen Ländern angeboten (Schweiz, Deutschland, Niederland, </a:t>
            </a:r>
            <a:r>
              <a:rPr lang="de-DE" dirty="0" err="1" smtClean="0"/>
              <a:t>Grossbritannien</a:t>
            </a:r>
            <a:r>
              <a:rPr lang="de-DE" dirty="0" smtClean="0"/>
              <a:t>, Dänemark, mit Einschränkung Canada, Spanien und Belgien)</a:t>
            </a:r>
          </a:p>
          <a:p>
            <a:r>
              <a:rPr lang="de-DE" dirty="0" smtClean="0"/>
              <a:t>Warum?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Diacetylmorphin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0991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556792"/>
            <a:ext cx="8199763" cy="4752007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Der grosse Nachteil von </a:t>
            </a:r>
            <a:r>
              <a:rPr lang="de-CH" dirty="0" err="1" smtClean="0"/>
              <a:t>Diacetylmorphin</a:t>
            </a:r>
            <a:endParaRPr lang="de-CH" dirty="0"/>
          </a:p>
        </p:txBody>
      </p:sp>
      <p:pic>
        <p:nvPicPr>
          <p:cNvPr id="5122" name="Picture 2" descr="Stigma stempel — Stock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43" y="1556792"/>
            <a:ext cx="7089239" cy="443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156176" y="6381328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 smtClean="0"/>
              <a:t>www.depositphotos.com</a:t>
            </a:r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24808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 smtClean="0"/>
              <a:t>Tendenz in Richtung Tabletteneinnahme</a:t>
            </a:r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Vergleich Einnahmeformen Basel und Zürich 2016</a:t>
            </a:r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420888"/>
            <a:ext cx="5172369" cy="230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880" y="2517514"/>
            <a:ext cx="3756624" cy="217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1187624" y="5078413"/>
            <a:ext cx="2160240" cy="8352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CH" dirty="0" smtClean="0"/>
              <a:t>Janus Basel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CH" dirty="0" smtClean="0"/>
              <a:t>n =150</a:t>
            </a:r>
            <a:endParaRPr lang="de-CH" dirty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6300192" y="5078413"/>
            <a:ext cx="2016224" cy="936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Georgia" panose="02040502050405020303" pitchFamily="18" charset="0"/>
              <a:buChar char="›"/>
              <a:defRPr sz="1800" kern="120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Georgia" panose="02040502050405020303" pitchFamily="18" charset="0"/>
              <a:buChar char="›"/>
              <a:defRPr sz="1800" kern="120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Georgia" panose="02040502050405020303" pitchFamily="18" charset="0"/>
              <a:buChar char="›"/>
              <a:defRPr sz="1800" kern="120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Georgia" panose="02040502050405020303" pitchFamily="18" charset="0"/>
              <a:buChar char="›"/>
              <a:defRPr sz="1800" kern="120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Georgia" panose="02040502050405020303" pitchFamily="18" charset="0"/>
              <a:buChar char="›"/>
              <a:defRPr sz="1800" kern="120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eorgia" panose="02040502050405020303" pitchFamily="18" charset="0"/>
              <a:buNone/>
            </a:pPr>
            <a:r>
              <a:rPr lang="de-CH" dirty="0" smtClean="0"/>
              <a:t>ARUD Zürich</a:t>
            </a:r>
          </a:p>
          <a:p>
            <a:pPr marL="0" indent="0">
              <a:spcBef>
                <a:spcPts val="0"/>
              </a:spcBef>
              <a:buFont typeface="Georgia" panose="02040502050405020303" pitchFamily="18" charset="0"/>
              <a:buNone/>
            </a:pPr>
            <a:r>
              <a:rPr lang="de-CH" dirty="0" smtClean="0"/>
              <a:t>n = ca. 230</a:t>
            </a:r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5351880" y="6309320"/>
            <a:ext cx="339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Strasser, 2016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0211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CH" dirty="0" smtClean="0"/>
              <a:t>Enge gesetzliche Regelungen, die aus medizinischer Sicht kaum gerechtfertigt sind</a:t>
            </a:r>
          </a:p>
          <a:p>
            <a:r>
              <a:rPr lang="de-CH" dirty="0" err="1" smtClean="0"/>
              <a:t>BetmSV</a:t>
            </a:r>
            <a:r>
              <a:rPr lang="de-CH" dirty="0" smtClean="0"/>
              <a:t> vom 25.6.2011: Grundsätzlich Einnahme unter Sicht, Mitgaben nur «ausnahmsweise»:</a:t>
            </a:r>
          </a:p>
          <a:p>
            <a:pPr lvl="1"/>
            <a:r>
              <a:rPr lang="de-CH" dirty="0" smtClean="0"/>
              <a:t>maximal 2 Tagesdosen</a:t>
            </a:r>
          </a:p>
          <a:p>
            <a:pPr lvl="1"/>
            <a:r>
              <a:rPr lang="de-CH" dirty="0" smtClean="0"/>
              <a:t>nur bei Patienten, die mind. 6 Monate in </a:t>
            </a:r>
            <a:r>
              <a:rPr lang="de-CH" dirty="0" err="1" smtClean="0"/>
              <a:t>diaphingestützter</a:t>
            </a:r>
            <a:r>
              <a:rPr lang="de-CH" dirty="0"/>
              <a:t> </a:t>
            </a:r>
            <a:r>
              <a:rPr lang="de-CH" dirty="0" smtClean="0"/>
              <a:t>Behandlung waren</a:t>
            </a:r>
          </a:p>
          <a:p>
            <a:pPr lvl="1"/>
            <a:r>
              <a:rPr lang="de-CH" dirty="0" smtClean="0"/>
              <a:t>und die gesundheitlich und sozial «genügend stabilisiert» sind</a:t>
            </a:r>
          </a:p>
          <a:p>
            <a:pPr lvl="1"/>
            <a:r>
              <a:rPr lang="de-CH" dirty="0" smtClean="0"/>
              <a:t>Letzte zwei Urinproben ohne Nachweis anderer Betäubungsmittel ausser </a:t>
            </a:r>
            <a:r>
              <a:rPr lang="de-CH" dirty="0" err="1" smtClean="0"/>
              <a:t>Diaphin</a:t>
            </a:r>
            <a:endParaRPr lang="de-CH" dirty="0" smtClean="0"/>
          </a:p>
          <a:p>
            <a:pPr lvl="1"/>
            <a:r>
              <a:rPr lang="de-CH" dirty="0" smtClean="0"/>
              <a:t>Vorausgesetzt, es besteht keine Missbrauchsgefahr</a:t>
            </a:r>
          </a:p>
          <a:p>
            <a:r>
              <a:rPr lang="de-CH" dirty="0" smtClean="0"/>
              <a:t>Diese Regelungen halten Patienten davon ab, in die </a:t>
            </a:r>
            <a:r>
              <a:rPr lang="de-CH" dirty="0" err="1" smtClean="0"/>
              <a:t>HegeBe</a:t>
            </a:r>
            <a:r>
              <a:rPr lang="de-CH" dirty="0" smtClean="0"/>
              <a:t> einzutreten und schränken die Möglichkeit zur Partizipation am gesellschaftlichen Leben ein</a:t>
            </a:r>
          </a:p>
          <a:p>
            <a:r>
              <a:rPr lang="de-CH" dirty="0" smtClean="0"/>
              <a:t>Eingeschränkte Mitgaben, überwachte Einnahmen und Sanktionierung des </a:t>
            </a:r>
            <a:r>
              <a:rPr lang="de-CH" dirty="0" err="1" smtClean="0"/>
              <a:t>Beikonsums</a:t>
            </a:r>
            <a:r>
              <a:rPr lang="de-CH" dirty="0" smtClean="0"/>
              <a:t> gehören zu den wichtigsten Behandlungsbarrieren (Projekt Access CH, 2012)</a:t>
            </a:r>
          </a:p>
          <a:p>
            <a:pPr lvl="1"/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Mitgaben von DAM-Tabletten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5574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8" y="210863"/>
            <a:ext cx="8908883" cy="643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290137" y="6237312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smtClean="0"/>
              <a:t>Thilo Beck, 2016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221064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556792"/>
            <a:ext cx="8199763" cy="4752007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Der grosse Nachteil von </a:t>
            </a:r>
            <a:r>
              <a:rPr lang="de-CH" dirty="0" err="1" smtClean="0"/>
              <a:t>Diacetylmorphin</a:t>
            </a:r>
            <a:endParaRPr lang="de-CH" dirty="0"/>
          </a:p>
        </p:txBody>
      </p:sp>
      <p:pic>
        <p:nvPicPr>
          <p:cNvPr id="5122" name="Picture 2" descr="Stigma stempel — Stock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43" y="1556792"/>
            <a:ext cx="7089239" cy="443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156176" y="6381328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 smtClean="0"/>
              <a:t>www.depositphotos.com</a:t>
            </a:r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2412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UPK Design">
      <a:dk1>
        <a:srgbClr val="5B5055"/>
      </a:dk1>
      <a:lt1>
        <a:sysClr val="window" lastClr="FFFFFF"/>
      </a:lt1>
      <a:dk2>
        <a:srgbClr val="000000"/>
      </a:dk2>
      <a:lt2>
        <a:srgbClr val="FFFFFF"/>
      </a:lt2>
      <a:accent1>
        <a:srgbClr val="E95D0F"/>
      </a:accent1>
      <a:accent2>
        <a:srgbClr val="5B5055"/>
      </a:accent2>
      <a:accent3>
        <a:srgbClr val="7D3F0C"/>
      </a:accent3>
      <a:accent4>
        <a:srgbClr val="5B5055"/>
      </a:accent4>
      <a:accent5>
        <a:srgbClr val="F59C6B"/>
      </a:accent5>
      <a:accent6>
        <a:srgbClr val="EB8632"/>
      </a:accent6>
      <a:hlink>
        <a:srgbClr val="1F497D"/>
      </a:hlink>
      <a:folHlink>
        <a:srgbClr val="C6D9F0"/>
      </a:folHlink>
    </a:clrScheme>
    <a:fontScheme name="UPK Schriftarten">
      <a:majorFont>
        <a:latin typeface="Verdana"/>
        <a:ea typeface=""/>
        <a:cs typeface=""/>
      </a:majorFont>
      <a:minorFont>
        <a:latin typeface="Georgi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977</Words>
  <Application>Microsoft Office PowerPoint</Application>
  <PresentationFormat>Bildschirmpräsentation (4:3)</PresentationFormat>
  <Paragraphs>223</Paragraphs>
  <Slides>22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blank</vt:lpstr>
      <vt:lpstr>Hydromorphon als Alternative der Zukunft in der opioidgestützten Behandlung</vt:lpstr>
      <vt:lpstr>Wahl des richtigen Medikaments</vt:lpstr>
      <vt:lpstr>Anteil der verschiedenen Opioide im Kanton Zürich</vt:lpstr>
      <vt:lpstr>Diacetylmorphin</vt:lpstr>
      <vt:lpstr>Der grosse Nachteil von Diacetylmorphin</vt:lpstr>
      <vt:lpstr>Vergleich Einnahmeformen Basel und Zürich 2016</vt:lpstr>
      <vt:lpstr>Mitgaben von DAM-Tabletten</vt:lpstr>
      <vt:lpstr>PowerPoint-Präsentation</vt:lpstr>
      <vt:lpstr>Der grosse Nachteil von Diacetylmorphin</vt:lpstr>
      <vt:lpstr>Hydromorphon: Pharmakologie</vt:lpstr>
      <vt:lpstr>Pharmakokinetik DAM/HM</vt:lpstr>
      <vt:lpstr>Alternative Applikationswege</vt:lpstr>
      <vt:lpstr>Hydromorphon Produkte</vt:lpstr>
      <vt:lpstr>Können Patienten unterscheiden, ob sie Dam oder HM bekommen?</vt:lpstr>
      <vt:lpstr>Naomi-Studie (HM N=25)</vt:lpstr>
      <vt:lpstr>SALOME-Studie</vt:lpstr>
      <vt:lpstr>Outcome nach 6 Monaten</vt:lpstr>
      <vt:lpstr>PowerPoint-Präsentation</vt:lpstr>
      <vt:lpstr>Hydromorphon als weniger stigmatisierte Alternative?</vt:lpstr>
      <vt:lpstr>Und der Preis?</vt:lpstr>
      <vt:lpstr>Zusammenfassung: Warum Hydromorphon?</vt:lpstr>
      <vt:lpstr>Danke für die Aufmerksamkeit</vt:lpstr>
    </vt:vector>
  </TitlesOfParts>
  <Company>UPK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Hydromorphon als orale Alternative für Patienten mit iv. (Bei)-Konsum in der oralen Substitution</dc:title>
  <dc:creator>Strasser, Hannes</dc:creator>
  <cp:lastModifiedBy>Vogel Marc</cp:lastModifiedBy>
  <cp:revision>54</cp:revision>
  <dcterms:created xsi:type="dcterms:W3CDTF">2016-11-17T15:18:40Z</dcterms:created>
  <dcterms:modified xsi:type="dcterms:W3CDTF">2017-04-27T07:28:39Z</dcterms:modified>
</cp:coreProperties>
</file>