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19" r:id="rId2"/>
    <p:sldId id="320" r:id="rId3"/>
    <p:sldId id="321" r:id="rId4"/>
    <p:sldId id="314" r:id="rId5"/>
    <p:sldId id="315" r:id="rId6"/>
    <p:sldId id="316" r:id="rId7"/>
    <p:sldId id="383" r:id="rId8"/>
    <p:sldId id="384" r:id="rId9"/>
    <p:sldId id="364" r:id="rId10"/>
    <p:sldId id="365" r:id="rId11"/>
    <p:sldId id="368" r:id="rId12"/>
    <p:sldId id="349" r:id="rId13"/>
    <p:sldId id="351" r:id="rId14"/>
    <p:sldId id="266" r:id="rId15"/>
    <p:sldId id="303" r:id="rId16"/>
    <p:sldId id="301" r:id="rId17"/>
    <p:sldId id="302" r:id="rId18"/>
    <p:sldId id="308" r:id="rId19"/>
    <p:sldId id="322" r:id="rId20"/>
    <p:sldId id="309" r:id="rId21"/>
    <p:sldId id="312" r:id="rId22"/>
    <p:sldId id="324" r:id="rId23"/>
    <p:sldId id="369" r:id="rId24"/>
    <p:sldId id="325" r:id="rId25"/>
    <p:sldId id="329" r:id="rId26"/>
    <p:sldId id="330" r:id="rId27"/>
    <p:sldId id="370" r:id="rId28"/>
    <p:sldId id="371" r:id="rId29"/>
    <p:sldId id="372" r:id="rId30"/>
    <p:sldId id="373" r:id="rId31"/>
    <p:sldId id="374" r:id="rId32"/>
    <p:sldId id="336" r:id="rId33"/>
    <p:sldId id="375" r:id="rId34"/>
    <p:sldId id="328" r:id="rId35"/>
    <p:sldId id="378" r:id="rId36"/>
    <p:sldId id="379" r:id="rId37"/>
    <p:sldId id="376" r:id="rId38"/>
    <p:sldId id="345" r:id="rId39"/>
    <p:sldId id="385" r:id="rId40"/>
    <p:sldId id="377" r:id="rId41"/>
    <p:sldId id="353" r:id="rId42"/>
    <p:sldId id="357" r:id="rId43"/>
    <p:sldId id="366" r:id="rId44"/>
    <p:sldId id="367" r:id="rId45"/>
    <p:sldId id="382" r:id="rId46"/>
    <p:sldId id="381" r:id="rId47"/>
    <p:sldId id="342" r:id="rId48"/>
    <p:sldId id="343" r:id="rId49"/>
    <p:sldId id="360" r:id="rId50"/>
    <p:sldId id="318" r:id="rId5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Desktop:p0000005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Desktop:p0000005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Desktop:p000000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Desktop:p0000005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545 </a:t>
            </a:r>
            <a:r>
              <a:rPr lang="de-DE" dirty="0" err="1" smtClean="0"/>
              <a:t>personnes</a:t>
            </a:r>
            <a:r>
              <a:rPr lang="de-DE" dirty="0" smtClean="0"/>
              <a:t> </a:t>
            </a:r>
            <a:r>
              <a:rPr lang="de-DE" dirty="0" err="1" smtClean="0"/>
              <a:t>sous</a:t>
            </a:r>
            <a:r>
              <a:rPr lang="de-DE" dirty="0" smtClean="0"/>
              <a:t> TBS</a:t>
            </a:r>
            <a:endParaRPr lang="de-DE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Femmes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Blatt3!$A$1:$A$2</c:f>
              <c:strCache>
                <c:ptCount val="2"/>
                <c:pt idx="0">
                  <c:v>Hommes </c:v>
                </c:pt>
                <c:pt idx="1">
                  <c:v>femmes</c:v>
                </c:pt>
              </c:strCache>
            </c:strRef>
          </c:cat>
          <c:val>
            <c:numRef>
              <c:f>Blatt3!$B$1:$B$2</c:f>
              <c:numCache>
                <c:formatCode>General</c:formatCode>
                <c:ptCount val="2"/>
                <c:pt idx="0">
                  <c:v>80.400000000000006</c:v>
                </c:pt>
                <c:pt idx="1">
                  <c:v>19.600000000000001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QUEL TBS ?</a:t>
            </a:r>
            <a:endParaRPr lang="de-DE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Buprénorphine</a:t>
                    </a:r>
                    <a:r>
                      <a:rPr lang="en-US" dirty="0"/>
                      <a:t>
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Méthadone</a:t>
                    </a:r>
                    <a:r>
                      <a:rPr lang="en-US"/>
                      <a:t>
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Blatt3!$A$6:$A$7</c:f>
              <c:strCache>
                <c:ptCount val="2"/>
                <c:pt idx="0">
                  <c:v>Buprenorphine</c:v>
                </c:pt>
                <c:pt idx="1">
                  <c:v>Methadone</c:v>
                </c:pt>
              </c:strCache>
            </c:strRef>
          </c:cat>
          <c:val>
            <c:numRef>
              <c:f>Blatt3!$B$6:$B$7</c:f>
              <c:numCache>
                <c:formatCode>General</c:formatCode>
                <c:ptCount val="2"/>
                <c:pt idx="0">
                  <c:v>244</c:v>
                </c:pt>
                <c:pt idx="1">
                  <c:v>301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TBS 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travail</a:t>
            </a:r>
            <a:endParaRPr lang="de-DE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Blatt3!$A$10:$A$12</c:f>
              <c:strCache>
                <c:ptCount val="3"/>
                <c:pt idx="0">
                  <c:v>Travail 100%</c:v>
                </c:pt>
                <c:pt idx="1">
                  <c:v>AI</c:v>
                </c:pt>
                <c:pt idx="2">
                  <c:v>Autre</c:v>
                </c:pt>
              </c:strCache>
            </c:strRef>
          </c:cat>
          <c:val>
            <c:numRef>
              <c:f>Blatt3!$B$10:$B$12</c:f>
              <c:numCache>
                <c:formatCode>General</c:formatCode>
                <c:ptCount val="3"/>
                <c:pt idx="0">
                  <c:v>115</c:v>
                </c:pt>
                <c:pt idx="1">
                  <c:v>140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err="1" smtClean="0"/>
              <a:t>Lieu</a:t>
            </a:r>
            <a:r>
              <a:rPr lang="de-DE" dirty="0" smtClean="0"/>
              <a:t> de la </a:t>
            </a:r>
            <a:r>
              <a:rPr lang="de-DE" baseline="0" dirty="0" err="1" smtClean="0"/>
              <a:t>prise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charge</a:t>
            </a:r>
            <a:endParaRPr lang="de-DE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40069479895823401"/>
                  <c:y val="0.164851912885989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0216115726485802"/>
                  <c:y val="-0.136000533279714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Blatt3!$A$14:$A$15</c:f>
              <c:strCache>
                <c:ptCount val="2"/>
                <c:pt idx="0">
                  <c:v>CABINETS</c:v>
                </c:pt>
                <c:pt idx="1">
                  <c:v>RFSM</c:v>
                </c:pt>
              </c:strCache>
            </c:strRef>
          </c:cat>
          <c:val>
            <c:numRef>
              <c:f>Blatt3!$B$14:$B$15</c:f>
              <c:numCache>
                <c:formatCode>General</c:formatCode>
                <c:ptCount val="2"/>
                <c:pt idx="0">
                  <c:v>380</c:v>
                </c:pt>
                <c:pt idx="1">
                  <c:v>545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DF716-0F8B-4E7C-9C78-834FDC6E8492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A4DC64DE-44B8-40CE-A554-462D81D89FB6}">
      <dgm:prSet phldrT="[Texte]"/>
      <dgm:spPr/>
      <dgm:t>
        <a:bodyPr/>
        <a:lstStyle/>
        <a:p>
          <a:r>
            <a:rPr lang="fr-CH" b="1" dirty="0" err="1" smtClean="0">
              <a:solidFill>
                <a:schemeClr val="tx1"/>
              </a:solidFill>
            </a:rPr>
            <a:t>Methadon</a:t>
          </a:r>
          <a:endParaRPr lang="fr-CH" b="1" dirty="0">
            <a:solidFill>
              <a:schemeClr val="tx1"/>
            </a:solidFill>
          </a:endParaRPr>
        </a:p>
      </dgm:t>
    </dgm:pt>
    <dgm:pt modelId="{5A09F165-B4A3-43C4-BBEF-74B45A4F1172}" type="parTrans" cxnId="{BFCA267C-EE13-45ED-B908-497E32E1A777}">
      <dgm:prSet/>
      <dgm:spPr/>
      <dgm:t>
        <a:bodyPr/>
        <a:lstStyle/>
        <a:p>
          <a:endParaRPr lang="fr-CH"/>
        </a:p>
      </dgm:t>
    </dgm:pt>
    <dgm:pt modelId="{14166B86-FAB3-477C-B090-CC532D54518F}" type="sibTrans" cxnId="{BFCA267C-EE13-45ED-B908-497E32E1A777}">
      <dgm:prSet/>
      <dgm:spPr/>
      <dgm:t>
        <a:bodyPr/>
        <a:lstStyle/>
        <a:p>
          <a:endParaRPr lang="fr-CH"/>
        </a:p>
      </dgm:t>
    </dgm:pt>
    <dgm:pt modelId="{664DB54C-D5E1-4E03-8A70-C4BEB507DB1F}">
      <dgm:prSet phldrT="[Texte]"/>
      <dgm:spPr/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2004 : </a:t>
          </a:r>
          <a:r>
            <a:rPr lang="fr-CH" b="1" dirty="0" err="1" smtClean="0">
              <a:solidFill>
                <a:schemeClr val="tx1"/>
              </a:solidFill>
            </a:rPr>
            <a:t>Buprenorphin</a:t>
          </a:r>
          <a:endParaRPr lang="fr-CH" b="1" dirty="0">
            <a:solidFill>
              <a:schemeClr val="tx1"/>
            </a:solidFill>
          </a:endParaRPr>
        </a:p>
      </dgm:t>
    </dgm:pt>
    <dgm:pt modelId="{A9DDA158-ACC3-4969-AF99-8800DB1980C7}" type="parTrans" cxnId="{61954590-C7EA-4DA6-BF5C-8FD0704D5919}">
      <dgm:prSet/>
      <dgm:spPr/>
      <dgm:t>
        <a:bodyPr/>
        <a:lstStyle/>
        <a:p>
          <a:endParaRPr lang="fr-CH"/>
        </a:p>
      </dgm:t>
    </dgm:pt>
    <dgm:pt modelId="{736AAAC3-E9E7-4CA9-9E4E-2D4538D68015}" type="sibTrans" cxnId="{61954590-C7EA-4DA6-BF5C-8FD0704D5919}">
      <dgm:prSet/>
      <dgm:spPr/>
      <dgm:t>
        <a:bodyPr/>
        <a:lstStyle/>
        <a:p>
          <a:endParaRPr lang="fr-CH"/>
        </a:p>
      </dgm:t>
    </dgm:pt>
    <dgm:pt modelId="{20CA3760-142A-4680-AFA9-A2C4B5E3520C}">
      <dgm:prSet phldrT="[Texte]"/>
      <dgm:spPr/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2014 : L-</a:t>
          </a:r>
          <a:r>
            <a:rPr lang="fr-CH" b="1" dirty="0" err="1" smtClean="0">
              <a:solidFill>
                <a:schemeClr val="tx1"/>
              </a:solidFill>
            </a:rPr>
            <a:t>Polamidon</a:t>
          </a:r>
          <a:endParaRPr lang="fr-CH" b="1" dirty="0">
            <a:solidFill>
              <a:schemeClr val="tx1"/>
            </a:solidFill>
          </a:endParaRPr>
        </a:p>
      </dgm:t>
    </dgm:pt>
    <dgm:pt modelId="{ADB5F34A-5146-4789-868F-79ECEA3D184F}" type="parTrans" cxnId="{C47BBAB7-9880-48DC-85DB-C068F42D6AD0}">
      <dgm:prSet/>
      <dgm:spPr/>
      <dgm:t>
        <a:bodyPr/>
        <a:lstStyle/>
        <a:p>
          <a:endParaRPr lang="fr-CH"/>
        </a:p>
      </dgm:t>
    </dgm:pt>
    <dgm:pt modelId="{FC70D493-29B1-48D7-8E2A-84FA4E2A6E2C}" type="sibTrans" cxnId="{C47BBAB7-9880-48DC-85DB-C068F42D6AD0}">
      <dgm:prSet/>
      <dgm:spPr/>
      <dgm:t>
        <a:bodyPr/>
        <a:lstStyle/>
        <a:p>
          <a:endParaRPr lang="fr-CH"/>
        </a:p>
      </dgm:t>
    </dgm:pt>
    <dgm:pt modelId="{D4A95C29-CD27-4118-9591-8E82279C479B}">
      <dgm:prSet phldrT="[Texte]"/>
      <dgm:spPr/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2013 : </a:t>
          </a:r>
          <a:r>
            <a:rPr lang="fr-CH" b="1" dirty="0" err="1" smtClean="0">
              <a:solidFill>
                <a:schemeClr val="tx1"/>
              </a:solidFill>
            </a:rPr>
            <a:t>Morphin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smtClean="0">
              <a:solidFill>
                <a:schemeClr val="tx1"/>
              </a:solidFill>
            </a:rPr>
            <a:t>retard (</a:t>
          </a:r>
          <a:r>
            <a:rPr lang="fr-CH" b="1" dirty="0" err="1" smtClean="0">
              <a:solidFill>
                <a:schemeClr val="tx1"/>
              </a:solidFill>
            </a:rPr>
            <a:t>Sevrelong</a:t>
          </a:r>
          <a:r>
            <a:rPr lang="fr-CH" b="1" dirty="0" smtClean="0">
              <a:solidFill>
                <a:schemeClr val="tx1"/>
              </a:solidFill>
            </a:rPr>
            <a:t>)</a:t>
          </a:r>
          <a:endParaRPr lang="fr-CH" b="1" dirty="0">
            <a:solidFill>
              <a:schemeClr val="tx1"/>
            </a:solidFill>
          </a:endParaRPr>
        </a:p>
      </dgm:t>
    </dgm:pt>
    <dgm:pt modelId="{7E6B8F31-7077-417D-9D05-5C0E9BE983B6}" type="parTrans" cxnId="{21B41EED-4A79-45B8-B47F-029614449EA3}">
      <dgm:prSet/>
      <dgm:spPr/>
      <dgm:t>
        <a:bodyPr/>
        <a:lstStyle/>
        <a:p>
          <a:endParaRPr lang="fr-CH"/>
        </a:p>
      </dgm:t>
    </dgm:pt>
    <dgm:pt modelId="{A7609EB2-C35A-4A15-BCAD-CF39019C26A6}" type="sibTrans" cxnId="{21B41EED-4A79-45B8-B47F-029614449EA3}">
      <dgm:prSet/>
      <dgm:spPr/>
      <dgm:t>
        <a:bodyPr/>
        <a:lstStyle/>
        <a:p>
          <a:endParaRPr lang="fr-CH"/>
        </a:p>
      </dgm:t>
    </dgm:pt>
    <dgm:pt modelId="{F941A5C9-0EA1-43DC-B305-6827F90C170A}" type="pres">
      <dgm:prSet presAssocID="{214DF716-0F8B-4E7C-9C78-834FDC6E8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D951EFA9-4E92-4C60-9864-F914AF67C484}" type="pres">
      <dgm:prSet presAssocID="{214DF716-0F8B-4E7C-9C78-834FDC6E8492}" presName="dummyMaxCanvas" presStyleCnt="0">
        <dgm:presLayoutVars/>
      </dgm:prSet>
      <dgm:spPr/>
    </dgm:pt>
    <dgm:pt modelId="{BA34F9F9-A6F2-4071-AF0D-188C155AD663}" type="pres">
      <dgm:prSet presAssocID="{214DF716-0F8B-4E7C-9C78-834FDC6E849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3D5FA88-C87C-4656-8164-94B3CE6D0A54}" type="pres">
      <dgm:prSet presAssocID="{214DF716-0F8B-4E7C-9C78-834FDC6E84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C218A75-481D-452A-AE2A-707CD209D429}" type="pres">
      <dgm:prSet presAssocID="{214DF716-0F8B-4E7C-9C78-834FDC6E84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5A31742-C0ED-4A29-B9DC-F860900B76E0}" type="pres">
      <dgm:prSet presAssocID="{214DF716-0F8B-4E7C-9C78-834FDC6E84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5079CB2-A7C2-4711-A895-7779E87A8CD7}" type="pres">
      <dgm:prSet presAssocID="{214DF716-0F8B-4E7C-9C78-834FDC6E84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6A0CD5F-E999-4CBF-9F54-2E050E08563C}" type="pres">
      <dgm:prSet presAssocID="{214DF716-0F8B-4E7C-9C78-834FDC6E84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E0B1DA8-CA18-44E7-8714-22ACA83F14CE}" type="pres">
      <dgm:prSet presAssocID="{214DF716-0F8B-4E7C-9C78-834FDC6E84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2C060B6-D654-487C-ACB1-594BF7077D24}" type="pres">
      <dgm:prSet presAssocID="{214DF716-0F8B-4E7C-9C78-834FDC6E84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3930AE9-C142-47FF-9E40-187951D05FC7}" type="pres">
      <dgm:prSet presAssocID="{214DF716-0F8B-4E7C-9C78-834FDC6E84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B2868E8-485D-4826-A744-CBDF3ED034A6}" type="pres">
      <dgm:prSet presAssocID="{214DF716-0F8B-4E7C-9C78-834FDC6E84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3DFBECC-D618-4E9E-93F0-0304590817CA}" type="pres">
      <dgm:prSet presAssocID="{214DF716-0F8B-4E7C-9C78-834FDC6E84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53E8ABA4-BD23-41BD-AA55-7852317F3411}" type="presOf" srcId="{214DF716-0F8B-4E7C-9C78-834FDC6E8492}" destId="{F941A5C9-0EA1-43DC-B305-6827F90C170A}" srcOrd="0" destOrd="0" presId="urn:microsoft.com/office/officeart/2005/8/layout/vProcess5"/>
    <dgm:cxn modelId="{6E7CD55C-F40B-4FD6-A23B-7F293478F99C}" type="presOf" srcId="{A4DC64DE-44B8-40CE-A554-462D81D89FB6}" destId="{22C060B6-D654-487C-ACB1-594BF7077D24}" srcOrd="1" destOrd="0" presId="urn:microsoft.com/office/officeart/2005/8/layout/vProcess5"/>
    <dgm:cxn modelId="{FCEC3D31-80DD-4A83-9DFD-525B1711051B}" type="presOf" srcId="{14166B86-FAB3-477C-B090-CC532D54518F}" destId="{35079CB2-A7C2-4711-A895-7779E87A8CD7}" srcOrd="0" destOrd="0" presId="urn:microsoft.com/office/officeart/2005/8/layout/vProcess5"/>
    <dgm:cxn modelId="{ED3A5DBD-0027-4D52-BDCA-993FD918ADDC}" type="presOf" srcId="{D4A95C29-CD27-4118-9591-8E82279C479B}" destId="{FB2868E8-485D-4826-A744-CBDF3ED034A6}" srcOrd="1" destOrd="0" presId="urn:microsoft.com/office/officeart/2005/8/layout/vProcess5"/>
    <dgm:cxn modelId="{BFCA267C-EE13-45ED-B908-497E32E1A777}" srcId="{214DF716-0F8B-4E7C-9C78-834FDC6E8492}" destId="{A4DC64DE-44B8-40CE-A554-462D81D89FB6}" srcOrd="0" destOrd="0" parTransId="{5A09F165-B4A3-43C4-BBEF-74B45A4F1172}" sibTransId="{14166B86-FAB3-477C-B090-CC532D54518F}"/>
    <dgm:cxn modelId="{96CE36F4-2774-409E-B8D3-2BD0196D5C0E}" type="presOf" srcId="{20CA3760-142A-4680-AFA9-A2C4B5E3520C}" destId="{15A31742-C0ED-4A29-B9DC-F860900B76E0}" srcOrd="0" destOrd="0" presId="urn:microsoft.com/office/officeart/2005/8/layout/vProcess5"/>
    <dgm:cxn modelId="{6961A068-0A7F-4712-993A-E7052B4E685A}" type="presOf" srcId="{664DB54C-D5E1-4E03-8A70-C4BEB507DB1F}" destId="{63930AE9-C142-47FF-9E40-187951D05FC7}" srcOrd="1" destOrd="0" presId="urn:microsoft.com/office/officeart/2005/8/layout/vProcess5"/>
    <dgm:cxn modelId="{BC42DDC8-9745-4EAB-A632-E054EE036C30}" type="presOf" srcId="{20CA3760-142A-4680-AFA9-A2C4B5E3520C}" destId="{23DFBECC-D618-4E9E-93F0-0304590817CA}" srcOrd="1" destOrd="0" presId="urn:microsoft.com/office/officeart/2005/8/layout/vProcess5"/>
    <dgm:cxn modelId="{C47BBAB7-9880-48DC-85DB-C068F42D6AD0}" srcId="{214DF716-0F8B-4E7C-9C78-834FDC6E8492}" destId="{20CA3760-142A-4680-AFA9-A2C4B5E3520C}" srcOrd="3" destOrd="0" parTransId="{ADB5F34A-5146-4789-868F-79ECEA3D184F}" sibTransId="{FC70D493-29B1-48D7-8E2A-84FA4E2A6E2C}"/>
    <dgm:cxn modelId="{0E1F82E6-FD11-4EF0-9CF5-8424C8170742}" type="presOf" srcId="{664DB54C-D5E1-4E03-8A70-C4BEB507DB1F}" destId="{33D5FA88-C87C-4656-8164-94B3CE6D0A54}" srcOrd="0" destOrd="0" presId="urn:microsoft.com/office/officeart/2005/8/layout/vProcess5"/>
    <dgm:cxn modelId="{21B41EED-4A79-45B8-B47F-029614449EA3}" srcId="{214DF716-0F8B-4E7C-9C78-834FDC6E8492}" destId="{D4A95C29-CD27-4118-9591-8E82279C479B}" srcOrd="2" destOrd="0" parTransId="{7E6B8F31-7077-417D-9D05-5C0E9BE983B6}" sibTransId="{A7609EB2-C35A-4A15-BCAD-CF39019C26A6}"/>
    <dgm:cxn modelId="{C386F427-2AED-4878-BF56-574946527167}" type="presOf" srcId="{A4DC64DE-44B8-40CE-A554-462D81D89FB6}" destId="{BA34F9F9-A6F2-4071-AF0D-188C155AD663}" srcOrd="0" destOrd="0" presId="urn:microsoft.com/office/officeart/2005/8/layout/vProcess5"/>
    <dgm:cxn modelId="{05F95C7B-F6D9-4030-849E-543E214F1076}" type="presOf" srcId="{A7609EB2-C35A-4A15-BCAD-CF39019C26A6}" destId="{BE0B1DA8-CA18-44E7-8714-22ACA83F14CE}" srcOrd="0" destOrd="0" presId="urn:microsoft.com/office/officeart/2005/8/layout/vProcess5"/>
    <dgm:cxn modelId="{61954590-C7EA-4DA6-BF5C-8FD0704D5919}" srcId="{214DF716-0F8B-4E7C-9C78-834FDC6E8492}" destId="{664DB54C-D5E1-4E03-8A70-C4BEB507DB1F}" srcOrd="1" destOrd="0" parTransId="{A9DDA158-ACC3-4969-AF99-8800DB1980C7}" sibTransId="{736AAAC3-E9E7-4CA9-9E4E-2D4538D68015}"/>
    <dgm:cxn modelId="{1F4C854F-E4C0-4FA2-AB0B-141BD39A800B}" type="presOf" srcId="{D4A95C29-CD27-4118-9591-8E82279C479B}" destId="{8C218A75-481D-452A-AE2A-707CD209D429}" srcOrd="0" destOrd="0" presId="urn:microsoft.com/office/officeart/2005/8/layout/vProcess5"/>
    <dgm:cxn modelId="{6AE30273-DED6-4A5D-8258-51AB89CB5BF2}" type="presOf" srcId="{736AAAC3-E9E7-4CA9-9E4E-2D4538D68015}" destId="{F6A0CD5F-E999-4CBF-9F54-2E050E08563C}" srcOrd="0" destOrd="0" presId="urn:microsoft.com/office/officeart/2005/8/layout/vProcess5"/>
    <dgm:cxn modelId="{909D69FB-A5B4-474F-8486-E746B8FD7C5B}" type="presParOf" srcId="{F941A5C9-0EA1-43DC-B305-6827F90C170A}" destId="{D951EFA9-4E92-4C60-9864-F914AF67C484}" srcOrd="0" destOrd="0" presId="urn:microsoft.com/office/officeart/2005/8/layout/vProcess5"/>
    <dgm:cxn modelId="{E724EFFD-2FDE-4610-825A-255B3A699E16}" type="presParOf" srcId="{F941A5C9-0EA1-43DC-B305-6827F90C170A}" destId="{BA34F9F9-A6F2-4071-AF0D-188C155AD663}" srcOrd="1" destOrd="0" presId="urn:microsoft.com/office/officeart/2005/8/layout/vProcess5"/>
    <dgm:cxn modelId="{59B49091-F2C1-4F6A-B2F0-C293EA3FFBC2}" type="presParOf" srcId="{F941A5C9-0EA1-43DC-B305-6827F90C170A}" destId="{33D5FA88-C87C-4656-8164-94B3CE6D0A54}" srcOrd="2" destOrd="0" presId="urn:microsoft.com/office/officeart/2005/8/layout/vProcess5"/>
    <dgm:cxn modelId="{28A51213-6BE7-4EC2-A07A-34375205DD3A}" type="presParOf" srcId="{F941A5C9-0EA1-43DC-B305-6827F90C170A}" destId="{8C218A75-481D-452A-AE2A-707CD209D429}" srcOrd="3" destOrd="0" presId="urn:microsoft.com/office/officeart/2005/8/layout/vProcess5"/>
    <dgm:cxn modelId="{D8A439C7-3AE5-433E-B0D4-F818A3BF0349}" type="presParOf" srcId="{F941A5C9-0EA1-43DC-B305-6827F90C170A}" destId="{15A31742-C0ED-4A29-B9DC-F860900B76E0}" srcOrd="4" destOrd="0" presId="urn:microsoft.com/office/officeart/2005/8/layout/vProcess5"/>
    <dgm:cxn modelId="{FD00C8E9-DCDF-4027-8E40-225BA92704CB}" type="presParOf" srcId="{F941A5C9-0EA1-43DC-B305-6827F90C170A}" destId="{35079CB2-A7C2-4711-A895-7779E87A8CD7}" srcOrd="5" destOrd="0" presId="urn:microsoft.com/office/officeart/2005/8/layout/vProcess5"/>
    <dgm:cxn modelId="{FD8DFFE6-2F64-4D95-BE70-0EA28EA325DB}" type="presParOf" srcId="{F941A5C9-0EA1-43DC-B305-6827F90C170A}" destId="{F6A0CD5F-E999-4CBF-9F54-2E050E08563C}" srcOrd="6" destOrd="0" presId="urn:microsoft.com/office/officeart/2005/8/layout/vProcess5"/>
    <dgm:cxn modelId="{B83E3995-D6B2-4854-9D19-D1EC532D6343}" type="presParOf" srcId="{F941A5C9-0EA1-43DC-B305-6827F90C170A}" destId="{BE0B1DA8-CA18-44E7-8714-22ACA83F14CE}" srcOrd="7" destOrd="0" presId="urn:microsoft.com/office/officeart/2005/8/layout/vProcess5"/>
    <dgm:cxn modelId="{259191EC-9AC2-4D27-BA00-0948B0C66C75}" type="presParOf" srcId="{F941A5C9-0EA1-43DC-B305-6827F90C170A}" destId="{22C060B6-D654-487C-ACB1-594BF7077D24}" srcOrd="8" destOrd="0" presId="urn:microsoft.com/office/officeart/2005/8/layout/vProcess5"/>
    <dgm:cxn modelId="{C67511C8-F7DE-4E99-A96F-952516AC807B}" type="presParOf" srcId="{F941A5C9-0EA1-43DC-B305-6827F90C170A}" destId="{63930AE9-C142-47FF-9E40-187951D05FC7}" srcOrd="9" destOrd="0" presId="urn:microsoft.com/office/officeart/2005/8/layout/vProcess5"/>
    <dgm:cxn modelId="{1296E11B-6F40-4080-8564-EEE47C61878D}" type="presParOf" srcId="{F941A5C9-0EA1-43DC-B305-6827F90C170A}" destId="{FB2868E8-485D-4826-A744-CBDF3ED034A6}" srcOrd="10" destOrd="0" presId="urn:microsoft.com/office/officeart/2005/8/layout/vProcess5"/>
    <dgm:cxn modelId="{E0C035A5-1F9E-4CFD-BDBC-70D9756215BD}" type="presParOf" srcId="{F941A5C9-0EA1-43DC-B305-6827F90C170A}" destId="{23DFBECC-D618-4E9E-93F0-0304590817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4F9F9-A6F2-4071-AF0D-188C155AD663}">
      <dsp:nvSpPr>
        <dsp:cNvPr id="0" name=""/>
        <dsp:cNvSpPr/>
      </dsp:nvSpPr>
      <dsp:spPr>
        <a:xfrm>
          <a:off x="0" y="0"/>
          <a:ext cx="5910216" cy="113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b="1" kern="1200" dirty="0" err="1" smtClean="0">
              <a:solidFill>
                <a:schemeClr val="tx1"/>
              </a:solidFill>
            </a:rPr>
            <a:t>Methadon</a:t>
          </a:r>
          <a:endParaRPr lang="fr-CH" sz="3000" b="1" kern="1200" dirty="0">
            <a:solidFill>
              <a:schemeClr val="tx1"/>
            </a:solidFill>
          </a:endParaRPr>
        </a:p>
      </dsp:txBody>
      <dsp:txXfrm>
        <a:off x="33388" y="33388"/>
        <a:ext cx="4583793" cy="1073176"/>
      </dsp:txXfrm>
    </dsp:sp>
    <dsp:sp modelId="{33D5FA88-C87C-4656-8164-94B3CE6D0A54}">
      <dsp:nvSpPr>
        <dsp:cNvPr id="0" name=""/>
        <dsp:cNvSpPr/>
      </dsp:nvSpPr>
      <dsp:spPr>
        <a:xfrm>
          <a:off x="494980" y="1347216"/>
          <a:ext cx="5910216" cy="113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b="1" kern="1200" dirty="0" smtClean="0">
              <a:solidFill>
                <a:schemeClr val="tx1"/>
              </a:solidFill>
            </a:rPr>
            <a:t>2004 : </a:t>
          </a:r>
          <a:r>
            <a:rPr lang="fr-CH" sz="3000" b="1" kern="1200" dirty="0" err="1" smtClean="0">
              <a:solidFill>
                <a:schemeClr val="tx1"/>
              </a:solidFill>
            </a:rPr>
            <a:t>Buprenorphin</a:t>
          </a:r>
          <a:endParaRPr lang="fr-CH" sz="3000" b="1" kern="1200" dirty="0">
            <a:solidFill>
              <a:schemeClr val="tx1"/>
            </a:solidFill>
          </a:endParaRPr>
        </a:p>
      </dsp:txBody>
      <dsp:txXfrm>
        <a:off x="528368" y="1380604"/>
        <a:ext cx="4607491" cy="1073176"/>
      </dsp:txXfrm>
    </dsp:sp>
    <dsp:sp modelId="{8C218A75-481D-452A-AE2A-707CD209D429}">
      <dsp:nvSpPr>
        <dsp:cNvPr id="0" name=""/>
        <dsp:cNvSpPr/>
      </dsp:nvSpPr>
      <dsp:spPr>
        <a:xfrm>
          <a:off x="982573" y="2694432"/>
          <a:ext cx="5910216" cy="113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b="1" kern="1200" dirty="0" smtClean="0">
              <a:solidFill>
                <a:schemeClr val="tx1"/>
              </a:solidFill>
            </a:rPr>
            <a:t>2013 : </a:t>
          </a:r>
          <a:r>
            <a:rPr lang="fr-CH" sz="3000" b="1" kern="1200" dirty="0" err="1" smtClean="0">
              <a:solidFill>
                <a:schemeClr val="tx1"/>
              </a:solidFill>
            </a:rPr>
            <a:t>Morphin</a:t>
          </a:r>
          <a:r>
            <a:rPr lang="fr-CH" sz="3000" b="1" kern="1200" dirty="0" smtClean="0">
              <a:solidFill>
                <a:schemeClr val="tx1"/>
              </a:solidFill>
            </a:rPr>
            <a:t> </a:t>
          </a:r>
          <a:r>
            <a:rPr lang="fr-CH" sz="3000" b="1" kern="1200" dirty="0" smtClean="0">
              <a:solidFill>
                <a:schemeClr val="tx1"/>
              </a:solidFill>
            </a:rPr>
            <a:t>retard (</a:t>
          </a:r>
          <a:r>
            <a:rPr lang="fr-CH" sz="3000" b="1" kern="1200" dirty="0" err="1" smtClean="0">
              <a:solidFill>
                <a:schemeClr val="tx1"/>
              </a:solidFill>
            </a:rPr>
            <a:t>Sevrelong</a:t>
          </a:r>
          <a:r>
            <a:rPr lang="fr-CH" sz="3000" b="1" kern="1200" dirty="0" smtClean="0">
              <a:solidFill>
                <a:schemeClr val="tx1"/>
              </a:solidFill>
            </a:rPr>
            <a:t>)</a:t>
          </a:r>
          <a:endParaRPr lang="fr-CH" sz="3000" b="1" kern="1200" dirty="0">
            <a:solidFill>
              <a:schemeClr val="tx1"/>
            </a:solidFill>
          </a:endParaRPr>
        </a:p>
      </dsp:txBody>
      <dsp:txXfrm>
        <a:off x="1015961" y="2727820"/>
        <a:ext cx="4614879" cy="1073176"/>
      </dsp:txXfrm>
    </dsp:sp>
    <dsp:sp modelId="{15A31742-C0ED-4A29-B9DC-F860900B76E0}">
      <dsp:nvSpPr>
        <dsp:cNvPr id="0" name=""/>
        <dsp:cNvSpPr/>
      </dsp:nvSpPr>
      <dsp:spPr>
        <a:xfrm>
          <a:off x="1477554" y="4041648"/>
          <a:ext cx="5910216" cy="113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b="1" kern="1200" dirty="0" smtClean="0">
              <a:solidFill>
                <a:schemeClr val="tx1"/>
              </a:solidFill>
            </a:rPr>
            <a:t>2014 : L-</a:t>
          </a:r>
          <a:r>
            <a:rPr lang="fr-CH" sz="3000" b="1" kern="1200" dirty="0" err="1" smtClean="0">
              <a:solidFill>
                <a:schemeClr val="tx1"/>
              </a:solidFill>
            </a:rPr>
            <a:t>Polamidon</a:t>
          </a:r>
          <a:endParaRPr lang="fr-CH" sz="3000" b="1" kern="1200" dirty="0">
            <a:solidFill>
              <a:schemeClr val="tx1"/>
            </a:solidFill>
          </a:endParaRPr>
        </a:p>
      </dsp:txBody>
      <dsp:txXfrm>
        <a:off x="1510942" y="4075036"/>
        <a:ext cx="4607491" cy="1073176"/>
      </dsp:txXfrm>
    </dsp:sp>
    <dsp:sp modelId="{35079CB2-A7C2-4711-A895-7779E87A8CD7}">
      <dsp:nvSpPr>
        <dsp:cNvPr id="0" name=""/>
        <dsp:cNvSpPr/>
      </dsp:nvSpPr>
      <dsp:spPr>
        <a:xfrm>
          <a:off x="5169248" y="873099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3300" kern="1200"/>
        </a:p>
      </dsp:txBody>
      <dsp:txXfrm>
        <a:off x="5335966" y="873099"/>
        <a:ext cx="407532" cy="557578"/>
      </dsp:txXfrm>
    </dsp:sp>
    <dsp:sp modelId="{F6A0CD5F-E999-4CBF-9F54-2E050E08563C}">
      <dsp:nvSpPr>
        <dsp:cNvPr id="0" name=""/>
        <dsp:cNvSpPr/>
      </dsp:nvSpPr>
      <dsp:spPr>
        <a:xfrm>
          <a:off x="5664228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3300" kern="1200"/>
        </a:p>
      </dsp:txBody>
      <dsp:txXfrm>
        <a:off x="5830946" y="2220315"/>
        <a:ext cx="407532" cy="557578"/>
      </dsp:txXfrm>
    </dsp:sp>
    <dsp:sp modelId="{BE0B1DA8-CA18-44E7-8714-22ACA83F14CE}">
      <dsp:nvSpPr>
        <dsp:cNvPr id="0" name=""/>
        <dsp:cNvSpPr/>
      </dsp:nvSpPr>
      <dsp:spPr>
        <a:xfrm>
          <a:off x="6151821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3300" kern="1200"/>
        </a:p>
      </dsp:txBody>
      <dsp:txXfrm>
        <a:off x="6318539" y="3567531"/>
        <a:ext cx="407532" cy="55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511B-A18A-B74D-8B00-D71FFAD0101E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7F7DC-E078-AC45-839F-916C442E726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77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1803, le Premier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République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française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Bonaparte,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président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République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consacre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plusieurs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écoutant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délégués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convoqués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Paris. Il se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arbitre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«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médiateur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déchirent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Suisse». Il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Médiation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diversités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défendant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intérêts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France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Suisse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frontière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Bonaparte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rénove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Suisse,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incapable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réformer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XVIIIe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siècle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Premier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remplace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l’assemblage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hétéro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clite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d’alliés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bailliages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Confédération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19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égaux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droit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Diète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fédérale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pouvoir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décider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à la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des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présidence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du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le Landammann de la Suisse,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choisi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tournus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Diète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règle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Suisse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Révolution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alliance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défensive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France et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militaire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obligeant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Suisse à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16 000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hommes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la «Grande Nation». 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Fribourg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bénéficie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période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cantons-directeurs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dési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tour à tour le Landammann de la Suisse. Louis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d’Affry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avoyer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Fribourg,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notamment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1803 et en 1809,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accède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reprises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la plus haute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magistrature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fédérale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internationale. Notre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territoriale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actuelle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bailliage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Schwarzenbourg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l’incorporation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Moratois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l’impulsion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d’Affry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collègues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gouvernement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Fribourg se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réorganisa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19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février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1803,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rédigée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Bonaparte,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complétée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des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organiques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première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avant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1814, 1831, 1848, 1857 et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peut-être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2004. Le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territoire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cinq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arrondissements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électoraux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en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douze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administratifs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gendarmerie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réorganise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armées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publiques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rétablies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liquidées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98E1-C648-4791-9A55-22CC831B0A0A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528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magazin.spiegel.de</a:t>
            </a:r>
            <a:r>
              <a:rPr lang="de-DE" dirty="0" smtClean="0"/>
              <a:t>/</a:t>
            </a:r>
            <a:r>
              <a:rPr lang="de-DE" dirty="0" err="1" smtClean="0"/>
              <a:t>EpubDelivery</a:t>
            </a:r>
            <a:r>
              <a:rPr lang="de-DE" dirty="0" smtClean="0"/>
              <a:t>/</a:t>
            </a:r>
            <a:r>
              <a:rPr lang="de-DE" dirty="0" err="1" smtClean="0"/>
              <a:t>spiegel</a:t>
            </a:r>
            <a:r>
              <a:rPr lang="de-DE" dirty="0" smtClean="0"/>
              <a:t>/</a:t>
            </a:r>
            <a:r>
              <a:rPr lang="de-DE" dirty="0" err="1" smtClean="0"/>
              <a:t>pdf</a:t>
            </a:r>
            <a:r>
              <a:rPr lang="de-DE" dirty="0" smtClean="0"/>
              <a:t>/13470540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7DC-E078-AC45-839F-916C442E72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17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folio.nzz.ch</a:t>
            </a:r>
            <a:r>
              <a:rPr lang="de-DE" dirty="0" smtClean="0"/>
              <a:t>/1992/</a:t>
            </a:r>
            <a:r>
              <a:rPr lang="de-DE" dirty="0" err="1" smtClean="0"/>
              <a:t>april</a:t>
            </a:r>
            <a:r>
              <a:rPr lang="de-DE" dirty="0" smtClean="0"/>
              <a:t>/daten-zur-geschichte-der-</a:t>
            </a:r>
            <a:r>
              <a:rPr lang="de-DE" dirty="0" err="1" smtClean="0"/>
              <a:t>betaubungsmittelgesetzgebung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7DC-E078-AC45-839F-916C442E726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http://www.heroinstudie.de/Ergebnisse_Kurzform.pdf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7DC-E078-AC45-839F-916C442E7260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51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74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2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6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6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4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32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9858-6BF1-3348-962E-4A4DAACED6B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7F9C-7422-894E-AA1A-DD43BC05103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de/url?sa=i&amp;rct=j&amp;q=&amp;esrc=s&amp;source=images&amp;cd=&amp;cad=rja&amp;uact=8&amp;ved=0ahUKEwj90v7JusbTAhWDOxQKHYu7AZ4QjRwIBw&amp;url=http%3A%2F%2Fwww.ipubli.inserm.fr%2Fbitstream%2Fhandle%2F10608%2F103%2FCommunications.html&amp;psig=AFQjCNHMgcsu_ghL7Z_Q0yc27h2GREOjsQ&amp;ust=149344507070955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1" b="1031"/>
          <a:stretch>
            <a:fillRect/>
          </a:stretch>
        </p:blipFill>
        <p:spPr>
          <a:xfrm>
            <a:off x="-46675" y="1323087"/>
            <a:ext cx="9270272" cy="5098293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49043" y="180087"/>
            <a:ext cx="8229600" cy="1143000"/>
          </a:xfrm>
        </p:spPr>
        <p:txBody>
          <a:bodyPr/>
          <a:lstStyle/>
          <a:p>
            <a:pPr eaLnBrk="1" hangingPunct="1"/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Bienvenue à Fribourg</a:t>
            </a:r>
            <a:endParaRPr lang="fr-CH" b="1" dirty="0">
              <a:solidFill>
                <a:srgbClr val="00B05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Fahnentraeger_helvet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33350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8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182106"/>
              </p:ext>
            </p:extLst>
          </p:nvPr>
        </p:nvGraphicFramePr>
        <p:xfrm>
          <a:off x="1157479" y="1120067"/>
          <a:ext cx="3338247" cy="255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871506"/>
              </p:ext>
            </p:extLst>
          </p:nvPr>
        </p:nvGraphicFramePr>
        <p:xfrm>
          <a:off x="4038340" y="1109444"/>
          <a:ext cx="4856416" cy="289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548485"/>
              </p:ext>
            </p:extLst>
          </p:nvPr>
        </p:nvGraphicFramePr>
        <p:xfrm>
          <a:off x="1225300" y="3662235"/>
          <a:ext cx="3739324" cy="263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947627"/>
              </p:ext>
            </p:extLst>
          </p:nvPr>
        </p:nvGraphicFramePr>
        <p:xfrm>
          <a:off x="4572000" y="3662235"/>
          <a:ext cx="4045055" cy="274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hteck 6"/>
          <p:cNvSpPr/>
          <p:nvPr/>
        </p:nvSpPr>
        <p:spPr>
          <a:xfrm>
            <a:off x="1035373" y="6263114"/>
            <a:ext cx="748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http://www.fr.ch/smc/files/pdf79/Stat_cant_TBS_F.pdf</a:t>
            </a:r>
            <a:endParaRPr lang="fr-CH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945" y="-33556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Kantonale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Statistiken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zur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Substitutionsbehandlung</a:t>
            </a:r>
            <a:r>
              <a:rPr lang="fr-CH" b="1" dirty="0" smtClean="0">
                <a:solidFill>
                  <a:schemeClr val="bg1"/>
                </a:solidFill>
              </a:rPr>
              <a:t> (FR)</a:t>
            </a:r>
            <a:endParaRPr lang="fr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626"/>
            <a:ext cx="9144000" cy="378457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Kantonale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Statistiken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zur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Substitutionsbehandlung</a:t>
            </a:r>
            <a:r>
              <a:rPr lang="fr-CH" b="1" dirty="0" smtClean="0">
                <a:solidFill>
                  <a:schemeClr val="bg1"/>
                </a:solidFill>
              </a:rPr>
              <a:t> (FR)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85058" y="5552203"/>
            <a:ext cx="7292112" cy="10099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err="1" smtClean="0"/>
              <a:t>Alternde</a:t>
            </a:r>
            <a:r>
              <a:rPr lang="fr-CH" sz="3600" b="1" dirty="0" smtClean="0"/>
              <a:t> Population</a:t>
            </a:r>
            <a:endParaRPr lang="fr-CH" sz="3600" b="1" dirty="0"/>
          </a:p>
        </p:txBody>
      </p:sp>
    </p:spTree>
    <p:extLst>
      <p:ext uri="{BB962C8B-B14F-4D97-AF65-F5344CB8AC3E}">
        <p14:creationId xmlns:p14="http://schemas.microsoft.com/office/powerpoint/2010/main" val="4596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>
              <a:alpha val="76000"/>
            </a:srgbClr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Substitutionsbehandlung im Kanton Fribourg 2017</a:t>
            </a:r>
            <a:endParaRPr lang="de-DE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500260708"/>
              </p:ext>
            </p:extLst>
          </p:nvPr>
        </p:nvGraphicFramePr>
        <p:xfrm>
          <a:off x="1175657" y="1364343"/>
          <a:ext cx="7387771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4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4" y="290801"/>
            <a:ext cx="4737100" cy="6096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74" y="290801"/>
            <a:ext cx="4282726" cy="60559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71925" y="290801"/>
            <a:ext cx="288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FFFF"/>
                </a:solidFill>
              </a:rPr>
              <a:t>1602</a:t>
            </a:r>
            <a:endParaRPr lang="de-DE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8" y="696557"/>
            <a:ext cx="9150488" cy="52651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6488" y="696558"/>
            <a:ext cx="9150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To</a:t>
            </a:r>
            <a:r>
              <a:rPr lang="de-DE" sz="4400" b="1" dirty="0" smtClean="0">
                <a:solidFill>
                  <a:schemeClr val="bg1"/>
                </a:solidFill>
              </a:rPr>
              <a:t> He</a:t>
            </a:r>
          </a:p>
          <a:p>
            <a:pPr algn="ctr"/>
            <a:endParaRPr lang="de-DE" sz="4400" b="1" dirty="0" smtClean="0">
              <a:solidFill>
                <a:schemeClr val="bg1"/>
              </a:solidFill>
            </a:endParaRPr>
          </a:p>
          <a:p>
            <a:pPr algn="ctr"/>
            <a:endParaRPr lang="de-DE" sz="4400" dirty="0" smtClean="0"/>
          </a:p>
          <a:p>
            <a:pPr algn="ctr"/>
            <a:endParaRPr lang="de-DE" sz="4400" dirty="0" smtClean="0"/>
          </a:p>
          <a:p>
            <a:pPr algn="ctr"/>
            <a:endParaRPr lang="de-DE" sz="4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Or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r>
              <a:rPr lang="de-DE" sz="4400" b="1" dirty="0">
                <a:solidFill>
                  <a:schemeClr val="bg1"/>
                </a:solidFill>
              </a:rPr>
              <a:t>not </a:t>
            </a:r>
            <a:r>
              <a:rPr lang="de-DE" sz="4400" b="1" dirty="0" err="1">
                <a:solidFill>
                  <a:schemeClr val="bg1"/>
                </a:solidFill>
              </a:rPr>
              <a:t>to</a:t>
            </a:r>
            <a:r>
              <a:rPr lang="de-DE" sz="4400" b="1" dirty="0">
                <a:solidFill>
                  <a:schemeClr val="bg1"/>
                </a:solidFill>
              </a:rPr>
              <a:t> He </a:t>
            </a:r>
            <a:endParaRPr lang="de-DE" sz="4400" b="1" i="1" dirty="0" smtClean="0">
              <a:solidFill>
                <a:schemeClr val="bg1"/>
              </a:solidFill>
            </a:endParaRPr>
          </a:p>
          <a:p>
            <a:pPr algn="ctr"/>
            <a:r>
              <a:rPr lang="de-DE" sz="2800" b="1" i="1" dirty="0" err="1" smtClean="0">
                <a:solidFill>
                  <a:schemeClr val="bg1"/>
                </a:solidFill>
              </a:rPr>
              <a:t>That</a:t>
            </a:r>
            <a:r>
              <a:rPr lang="de-DE" sz="2800" b="1" i="1" dirty="0" smtClean="0">
                <a:solidFill>
                  <a:schemeClr val="bg1"/>
                </a:solidFill>
              </a:rPr>
              <a:t> </a:t>
            </a:r>
            <a:r>
              <a:rPr lang="de-DE" sz="2800" b="1" i="1" dirty="0" err="1" smtClean="0">
                <a:solidFill>
                  <a:schemeClr val="bg1"/>
                </a:solidFill>
              </a:rPr>
              <a:t>is</a:t>
            </a:r>
            <a:r>
              <a:rPr lang="de-DE" sz="2800" b="1" i="1" dirty="0" smtClean="0">
                <a:solidFill>
                  <a:schemeClr val="bg1"/>
                </a:solidFill>
              </a:rPr>
              <a:t> </a:t>
            </a:r>
            <a:r>
              <a:rPr lang="de-DE" sz="2800" b="1" i="1" dirty="0" err="1" smtClean="0">
                <a:solidFill>
                  <a:schemeClr val="bg1"/>
                </a:solidFill>
              </a:rPr>
              <a:t>the</a:t>
            </a:r>
            <a:r>
              <a:rPr lang="de-DE" sz="2800" b="1" i="1" dirty="0" smtClean="0">
                <a:solidFill>
                  <a:schemeClr val="bg1"/>
                </a:solidFill>
              </a:rPr>
              <a:t> </a:t>
            </a:r>
            <a:r>
              <a:rPr lang="de-DE" sz="2800" b="1" i="1" dirty="0" err="1" smtClean="0">
                <a:solidFill>
                  <a:schemeClr val="bg1"/>
                </a:solidFill>
              </a:rPr>
              <a:t>question</a:t>
            </a:r>
            <a:endParaRPr lang="de-DE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52267" y="2339494"/>
            <a:ext cx="288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</a:rPr>
              <a:t>2017</a:t>
            </a:r>
            <a:endParaRPr lang="de-DE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310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1050"/>
            <a:ext cx="9144000" cy="26232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88388" y="163895"/>
            <a:ext cx="342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1999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4768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8" y="381740"/>
            <a:ext cx="3492500" cy="50165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70622" y="111429"/>
            <a:ext cx="4973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Ich </a:t>
            </a:r>
            <a:r>
              <a:rPr lang="de-DE" dirty="0" smtClean="0"/>
              <a:t>erzähle </a:t>
            </a:r>
            <a:r>
              <a:rPr lang="de-DE" dirty="0"/>
              <a:t>Ihnen einmal, von wem</a:t>
            </a:r>
          </a:p>
          <a:p>
            <a:r>
              <a:rPr lang="de-DE" dirty="0"/>
              <a:t>ich diese Idee habe: von </a:t>
            </a:r>
            <a:r>
              <a:rPr lang="de-DE" b="1" dirty="0">
                <a:solidFill>
                  <a:srgbClr val="00B050"/>
                </a:solidFill>
              </a:rPr>
              <a:t>Professor Otto</a:t>
            </a:r>
          </a:p>
          <a:p>
            <a:r>
              <a:rPr lang="de-DE" b="1" dirty="0">
                <a:solidFill>
                  <a:srgbClr val="00B050"/>
                </a:solidFill>
              </a:rPr>
              <a:t>Loewi, der im Jahre 1936 den Nobelpreis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für </a:t>
            </a:r>
            <a:r>
              <a:rPr lang="de-DE" b="1" dirty="0">
                <a:solidFill>
                  <a:srgbClr val="00B050"/>
                </a:solidFill>
              </a:rPr>
              <a:t>Medizin bekommen hat</a:t>
            </a:r>
            <a:r>
              <a:rPr lang="de-DE" dirty="0"/>
              <a:t>. Ich habe bei</a:t>
            </a:r>
          </a:p>
          <a:p>
            <a:r>
              <a:rPr lang="de-DE" dirty="0"/>
              <a:t>ihm in Graz studiert</a:t>
            </a:r>
            <a:r>
              <a:rPr lang="de-DE" dirty="0" smtClean="0"/>
              <a:t>. Viele </a:t>
            </a:r>
            <a:r>
              <a:rPr lang="de-DE" dirty="0"/>
              <a:t>Jahrzehnte </a:t>
            </a:r>
            <a:r>
              <a:rPr lang="de-DE" dirty="0" smtClean="0"/>
              <a:t>später </a:t>
            </a:r>
            <a:r>
              <a:rPr lang="de-DE" dirty="0"/>
              <a:t>traf ich ihn </a:t>
            </a:r>
            <a:r>
              <a:rPr lang="de-DE" dirty="0" smtClean="0"/>
              <a:t>zufällig </a:t>
            </a:r>
            <a:r>
              <a:rPr lang="de-DE" dirty="0"/>
              <a:t>wieder: Der </a:t>
            </a:r>
            <a:r>
              <a:rPr lang="de-DE" dirty="0" smtClean="0"/>
              <a:t>Professor war </a:t>
            </a:r>
            <a:r>
              <a:rPr lang="de-DE" dirty="0"/>
              <a:t>inzwischen 92, ein </a:t>
            </a:r>
            <a:r>
              <a:rPr lang="de-DE" dirty="0" smtClean="0"/>
              <a:t>höchst lebendiger alter Herr. 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170622" y="2082144"/>
            <a:ext cx="49733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Parin: </a:t>
            </a:r>
            <a:r>
              <a:rPr lang="de-DE" dirty="0" smtClean="0"/>
              <a:t>Selbstverständlich</a:t>
            </a:r>
            <a:r>
              <a:rPr lang="de-DE" dirty="0"/>
              <a:t>. Als ich seine </a:t>
            </a:r>
            <a:r>
              <a:rPr lang="de-DE" dirty="0" smtClean="0"/>
              <a:t>Jugendlichkeit lobte</a:t>
            </a:r>
            <a:r>
              <a:rPr lang="de-DE" dirty="0"/>
              <a:t>, sagte er: </a:t>
            </a:r>
            <a:r>
              <a:rPr lang="de-DE" b="1" dirty="0" smtClean="0">
                <a:solidFill>
                  <a:srgbClr val="00B050"/>
                </a:solidFill>
              </a:rPr>
              <a:t>Vergessen</a:t>
            </a:r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>
                <a:solidFill>
                  <a:srgbClr val="00B050"/>
                </a:solidFill>
              </a:rPr>
              <a:t>Sie nicht, lieber Parin, </a:t>
            </a:r>
            <a:r>
              <a:rPr lang="de-DE" b="1" dirty="0" smtClean="0">
                <a:solidFill>
                  <a:srgbClr val="00B050"/>
                </a:solidFill>
              </a:rPr>
              <a:t>dass </a:t>
            </a:r>
            <a:r>
              <a:rPr lang="de-DE" b="1" dirty="0">
                <a:solidFill>
                  <a:srgbClr val="00B050"/>
                </a:solidFill>
              </a:rPr>
              <a:t>ich Pharmakologe</a:t>
            </a:r>
          </a:p>
          <a:p>
            <a:r>
              <a:rPr lang="de-DE" b="1" dirty="0">
                <a:solidFill>
                  <a:srgbClr val="00B050"/>
                </a:solidFill>
              </a:rPr>
              <a:t>bin. Seit ich keine Vorlesungen </a:t>
            </a:r>
            <a:r>
              <a:rPr lang="de-DE" b="1" dirty="0" smtClean="0">
                <a:solidFill>
                  <a:srgbClr val="00B050"/>
                </a:solidFill>
              </a:rPr>
              <a:t>mehr gebe</a:t>
            </a:r>
            <a:r>
              <a:rPr lang="de-DE" b="1" dirty="0">
                <a:solidFill>
                  <a:srgbClr val="00B050"/>
                </a:solidFill>
              </a:rPr>
              <a:t>, darf ich mich nur noch selber </a:t>
            </a:r>
            <a:r>
              <a:rPr lang="de-DE" b="1" dirty="0" smtClean="0">
                <a:solidFill>
                  <a:srgbClr val="00B050"/>
                </a:solidFill>
              </a:rPr>
              <a:t>bedienen. </a:t>
            </a:r>
            <a:r>
              <a:rPr lang="de-DE" dirty="0" smtClean="0"/>
              <a:t>Und </a:t>
            </a:r>
            <a:r>
              <a:rPr lang="de-DE" dirty="0"/>
              <a:t>das tat er auch ‹ in </a:t>
            </a:r>
            <a:r>
              <a:rPr lang="de-DE" dirty="0" smtClean="0"/>
              <a:t>sorgfältiger </a:t>
            </a:r>
            <a:r>
              <a:rPr lang="de-DE" dirty="0"/>
              <a:t>Abstimmung auf seinen </a:t>
            </a:r>
            <a:r>
              <a:rPr lang="de-DE" dirty="0" smtClean="0"/>
              <a:t>Körper und </a:t>
            </a:r>
            <a:r>
              <a:rPr lang="de-DE" dirty="0"/>
              <a:t>seine neu auftretenden</a:t>
            </a:r>
          </a:p>
          <a:p>
            <a:r>
              <a:rPr lang="de-DE" dirty="0"/>
              <a:t>Beschwerden.</a:t>
            </a:r>
          </a:p>
          <a:p>
            <a:r>
              <a:rPr lang="de-DE" dirty="0"/>
              <a:t>SPIEGEL: Verraten Sie </a:t>
            </a:r>
            <a:r>
              <a:rPr lang="de-DE" dirty="0" smtClean="0"/>
              <a:t>es: Was </a:t>
            </a:r>
            <a:r>
              <a:rPr lang="de-DE" dirty="0"/>
              <a:t>hat er genommen?</a:t>
            </a:r>
          </a:p>
          <a:p>
            <a:r>
              <a:rPr lang="de-DE" b="1" dirty="0">
                <a:solidFill>
                  <a:srgbClr val="008000"/>
                </a:solidFill>
              </a:rPr>
              <a:t>Parin: Nun, morgens </a:t>
            </a:r>
            <a:r>
              <a:rPr lang="de-DE" b="1" dirty="0" smtClean="0">
                <a:solidFill>
                  <a:srgbClr val="008000"/>
                </a:solidFill>
              </a:rPr>
              <a:t>ein wenig </a:t>
            </a:r>
            <a:r>
              <a:rPr lang="de-DE" b="1" dirty="0">
                <a:solidFill>
                  <a:srgbClr val="FF0000"/>
                </a:solidFill>
              </a:rPr>
              <a:t>Speed</a:t>
            </a:r>
            <a:r>
              <a:rPr lang="de-DE" b="1" dirty="0">
                <a:solidFill>
                  <a:srgbClr val="008000"/>
                </a:solidFill>
              </a:rPr>
              <a:t>, also ein</a:t>
            </a:r>
          </a:p>
          <a:p>
            <a:r>
              <a:rPr lang="de-DE" b="1" dirty="0">
                <a:solidFill>
                  <a:srgbClr val="008000"/>
                </a:solidFill>
              </a:rPr>
              <a:t>Weckamin, um ganz </a:t>
            </a:r>
            <a:r>
              <a:rPr lang="de-DE" b="1" dirty="0" smtClean="0">
                <a:solidFill>
                  <a:srgbClr val="008000"/>
                </a:solidFill>
              </a:rPr>
              <a:t>wach zu </a:t>
            </a:r>
            <a:r>
              <a:rPr lang="de-DE" b="1" dirty="0">
                <a:solidFill>
                  <a:srgbClr val="008000"/>
                </a:solidFill>
              </a:rPr>
              <a:t>werden. Dann ein</a:t>
            </a:r>
          </a:p>
          <a:p>
            <a:r>
              <a:rPr lang="de-DE" b="1" dirty="0">
                <a:solidFill>
                  <a:srgbClr val="FF0000"/>
                </a:solidFill>
              </a:rPr>
              <a:t>schleimlösendes </a:t>
            </a:r>
            <a:r>
              <a:rPr lang="de-DE" b="1" dirty="0">
                <a:solidFill>
                  <a:srgbClr val="FF0000"/>
                </a:solidFill>
              </a:rPr>
              <a:t>Mittel, </a:t>
            </a:r>
            <a:r>
              <a:rPr lang="de-DE" b="1" dirty="0" smtClean="0">
                <a:solidFill>
                  <a:srgbClr val="008000"/>
                </a:solidFill>
              </a:rPr>
              <a:t>um die </a:t>
            </a:r>
            <a:r>
              <a:rPr lang="de-DE" b="1" dirty="0">
                <a:solidFill>
                  <a:srgbClr val="008000"/>
                </a:solidFill>
              </a:rPr>
              <a:t>Bronchien frei zu kriegen.</a:t>
            </a:r>
          </a:p>
          <a:p>
            <a:r>
              <a:rPr lang="de-DE" b="1" dirty="0">
                <a:solidFill>
                  <a:srgbClr val="008000"/>
                </a:solidFill>
              </a:rPr>
              <a:t>Bei depressiven </a:t>
            </a:r>
            <a:r>
              <a:rPr lang="de-DE" b="1" dirty="0" smtClean="0">
                <a:solidFill>
                  <a:srgbClr val="008000"/>
                </a:solidFill>
              </a:rPr>
              <a:t>Gedanken eine </a:t>
            </a:r>
            <a:r>
              <a:rPr lang="de-DE" b="1" dirty="0">
                <a:solidFill>
                  <a:srgbClr val="008000"/>
                </a:solidFill>
              </a:rPr>
              <a:t>Dosis </a:t>
            </a:r>
            <a:r>
              <a:rPr lang="de-DE" b="1" dirty="0">
                <a:solidFill>
                  <a:srgbClr val="FF0000"/>
                </a:solidFill>
              </a:rPr>
              <a:t>Heroin</a:t>
            </a:r>
          </a:p>
          <a:p>
            <a:r>
              <a:rPr lang="de-DE" b="1" dirty="0">
                <a:solidFill>
                  <a:srgbClr val="008000"/>
                </a:solidFill>
              </a:rPr>
              <a:t>und abends zur </a:t>
            </a:r>
            <a:r>
              <a:rPr lang="de-DE" b="1" dirty="0" smtClean="0">
                <a:solidFill>
                  <a:srgbClr val="008000"/>
                </a:solidFill>
              </a:rPr>
              <a:t>Entspannung ein </a:t>
            </a:r>
            <a:r>
              <a:rPr lang="de-DE" b="1" dirty="0">
                <a:solidFill>
                  <a:srgbClr val="FF0000"/>
                </a:solidFill>
              </a:rPr>
              <a:t>Opiat</a:t>
            </a:r>
            <a:r>
              <a:rPr lang="de-DE" b="1" dirty="0" smtClean="0">
                <a:solidFill>
                  <a:srgbClr val="008000"/>
                </a:solidFill>
              </a:rPr>
              <a:t>.</a:t>
            </a:r>
            <a:endParaRPr lang="de-DE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6" y="1083514"/>
            <a:ext cx="3041863" cy="34981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41282" y="1083514"/>
            <a:ext cx="50609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r>
              <a:rPr lang="de-DE" sz="3200" b="1" dirty="0" smtClean="0"/>
              <a:t>Charles </a:t>
            </a:r>
            <a:r>
              <a:rPr lang="de-DE" sz="3200" b="1" dirty="0" err="1"/>
              <a:t>Romley</a:t>
            </a:r>
            <a:r>
              <a:rPr lang="de-DE" sz="3200" b="1" dirty="0"/>
              <a:t> Alder </a:t>
            </a:r>
            <a:r>
              <a:rPr lang="de-DE" sz="3200" b="1" dirty="0" smtClean="0"/>
              <a:t>Wright </a:t>
            </a:r>
          </a:p>
          <a:p>
            <a:r>
              <a:rPr lang="de-DE" sz="3200" b="1" dirty="0" smtClean="0"/>
              <a:t>(1844-1894)</a:t>
            </a:r>
          </a:p>
          <a:p>
            <a:endParaRPr lang="de-DE" sz="3200" b="1" dirty="0" smtClean="0"/>
          </a:p>
          <a:p>
            <a:r>
              <a:rPr lang="de-DE" sz="3200" dirty="0" smtClean="0"/>
              <a:t>Synthese von Heroin 1874</a:t>
            </a:r>
            <a:endParaRPr lang="de-DE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083514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Wie es anfing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t="22662" r="1926" b="23638"/>
          <a:stretch/>
        </p:blipFill>
        <p:spPr>
          <a:xfrm>
            <a:off x="88084" y="1711354"/>
            <a:ext cx="8967831" cy="3682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083514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Wie es anfing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1" b="1031"/>
          <a:stretch>
            <a:fillRect/>
          </a:stretch>
        </p:blipFill>
        <p:spPr>
          <a:xfrm>
            <a:off x="-46675" y="1323087"/>
            <a:ext cx="9270272" cy="5098293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49043" y="180087"/>
            <a:ext cx="8229600" cy="1143000"/>
          </a:xfrm>
        </p:spPr>
        <p:txBody>
          <a:bodyPr/>
          <a:lstStyle/>
          <a:p>
            <a:pPr eaLnBrk="1" hangingPunct="1"/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Willkommen in Fribourg</a:t>
            </a:r>
            <a:endParaRPr lang="fr-CH" b="1" dirty="0">
              <a:solidFill>
                <a:srgbClr val="00B05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69" y="1340728"/>
            <a:ext cx="3782025" cy="503697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034" y="1164316"/>
            <a:ext cx="3829349" cy="56125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1895 Kommerzialisierung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7982" y="1417638"/>
            <a:ext cx="8428817" cy="55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800" dirty="0"/>
              <a:t>Am 23. Januar 1912 </a:t>
            </a:r>
            <a:r>
              <a:rPr lang="de-DE" sz="2800" dirty="0" smtClean="0"/>
              <a:t>: </a:t>
            </a:r>
            <a:r>
              <a:rPr lang="de-DE" sz="2800" b="1" dirty="0" smtClean="0">
                <a:solidFill>
                  <a:srgbClr val="00B050"/>
                </a:solidFill>
              </a:rPr>
              <a:t>Internationale </a:t>
            </a:r>
            <a:r>
              <a:rPr lang="de-DE" sz="2800" b="1" dirty="0">
                <a:solidFill>
                  <a:srgbClr val="00B050"/>
                </a:solidFill>
              </a:rPr>
              <a:t>Opium-Abkommen (IOA) von </a:t>
            </a:r>
            <a:r>
              <a:rPr lang="de-DE" sz="2800" b="1" dirty="0" smtClean="0">
                <a:solidFill>
                  <a:srgbClr val="00B050"/>
                </a:solidFill>
              </a:rPr>
              <a:t>Haag </a:t>
            </a:r>
            <a:r>
              <a:rPr lang="de-DE" sz="2800" dirty="0" smtClean="0"/>
              <a:t>(13 Teilnehmerstaaten)</a:t>
            </a:r>
            <a:endParaRPr lang="de-DE" sz="2800" dirty="0"/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Ziel. «</a:t>
            </a:r>
            <a:r>
              <a:rPr lang="de-DE" sz="2800" dirty="0"/>
              <a:t>allmähliche Unterdrückung des Missbrauchs von Opium, Morphin, Kokain sowie solcher Verarbeitungen und Derivate dieser Stoffe, welche zu ähnlichen Missbräuchen Anlass geben können</a:t>
            </a:r>
            <a:r>
              <a:rPr lang="de-DE" sz="2800" dirty="0" smtClean="0"/>
              <a:t>»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1913: </a:t>
            </a:r>
            <a:r>
              <a:rPr lang="de-DE" sz="2800" b="1" dirty="0">
                <a:solidFill>
                  <a:srgbClr val="00B050"/>
                </a:solidFill>
              </a:rPr>
              <a:t>Schweiz unterzeichnet Abkommen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1921/22: </a:t>
            </a:r>
            <a:r>
              <a:rPr lang="de-DE" sz="2800" b="1" dirty="0">
                <a:solidFill>
                  <a:srgbClr val="00B050"/>
                </a:solidFill>
              </a:rPr>
              <a:t>Waadt und Genf</a:t>
            </a:r>
            <a:r>
              <a:rPr lang="de-DE" sz="2800" dirty="0" smtClean="0"/>
              <a:t>: </a:t>
            </a:r>
            <a:r>
              <a:rPr lang="de-DE" sz="2800" b="1" dirty="0">
                <a:solidFill>
                  <a:srgbClr val="00B050"/>
                </a:solidFill>
              </a:rPr>
              <a:t>erste Gesetze zur Betäubungsmittelbekämpfung</a:t>
            </a:r>
          </a:p>
          <a:p>
            <a:pPr marL="285750" indent="-285750">
              <a:buFont typeface="Arial"/>
              <a:buChar char="•"/>
            </a:pPr>
            <a:r>
              <a:rPr lang="de-DE" sz="2800" b="1" dirty="0">
                <a:solidFill>
                  <a:srgbClr val="00B050"/>
                </a:solidFill>
              </a:rPr>
              <a:t>Schweiz bleibt das einzige Produktionsland von Betäubungsmitteln</a:t>
            </a:r>
            <a:r>
              <a:rPr lang="de-DE" sz="2800" dirty="0" smtClean="0"/>
              <a:t> (</a:t>
            </a:r>
            <a:r>
              <a:rPr lang="de-DE" sz="2800" b="1" dirty="0">
                <a:solidFill>
                  <a:srgbClr val="00B050"/>
                </a:solidFill>
              </a:rPr>
              <a:t>Import und Export frei</a:t>
            </a:r>
            <a:r>
              <a:rPr lang="de-DE" sz="2800" dirty="0" smtClean="0"/>
              <a:t>)- Druck durch Völkerbund und USA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>
                <a:solidFill>
                  <a:schemeClr val="bg1"/>
                </a:solidFill>
                <a:latin typeface="Calibri" charset="0"/>
              </a:rPr>
              <a:t>Wie es weiterging</a:t>
            </a:r>
          </a:p>
        </p:txBody>
      </p:sp>
    </p:spTree>
    <p:extLst>
      <p:ext uri="{BB962C8B-B14F-4D97-AF65-F5344CB8AC3E}">
        <p14:creationId xmlns:p14="http://schemas.microsoft.com/office/powerpoint/2010/main" val="2065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de-DE" b="1" dirty="0">
                <a:solidFill>
                  <a:srgbClr val="00B050"/>
                </a:solidFill>
              </a:rPr>
              <a:t>1924: 1</a:t>
            </a:r>
            <a:r>
              <a:rPr lang="de-DE" b="1" dirty="0">
                <a:solidFill>
                  <a:srgbClr val="00B050"/>
                </a:solidFill>
              </a:rPr>
              <a:t>. Schweizerisches Betäubungsmittelgesetz </a:t>
            </a:r>
            <a:r>
              <a:rPr lang="de-DE" dirty="0"/>
              <a:t>(stützt sich auf Art. 69 der Verfassung zur Bekämpfung übertragbarer oder </a:t>
            </a:r>
            <a:r>
              <a:rPr lang="de-DE" dirty="0" smtClean="0"/>
              <a:t>stark verbreiteter </a:t>
            </a:r>
            <a:r>
              <a:rPr lang="de-DE" dirty="0"/>
              <a:t>od. bösartiger Krankheiten</a:t>
            </a:r>
            <a:r>
              <a:rPr lang="de-DE" dirty="0" smtClean="0"/>
              <a:t>“)</a:t>
            </a:r>
            <a:endParaRPr lang="de-DE" dirty="0"/>
          </a:p>
          <a:p>
            <a:pPr marL="285750" indent="-285750"/>
            <a:r>
              <a:rPr lang="de-DE" b="1" dirty="0">
                <a:solidFill>
                  <a:srgbClr val="00B050"/>
                </a:solidFill>
              </a:rPr>
              <a:t>1951: Revision des </a:t>
            </a:r>
            <a:r>
              <a:rPr lang="de-DE" b="1" dirty="0" err="1">
                <a:solidFill>
                  <a:srgbClr val="00B050"/>
                </a:solidFill>
              </a:rPr>
              <a:t>Btm</a:t>
            </a:r>
            <a:r>
              <a:rPr lang="de-DE" b="1" dirty="0">
                <a:solidFill>
                  <a:srgbClr val="00B050"/>
                </a:solidFill>
              </a:rPr>
              <a:t>-Gesetzes- </a:t>
            </a:r>
            <a:r>
              <a:rPr lang="de-DE" dirty="0"/>
              <a:t>Ausweitung auf Cannabis</a:t>
            </a:r>
          </a:p>
          <a:p>
            <a:pPr marL="285750" indent="-285750"/>
            <a:r>
              <a:rPr lang="de-DE" dirty="0"/>
              <a:t>1963: </a:t>
            </a:r>
            <a:r>
              <a:rPr lang="de-DE" b="1" dirty="0">
                <a:solidFill>
                  <a:srgbClr val="00B050"/>
                </a:solidFill>
              </a:rPr>
              <a:t>WHO ersetzt </a:t>
            </a:r>
            <a:r>
              <a:rPr lang="de-DE" b="1" dirty="0" err="1">
                <a:solidFill>
                  <a:srgbClr val="00B050"/>
                </a:solidFill>
              </a:rPr>
              <a:t>Toxikomanie</a:t>
            </a:r>
            <a:r>
              <a:rPr lang="de-DE" dirty="0"/>
              <a:t> durch Drogenabhängigkeit</a:t>
            </a:r>
          </a:p>
          <a:p>
            <a:pPr marL="285750" indent="-285750"/>
            <a:r>
              <a:rPr lang="de-DE" dirty="0"/>
              <a:t>1975: </a:t>
            </a:r>
            <a:r>
              <a:rPr lang="de-DE" b="1" dirty="0">
                <a:solidFill>
                  <a:srgbClr val="00B050"/>
                </a:solidFill>
              </a:rPr>
              <a:t>Revision </a:t>
            </a:r>
            <a:r>
              <a:rPr lang="de-DE" b="1" dirty="0" err="1">
                <a:solidFill>
                  <a:srgbClr val="00B050"/>
                </a:solidFill>
              </a:rPr>
              <a:t>BtM</a:t>
            </a:r>
            <a:r>
              <a:rPr lang="de-DE" b="1" dirty="0">
                <a:solidFill>
                  <a:srgbClr val="00B050"/>
                </a:solidFill>
              </a:rPr>
              <a:t>-Gesetz</a:t>
            </a:r>
            <a:r>
              <a:rPr lang="de-DE" dirty="0"/>
              <a:t>: auch Konsum kriminell- Verschärfung</a:t>
            </a: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>
                <a:solidFill>
                  <a:schemeClr val="bg1"/>
                </a:solidFill>
                <a:latin typeface="Calibri" charset="0"/>
              </a:rPr>
              <a:t>Wie es weiterging</a:t>
            </a:r>
          </a:p>
        </p:txBody>
      </p:sp>
    </p:spTree>
    <p:extLst>
      <p:ext uri="{BB962C8B-B14F-4D97-AF65-F5344CB8AC3E}">
        <p14:creationId xmlns:p14="http://schemas.microsoft.com/office/powerpoint/2010/main" val="29310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1266" name="Picture 2" descr="Résultat de recherche d'images pour &quot;modèle de cube OFSP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36" y="1417638"/>
            <a:ext cx="5314047" cy="51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Modèle du cube</a:t>
            </a:r>
            <a:endParaRPr lang="fr-CH" b="1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751"/>
            <a:ext cx="2590127" cy="129506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" y="1143000"/>
            <a:ext cx="2590127" cy="14445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24347" y="1080450"/>
            <a:ext cx="5060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r>
              <a:rPr lang="de-DE" sz="3200" b="1" dirty="0" smtClean="0"/>
              <a:t>Niederlande: </a:t>
            </a:r>
            <a:r>
              <a:rPr lang="de-DE" sz="3200" b="1" dirty="0" smtClean="0">
                <a:solidFill>
                  <a:srgbClr val="00B050"/>
                </a:solidFill>
              </a:rPr>
              <a:t>1968</a:t>
            </a:r>
            <a:r>
              <a:rPr lang="de-DE" sz="3200" b="1" dirty="0" smtClean="0"/>
              <a:t> Methadonbehandlung</a:t>
            </a:r>
          </a:p>
        </p:txBody>
      </p:sp>
      <p:sp>
        <p:nvSpPr>
          <p:cNvPr id="7" name="Rechteck 6"/>
          <p:cNvSpPr/>
          <p:nvPr/>
        </p:nvSpPr>
        <p:spPr>
          <a:xfrm>
            <a:off x="3024347" y="2400010"/>
            <a:ext cx="6015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r>
              <a:rPr lang="de-DE" sz="3200" b="1" dirty="0" smtClean="0"/>
              <a:t>GB: </a:t>
            </a:r>
            <a:r>
              <a:rPr lang="de-DE" sz="3200" b="1" dirty="0">
                <a:solidFill>
                  <a:srgbClr val="00B050"/>
                </a:solidFill>
              </a:rPr>
              <a:t>Heroin schon sehr früh für Behandlung von Abhängigkeits-erkrankungen eingesetzt 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5657671"/>
            <a:ext cx="945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Strang </a:t>
            </a:r>
            <a:r>
              <a:rPr lang="de-DE" b="1" dirty="0"/>
              <a:t>J, </a:t>
            </a:r>
            <a:r>
              <a:rPr lang="de-DE" b="1" dirty="0" err="1"/>
              <a:t>Gossop</a:t>
            </a:r>
            <a:r>
              <a:rPr lang="de-DE" b="1" dirty="0"/>
              <a:t> M. Heroin </a:t>
            </a:r>
            <a:r>
              <a:rPr lang="de-DE" b="1" dirty="0" err="1"/>
              <a:t>prescribing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British </a:t>
            </a:r>
            <a:r>
              <a:rPr lang="de-DE" b="1" dirty="0" err="1"/>
              <a:t>system</a:t>
            </a:r>
            <a:r>
              <a:rPr lang="de-DE" b="1" dirty="0"/>
              <a:t>: Historical </a:t>
            </a:r>
            <a:r>
              <a:rPr lang="de-DE" b="1" dirty="0" err="1"/>
              <a:t>review</a:t>
            </a:r>
            <a:r>
              <a:rPr lang="de-DE" b="1" dirty="0"/>
              <a:t>. </a:t>
            </a:r>
            <a:r>
              <a:rPr lang="de-DE" b="1" dirty="0" err="1"/>
              <a:t>Eur</a:t>
            </a:r>
            <a:r>
              <a:rPr lang="de-DE" b="1" dirty="0"/>
              <a:t> </a:t>
            </a:r>
            <a:r>
              <a:rPr lang="de-DE" b="1" dirty="0" err="1"/>
              <a:t>Addict</a:t>
            </a:r>
            <a:endParaRPr lang="de-DE" b="1" dirty="0"/>
          </a:p>
          <a:p>
            <a:r>
              <a:rPr lang="de-DE" b="1" dirty="0"/>
              <a:t>Res. 1996;2:185-93</a:t>
            </a:r>
            <a:r>
              <a:rPr lang="de-DE" b="1" dirty="0" smtClean="0"/>
              <a:t>.</a:t>
            </a:r>
          </a:p>
          <a:p>
            <a:r>
              <a:rPr lang="de-DE" b="1" dirty="0" err="1" smtClean="0"/>
              <a:t>Metrebian</a:t>
            </a:r>
            <a:r>
              <a:rPr lang="de-DE" b="1" dirty="0" smtClean="0"/>
              <a:t> </a:t>
            </a:r>
            <a:r>
              <a:rPr lang="de-DE" b="1" dirty="0"/>
              <a:t>N, </a:t>
            </a:r>
            <a:r>
              <a:rPr lang="de-DE" b="1" dirty="0" err="1"/>
              <a:t>Shanahan</a:t>
            </a:r>
            <a:r>
              <a:rPr lang="de-DE" b="1" dirty="0"/>
              <a:t> W, Stimson GV. Heroin </a:t>
            </a:r>
            <a:r>
              <a:rPr lang="de-DE" b="1" dirty="0" err="1"/>
              <a:t>prescribing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United </a:t>
            </a:r>
            <a:r>
              <a:rPr lang="de-DE" b="1" dirty="0" err="1"/>
              <a:t>Kingdom</a:t>
            </a:r>
            <a:r>
              <a:rPr lang="de-DE" b="1" dirty="0"/>
              <a:t>: An </a:t>
            </a:r>
            <a:r>
              <a:rPr lang="de-DE" b="1" dirty="0" err="1"/>
              <a:t>overview</a:t>
            </a:r>
            <a:r>
              <a:rPr lang="de-DE" b="1" dirty="0"/>
              <a:t>.</a:t>
            </a:r>
          </a:p>
          <a:p>
            <a:r>
              <a:rPr lang="de-DE" b="1" dirty="0" err="1"/>
              <a:t>Eur</a:t>
            </a:r>
            <a:r>
              <a:rPr lang="de-DE" b="1" dirty="0"/>
              <a:t> </a:t>
            </a:r>
            <a:r>
              <a:rPr lang="de-DE" b="1" dirty="0" err="1"/>
              <a:t>Addict</a:t>
            </a:r>
            <a:r>
              <a:rPr lang="de-DE" b="1" dirty="0"/>
              <a:t> Res. 1996;2:194-200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>
                <a:solidFill>
                  <a:schemeClr val="bg1"/>
                </a:solidFill>
                <a:latin typeface="Calibri" charset="0"/>
              </a:rPr>
              <a:t>Wie es weiterging</a:t>
            </a:r>
          </a:p>
        </p:txBody>
      </p:sp>
    </p:spTree>
    <p:extLst>
      <p:ext uri="{BB962C8B-B14F-4D97-AF65-F5344CB8AC3E}">
        <p14:creationId xmlns:p14="http://schemas.microsoft.com/office/powerpoint/2010/main" val="1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platzspitz-drogen-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100097"/>
            <a:ext cx="8166100" cy="532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Bekannte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Szene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(n)</a:t>
            </a:r>
            <a:endParaRPr lang="fr-CH" b="1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platzspitz_vog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5" y="1385299"/>
            <a:ext cx="7769497" cy="436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Bekannte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Szene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(n)</a:t>
            </a:r>
            <a:endParaRPr lang="fr-CH" b="1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" y="1258321"/>
            <a:ext cx="4155741" cy="544402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Heroin vom Staat !</a:t>
            </a:r>
            <a:endParaRPr lang="fr-CH" b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76" y="1217240"/>
            <a:ext cx="4472464" cy="56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150527" y="1426128"/>
            <a:ext cx="355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/>
              <a:t>Die </a:t>
            </a:r>
            <a:r>
              <a:rPr lang="de-DE" b="1" dirty="0">
                <a:solidFill>
                  <a:schemeClr val="accent1"/>
                </a:solidFill>
              </a:rPr>
              <a:t>Initiative "Jugend ohne Drogen" </a:t>
            </a:r>
            <a:r>
              <a:rPr lang="de-DE" dirty="0"/>
              <a:t>wurde in der Volksabstimmung vom 28. September 1997 mit 70,7 % Nein-Stimmen </a:t>
            </a:r>
            <a:r>
              <a:rPr lang="de-DE" dirty="0" smtClean="0"/>
              <a:t>abgelehnt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</a:rPr>
              <a:t>2 Initiativen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43787" y="4073307"/>
            <a:ext cx="2843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28. September 1997</a:t>
            </a:r>
            <a:endParaRPr lang="fr-CH" sz="2000" b="1" dirty="0" smtClean="0">
              <a:solidFill>
                <a:srgbClr val="FF0000"/>
              </a:solidFill>
            </a:endParaRPr>
          </a:p>
          <a:p>
            <a:r>
              <a:rPr lang="fr-CH" sz="6000" b="1" dirty="0" smtClean="0">
                <a:solidFill>
                  <a:srgbClr val="FF0000"/>
                </a:solidFill>
              </a:rPr>
              <a:t>70,7% </a:t>
            </a:r>
            <a:r>
              <a:rPr lang="fr-CH" sz="6000" b="1" dirty="0" err="1" smtClean="0">
                <a:solidFill>
                  <a:srgbClr val="FF0000"/>
                </a:solidFill>
              </a:rPr>
              <a:t>Nein</a:t>
            </a:r>
            <a:endParaRPr lang="fr-CH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Bildergebnis für initiative Jugend ohne D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3" y="1298638"/>
            <a:ext cx="3861528" cy="55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Initiative &quot;Dro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9" y="1719990"/>
            <a:ext cx="72961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</a:rPr>
              <a:t>2 Initiativen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4371" y="5451955"/>
            <a:ext cx="7575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b="1" dirty="0" smtClean="0">
                <a:solidFill>
                  <a:srgbClr val="FF0000"/>
                </a:solidFill>
              </a:rPr>
              <a:t>29.11.1998: 74% </a:t>
            </a:r>
            <a:r>
              <a:rPr lang="fr-CH" sz="6000" b="1" dirty="0" err="1" smtClean="0">
                <a:solidFill>
                  <a:srgbClr val="FF0000"/>
                </a:solidFill>
              </a:rPr>
              <a:t>Nein</a:t>
            </a:r>
            <a:endParaRPr lang="fr-CH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1" b="1031"/>
          <a:stretch>
            <a:fillRect/>
          </a:stretch>
        </p:blipFill>
        <p:spPr>
          <a:xfrm>
            <a:off x="-46675" y="1323087"/>
            <a:ext cx="9270272" cy="5098293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49043" y="180087"/>
            <a:ext cx="8229600" cy="1143000"/>
          </a:xfrm>
        </p:spPr>
        <p:txBody>
          <a:bodyPr/>
          <a:lstStyle/>
          <a:p>
            <a:pPr eaLnBrk="1" hangingPunct="1"/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Benvenuti à Friburgo</a:t>
            </a:r>
            <a:endParaRPr lang="fr-CH" b="1" dirty="0">
              <a:solidFill>
                <a:srgbClr val="00B050"/>
              </a:solidFill>
              <a:latin typeface="Calibri" charset="0"/>
            </a:endParaRPr>
          </a:p>
        </p:txBody>
      </p:sp>
      <p:pic>
        <p:nvPicPr>
          <p:cNvPr id="5" name="Picture 2" descr="Bildergebnis für Smiley sonn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5" y="1323085"/>
            <a:ext cx="6019235" cy="50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ildergebnis für Smiley schnee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7" y="1323087"/>
            <a:ext cx="6797724" cy="50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1306013"/>
            <a:ext cx="9144000" cy="285950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2745"/>
            <a:ext cx="9144000" cy="179433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Umfrage zu Drogen und </a:t>
            </a:r>
            <a:r>
              <a:rPr lang="de-DE" b="1" dirty="0" err="1" smtClean="0">
                <a:solidFill>
                  <a:schemeClr val="bg1"/>
                </a:solidFill>
              </a:rPr>
              <a:t>Massnahmen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703"/>
            <a:ext cx="9144000" cy="486561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27171" y="2818701"/>
            <a:ext cx="6274965" cy="620785"/>
          </a:xfrm>
          <a:prstGeom prst="ellipse">
            <a:avLst/>
          </a:prstGeom>
          <a:gradFill>
            <a:gsLst>
              <a:gs pos="100000">
                <a:schemeClr val="accent6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218112" y="3854510"/>
            <a:ext cx="6274965" cy="830510"/>
          </a:xfrm>
          <a:prstGeom prst="ellipse">
            <a:avLst/>
          </a:prstGeom>
          <a:gradFill>
            <a:gsLst>
              <a:gs pos="100000">
                <a:schemeClr val="accent6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634143" y="2944536"/>
            <a:ext cx="2231472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2680980" y="2414630"/>
            <a:ext cx="2575420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711042" y="3510792"/>
            <a:ext cx="1860958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711043" y="4023918"/>
            <a:ext cx="1349230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680980" y="4613713"/>
            <a:ext cx="850785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680980" y="2576815"/>
            <a:ext cx="674615" cy="1426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680980" y="3095537"/>
            <a:ext cx="1630961" cy="1426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680980" y="3679739"/>
            <a:ext cx="1740018" cy="1426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711044" y="4198457"/>
            <a:ext cx="216714" cy="1426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719432" y="4757492"/>
            <a:ext cx="386939" cy="713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493077" y="5512733"/>
            <a:ext cx="425392" cy="142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493077" y="5732474"/>
            <a:ext cx="425392" cy="1426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Umfrage zu Drogen und </a:t>
            </a:r>
            <a:r>
              <a:rPr lang="de-DE" b="1" dirty="0" err="1" smtClean="0">
                <a:solidFill>
                  <a:schemeClr val="bg1"/>
                </a:solidFill>
              </a:rPr>
              <a:t>Massnahmen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882"/>
            <a:ext cx="9262539" cy="53050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6064131"/>
            <a:ext cx="716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Quelle</a:t>
            </a:r>
            <a:r>
              <a:rPr lang="de-DE" dirty="0" smtClean="0"/>
              <a:t>: </a:t>
            </a:r>
            <a:r>
              <a:rPr lang="de-DE" dirty="0" err="1" smtClean="0"/>
              <a:t>Suchtmonitoring</a:t>
            </a:r>
            <a:r>
              <a:rPr lang="de-DE" dirty="0" smtClean="0"/>
              <a:t> Schweiz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>
              <a:alpha val="76000"/>
            </a:srgb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Lebenszeitprävalenz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</a:t>
            </a:r>
            <a:endParaRPr lang="fr-CH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Heroingebr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. 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15-24 </a:t>
            </a:r>
            <a:r>
              <a:rPr lang="fr-CH" b="1" dirty="0" err="1" smtClean="0">
                <a:solidFill>
                  <a:schemeClr val="bg1"/>
                </a:solidFill>
                <a:latin typeface="Calibri" charset="0"/>
              </a:rPr>
              <a:t>sinkt</a:t>
            </a:r>
            <a:r>
              <a:rPr lang="fr-CH" b="1" dirty="0" smtClean="0">
                <a:solidFill>
                  <a:schemeClr val="bg1"/>
                </a:solidFill>
                <a:latin typeface="Calibri" charset="0"/>
              </a:rPr>
              <a:t> !</a:t>
            </a:r>
            <a:endParaRPr lang="fr-CH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448289">
            <a:off x="2482403" y="4037607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0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8369300" cy="669290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1355411">
            <a:off x="1844101" y="3408430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2211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-1087372" y="-1046842"/>
            <a:ext cx="8003611" cy="635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 smtClean="0">
                <a:solidFill>
                  <a:schemeClr val="bg1"/>
                </a:solidFill>
              </a:rPr>
              <a:t>HeGeBe</a:t>
            </a:r>
            <a:r>
              <a:rPr lang="de-DE" b="1" dirty="0" smtClean="0">
                <a:solidFill>
                  <a:schemeClr val="bg1"/>
                </a:solidFill>
              </a:rPr>
              <a:t>-Zentren in der Schweiz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208614" y="4568585"/>
            <a:ext cx="376903" cy="307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Gesetzeslage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946245"/>
            <a:ext cx="8306778" cy="42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7505" y="3800211"/>
            <a:ext cx="8028264" cy="2541864"/>
          </a:xfrm>
          <a:prstGeom prst="rect">
            <a:avLst/>
          </a:prstGeom>
          <a:gradFill>
            <a:gsLst>
              <a:gs pos="100000">
                <a:schemeClr val="accent6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49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 Suisse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b="1" dirty="0" smtClean="0">
              <a:solidFill>
                <a:srgbClr val="9BBB59"/>
              </a:solidFill>
            </a:endParaRPr>
          </a:p>
          <a:p>
            <a:r>
              <a:rPr lang="fr-CH" b="1" dirty="0" smtClean="0">
                <a:solidFill>
                  <a:srgbClr val="9BBB59"/>
                </a:solidFill>
              </a:rPr>
              <a:t>8 % </a:t>
            </a:r>
            <a:r>
              <a:rPr lang="fr-CH" b="1" dirty="0" smtClean="0">
                <a:solidFill>
                  <a:srgbClr val="9BBB59"/>
                </a:solidFill>
              </a:rPr>
              <a:t>der </a:t>
            </a:r>
            <a:r>
              <a:rPr lang="fr-CH" b="1" dirty="0" err="1" smtClean="0">
                <a:solidFill>
                  <a:srgbClr val="9BBB59"/>
                </a:solidFill>
              </a:rPr>
              <a:t>Patienten</a:t>
            </a:r>
            <a:r>
              <a:rPr lang="fr-CH" b="1" dirty="0" smtClean="0">
                <a:solidFill>
                  <a:srgbClr val="9BBB59"/>
                </a:solidFill>
              </a:rPr>
              <a:t> in </a:t>
            </a:r>
            <a:r>
              <a:rPr lang="fr-CH" b="1" dirty="0" err="1" smtClean="0">
                <a:solidFill>
                  <a:srgbClr val="9BBB59"/>
                </a:solidFill>
              </a:rPr>
              <a:t>Substitutionsbehandlung</a:t>
            </a:r>
            <a:r>
              <a:rPr lang="fr-CH" b="1" dirty="0" smtClean="0">
                <a:solidFill>
                  <a:srgbClr val="9BBB59"/>
                </a:solidFill>
              </a:rPr>
              <a:t> </a:t>
            </a:r>
            <a:r>
              <a:rPr lang="fr-CH" dirty="0" smtClean="0"/>
              <a:t>(Quelle: BAG) </a:t>
            </a:r>
            <a:endParaRPr lang="fr-CH" dirty="0" smtClean="0"/>
          </a:p>
          <a:p>
            <a:endParaRPr lang="fr-CH" b="1" dirty="0" smtClean="0"/>
          </a:p>
          <a:p>
            <a:r>
              <a:rPr lang="fr-CH" b="1" dirty="0" err="1" smtClean="0"/>
              <a:t>Für</a:t>
            </a:r>
            <a:r>
              <a:rPr lang="fr-CH" b="1" dirty="0" smtClean="0"/>
              <a:t> </a:t>
            </a:r>
            <a:r>
              <a:rPr lang="fr-CH" b="1" dirty="0" err="1" smtClean="0"/>
              <a:t>wen</a:t>
            </a:r>
            <a:r>
              <a:rPr lang="fr-CH" b="1" dirty="0" smtClean="0"/>
              <a:t> ? </a:t>
            </a:r>
            <a:r>
              <a:rPr lang="fr-CH" b="1" dirty="0" err="1" smtClean="0"/>
              <a:t>Patienten</a:t>
            </a:r>
            <a:r>
              <a:rPr lang="fr-CH" b="1" dirty="0" smtClean="0"/>
              <a:t>, </a:t>
            </a:r>
            <a:r>
              <a:rPr lang="fr-CH" b="1" dirty="0" err="1" smtClean="0"/>
              <a:t>bei</a:t>
            </a:r>
            <a:r>
              <a:rPr lang="fr-CH" b="1" dirty="0" smtClean="0"/>
              <a:t> </a:t>
            </a:r>
            <a:r>
              <a:rPr lang="fr-CH" b="1" dirty="0" err="1" smtClean="0"/>
              <a:t>denen</a:t>
            </a:r>
            <a:r>
              <a:rPr lang="fr-CH" b="1" dirty="0" smtClean="0"/>
              <a:t> </a:t>
            </a:r>
            <a:r>
              <a:rPr lang="fr-CH" b="1" dirty="0" err="1" smtClean="0"/>
              <a:t>andere</a:t>
            </a:r>
            <a:r>
              <a:rPr lang="fr-CH" b="1" dirty="0" smtClean="0"/>
              <a:t> </a:t>
            </a:r>
            <a:r>
              <a:rPr lang="fr-CH" b="1" dirty="0" err="1" smtClean="0"/>
              <a:t>Behandlungen</a:t>
            </a:r>
            <a:r>
              <a:rPr lang="fr-CH" b="1" dirty="0" smtClean="0"/>
              <a:t> </a:t>
            </a:r>
            <a:r>
              <a:rPr lang="fr-CH" b="1" dirty="0" err="1" smtClean="0"/>
              <a:t>versagt</a:t>
            </a:r>
            <a:r>
              <a:rPr lang="fr-CH" b="1" dirty="0" smtClean="0"/>
              <a:t> </a:t>
            </a:r>
            <a:r>
              <a:rPr lang="fr-CH" b="1" dirty="0" err="1" smtClean="0"/>
              <a:t>haben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Hegebe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für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wen</a:t>
            </a:r>
            <a:r>
              <a:rPr lang="fr-CH" b="1" dirty="0" smtClean="0">
                <a:solidFill>
                  <a:schemeClr val="bg1"/>
                </a:solidFill>
              </a:rPr>
              <a:t> ?</a:t>
            </a:r>
            <a:endParaRPr lang="fr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868"/>
            <a:ext cx="9144000" cy="575813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Anzahl Neueintritte pro Jahr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geht zurück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1076096">
            <a:off x="1844102" y="3030928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8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01"/>
            <a:ext cx="8780946" cy="631637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Alter bei Eintritt in </a:t>
            </a:r>
            <a:r>
              <a:rPr lang="de-DE" b="1" dirty="0" err="1" smtClean="0">
                <a:solidFill>
                  <a:schemeClr val="bg1"/>
                </a:solidFill>
              </a:rPr>
              <a:t>Hegebe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steigt kontinuierlich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20681574">
            <a:off x="2189525" y="4348000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6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9344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Altersverteilung </a:t>
            </a:r>
            <a:r>
              <a:rPr lang="de-DE" b="1" dirty="0" err="1" smtClean="0">
                <a:solidFill>
                  <a:schemeClr val="bg1"/>
                </a:solidFill>
              </a:rPr>
              <a:t>Hegebe</a:t>
            </a:r>
            <a:r>
              <a:rPr lang="de-DE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alternde Population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2195161">
            <a:off x="1518330" y="3425485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1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538788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9144000" cy="2043112"/>
          </a:xfrm>
          <a:solidFill>
            <a:srgbClr val="FFC000">
              <a:alpha val="35000"/>
            </a:srgb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b="1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HEGEBE</a:t>
            </a:r>
            <a:endParaRPr lang="fr-CH" b="1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84625"/>
            <a:ext cx="8167687" cy="2209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de-DE" sz="46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de-DE" sz="4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de-DE" sz="46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     </a:t>
            </a:r>
            <a:r>
              <a:rPr lang="fr-CH" sz="46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Dr. med.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fr-CH" sz="46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      André Kuntz</a:t>
            </a:r>
            <a:endParaRPr lang="fr-CH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fr-CH" b="1" dirty="0" smtClean="0">
                <a:solidFill>
                  <a:schemeClr val="bg1"/>
                </a:solidFill>
                <a:latin typeface="Arial" charset="0"/>
              </a:rPr>
              <a:t>28.4.2017</a:t>
            </a:r>
            <a:endParaRPr lang="fr-CH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fr-CH" b="1" dirty="0" smtClean="0">
                <a:solidFill>
                  <a:srgbClr val="000090"/>
                </a:solidFill>
                <a:latin typeface="Arial" charset="0"/>
                <a:ea typeface="+mn-ea"/>
                <a:cs typeface="+mn-cs"/>
              </a:rPr>
              <a:t>            </a:t>
            </a:r>
            <a:endParaRPr lang="fr-CH" sz="1400" dirty="0" smtClean="0">
              <a:solidFill>
                <a:srgbClr val="000090"/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sz="16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sz="16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sz="16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CH" sz="26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4340" name="Picture 4" descr="logo_RFSM_coul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378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961"/>
            <a:ext cx="9144000" cy="654363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Anzahl Pat. in </a:t>
            </a:r>
            <a:r>
              <a:rPr lang="de-DE" b="1" dirty="0" err="1" smtClean="0">
                <a:solidFill>
                  <a:schemeClr val="bg1"/>
                </a:solidFill>
              </a:rPr>
              <a:t>Hegebe</a:t>
            </a:r>
            <a:r>
              <a:rPr lang="de-DE" b="1" dirty="0" smtClean="0">
                <a:solidFill>
                  <a:schemeClr val="bg1"/>
                </a:solidFill>
              </a:rPr>
              <a:t>-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Behandlung recht stabil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4-27 at 10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30" y="1203757"/>
            <a:ext cx="5141740" cy="494537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4345" y="6149136"/>
            <a:ext cx="8935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B050"/>
                </a:solidFill>
              </a:rPr>
              <a:t>«Der Sonderstatus des Heroins besteht heute nur noch aus historischen Gründen.»</a:t>
            </a:r>
          </a:p>
          <a:p>
            <a:pPr algn="ctr"/>
            <a:r>
              <a:rPr lang="de-DE" b="1" dirty="0"/>
              <a:t>Adrian </a:t>
            </a:r>
            <a:r>
              <a:rPr lang="de-DE" b="1" dirty="0" err="1"/>
              <a:t>Kormann</a:t>
            </a:r>
            <a:r>
              <a:rPr lang="de-DE" b="1" dirty="0"/>
              <a:t>, ärztlicher Leiter </a:t>
            </a:r>
            <a:r>
              <a:rPr lang="de-DE" b="1" dirty="0" err="1"/>
              <a:t>Arud</a:t>
            </a:r>
            <a:r>
              <a:rPr lang="de-DE" b="1" dirty="0"/>
              <a:t> Zentren</a:t>
            </a:r>
          </a:p>
          <a:p>
            <a:pPr algn="ctr"/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Altersverteilung </a:t>
            </a:r>
            <a:r>
              <a:rPr lang="de-DE" b="1" dirty="0" err="1" smtClean="0">
                <a:solidFill>
                  <a:schemeClr val="bg1"/>
                </a:solidFill>
              </a:rPr>
              <a:t>Hegebe</a:t>
            </a:r>
            <a:r>
              <a:rPr lang="de-DE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alternde Population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738"/>
            <a:ext cx="9144000" cy="502377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Abgabeformen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Hegebe</a:t>
            </a:r>
            <a:r>
              <a:rPr lang="fr-CH" b="1" dirty="0" smtClean="0">
                <a:solidFill>
                  <a:schemeClr val="bg1"/>
                </a:solidFill>
              </a:rPr>
              <a:t> F</a:t>
            </a:r>
            <a:endParaRPr lang="fr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97310"/>
            <a:ext cx="5076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Sterblichkeit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sinkt</a:t>
            </a:r>
            <a:r>
              <a:rPr lang="fr-CH" b="1" dirty="0" smtClean="0">
                <a:solidFill>
                  <a:schemeClr val="bg1"/>
                </a:solidFill>
              </a:rPr>
              <a:t> (</a:t>
            </a:r>
            <a:r>
              <a:rPr lang="fr-CH" b="1" dirty="0" err="1" smtClean="0">
                <a:solidFill>
                  <a:schemeClr val="bg1"/>
                </a:solidFill>
              </a:rPr>
              <a:t>Stohler</a:t>
            </a:r>
            <a:r>
              <a:rPr lang="fr-CH" b="1" dirty="0" smtClean="0">
                <a:solidFill>
                  <a:schemeClr val="bg1"/>
                </a:solidFill>
              </a:rPr>
              <a:t> 2009)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2195161">
            <a:off x="2759900" y="3190593"/>
            <a:ext cx="5016617" cy="3984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4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Drogenbesitz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Mortalität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und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H" b="1" dirty="0" smtClean="0">
                <a:solidFill>
                  <a:schemeClr val="bg1"/>
                </a:solidFill>
              </a:rPr>
              <a:t>Substitution </a:t>
            </a:r>
            <a:r>
              <a:rPr lang="fr-CH" b="1" dirty="0" smtClean="0">
                <a:solidFill>
                  <a:schemeClr val="bg1"/>
                </a:solidFill>
              </a:rPr>
              <a:t>(</a:t>
            </a:r>
            <a:r>
              <a:rPr lang="fr-CH" b="1" dirty="0" err="1" smtClean="0">
                <a:solidFill>
                  <a:schemeClr val="bg1"/>
                </a:solidFill>
              </a:rPr>
              <a:t>Stohler</a:t>
            </a:r>
            <a:r>
              <a:rPr lang="fr-CH" b="1" dirty="0" smtClean="0">
                <a:solidFill>
                  <a:schemeClr val="bg1"/>
                </a:solidFill>
              </a:rPr>
              <a:t> 2009)</a:t>
            </a:r>
            <a:endParaRPr lang="fr-CH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5" y="1417638"/>
            <a:ext cx="6078370" cy="58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5750"/>
            <a:ext cx="79914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H" b="1" dirty="0" smtClean="0"/>
              <a:t>1032</a:t>
            </a:r>
            <a:r>
              <a:rPr lang="fr-CH" dirty="0" smtClean="0"/>
              <a:t> </a:t>
            </a:r>
            <a:r>
              <a:rPr lang="fr-CH" dirty="0" err="1" smtClean="0"/>
              <a:t>Teilnehmer</a:t>
            </a:r>
            <a:endParaRPr lang="fr-CH" dirty="0" smtClean="0"/>
          </a:p>
          <a:p>
            <a:r>
              <a:rPr lang="fr-CH" dirty="0" err="1" smtClean="0"/>
              <a:t>Laufzeit</a:t>
            </a:r>
            <a:r>
              <a:rPr lang="fr-CH" dirty="0" smtClean="0"/>
              <a:t>: 12 </a:t>
            </a:r>
            <a:r>
              <a:rPr lang="fr-CH" dirty="0" err="1" smtClean="0"/>
              <a:t>Monate</a:t>
            </a:r>
            <a:endParaRPr lang="fr-CH" dirty="0" smtClean="0"/>
          </a:p>
          <a:p>
            <a:r>
              <a:rPr lang="fr-CH" b="1" dirty="0" err="1" smtClean="0">
                <a:solidFill>
                  <a:srgbClr val="00B050"/>
                </a:solidFill>
              </a:rPr>
              <a:t>Heroin</a:t>
            </a:r>
            <a:r>
              <a:rPr lang="fr-CH" dirty="0" smtClean="0"/>
              <a:t>: </a:t>
            </a:r>
            <a:r>
              <a:rPr lang="fr-CH" dirty="0" err="1" smtClean="0"/>
              <a:t>Methadon</a:t>
            </a:r>
            <a:endParaRPr lang="fr-CH" dirty="0" smtClean="0"/>
          </a:p>
          <a:p>
            <a:pPr lvl="1"/>
            <a:r>
              <a:rPr lang="fr-CH" b="1" dirty="0" err="1" smtClean="0">
                <a:solidFill>
                  <a:srgbClr val="00B050"/>
                </a:solidFill>
              </a:rPr>
              <a:t>Höherer</a:t>
            </a:r>
            <a:r>
              <a:rPr lang="fr-CH" b="1" dirty="0" smtClean="0">
                <a:solidFill>
                  <a:srgbClr val="00B050"/>
                </a:solidFill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</a:rPr>
              <a:t>Rückgang</a:t>
            </a:r>
            <a:r>
              <a:rPr lang="fr-CH" b="1" dirty="0" smtClean="0">
                <a:solidFill>
                  <a:srgbClr val="00B050"/>
                </a:solidFill>
              </a:rPr>
              <a:t> des </a:t>
            </a:r>
            <a:r>
              <a:rPr lang="fr-CH" b="1" dirty="0" err="1" smtClean="0">
                <a:solidFill>
                  <a:srgbClr val="00B050"/>
                </a:solidFill>
              </a:rPr>
              <a:t>illegalen</a:t>
            </a:r>
            <a:r>
              <a:rPr lang="fr-CH" b="1" dirty="0" smtClean="0">
                <a:solidFill>
                  <a:srgbClr val="00B050"/>
                </a:solidFill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</a:rPr>
              <a:t>Konsums</a:t>
            </a:r>
            <a:r>
              <a:rPr lang="fr-CH" b="1" dirty="0" smtClean="0">
                <a:solidFill>
                  <a:srgbClr val="00B050"/>
                </a:solidFill>
              </a:rPr>
              <a:t> </a:t>
            </a:r>
            <a:r>
              <a:rPr lang="fr-CH" dirty="0" smtClean="0"/>
              <a:t>(69:55%)</a:t>
            </a:r>
          </a:p>
          <a:p>
            <a:pPr lvl="2"/>
            <a:r>
              <a:rPr lang="fr-CH" dirty="0" smtClean="0"/>
              <a:t>(</a:t>
            </a:r>
            <a:r>
              <a:rPr lang="fr-CH" dirty="0" err="1" smtClean="0"/>
              <a:t>v.a</a:t>
            </a:r>
            <a:r>
              <a:rPr lang="fr-CH" dirty="0" smtClean="0"/>
              <a:t>. </a:t>
            </a:r>
            <a:r>
              <a:rPr lang="fr-CH" dirty="0" err="1" smtClean="0"/>
              <a:t>Heroin</a:t>
            </a:r>
            <a:r>
              <a:rPr lang="fr-CH" dirty="0" smtClean="0"/>
              <a:t>)</a:t>
            </a:r>
          </a:p>
          <a:p>
            <a:pPr lvl="1"/>
            <a:r>
              <a:rPr lang="fr-CH" sz="3200" b="1" dirty="0" err="1">
                <a:solidFill>
                  <a:srgbClr val="00B050"/>
                </a:solidFill>
              </a:rPr>
              <a:t>Bessere</a:t>
            </a:r>
            <a:r>
              <a:rPr lang="fr-CH" sz="3200" b="1" dirty="0">
                <a:solidFill>
                  <a:srgbClr val="00B050"/>
                </a:solidFill>
              </a:rPr>
              <a:t> </a:t>
            </a:r>
            <a:r>
              <a:rPr lang="fr-CH" sz="3200" b="1" dirty="0" err="1">
                <a:solidFill>
                  <a:srgbClr val="00B050"/>
                </a:solidFill>
              </a:rPr>
              <a:t>Entwicklung</a:t>
            </a:r>
            <a:r>
              <a:rPr lang="fr-CH" sz="3200" b="1" dirty="0">
                <a:solidFill>
                  <a:srgbClr val="00B050"/>
                </a:solidFill>
              </a:rPr>
              <a:t> der </a:t>
            </a:r>
            <a:r>
              <a:rPr lang="fr-CH" sz="3200" b="1" dirty="0" err="1" smtClean="0">
                <a:solidFill>
                  <a:srgbClr val="00B050"/>
                </a:solidFill>
              </a:rPr>
              <a:t>Gesundheit</a:t>
            </a:r>
            <a:r>
              <a:rPr lang="fr-CH" sz="3200" b="1" dirty="0" smtClean="0">
                <a:solidFill>
                  <a:srgbClr val="00B050"/>
                </a:solidFill>
              </a:rPr>
              <a:t> </a:t>
            </a:r>
            <a:r>
              <a:rPr lang="fr-CH" dirty="0" smtClean="0"/>
              <a:t>(80:74%)</a:t>
            </a:r>
          </a:p>
          <a:p>
            <a:pPr lvl="2"/>
            <a:r>
              <a:rPr lang="fr-CH" dirty="0" smtClean="0"/>
              <a:t>(</a:t>
            </a:r>
            <a:r>
              <a:rPr lang="fr-CH" dirty="0" err="1" smtClean="0"/>
              <a:t>somatisch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psychisch</a:t>
            </a:r>
            <a:r>
              <a:rPr lang="fr-CH" dirty="0" smtClean="0"/>
              <a:t>)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smtClean="0"/>
              <a:t>http</a:t>
            </a:r>
            <a:r>
              <a:rPr lang="fr-CH" dirty="0"/>
              <a:t>://www.heroinstudie.de/Ergebnisse_Kurzform.pdf</a:t>
            </a:r>
          </a:p>
          <a:p>
            <a:pPr lvl="1"/>
            <a:endParaRPr lang="fr-CH" dirty="0" smtClean="0"/>
          </a:p>
          <a:p>
            <a:pPr marL="457200" lvl="1" indent="0">
              <a:buNone/>
            </a:pPr>
            <a:endParaRPr lang="fr-CH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Heroinstudie</a:t>
            </a:r>
            <a:r>
              <a:rPr lang="fr-CH" b="1" dirty="0" smtClean="0">
                <a:solidFill>
                  <a:schemeClr val="bg1"/>
                </a:solidFill>
              </a:rPr>
              <a:t> (</a:t>
            </a:r>
            <a:r>
              <a:rPr lang="fr-CH" b="1" dirty="0" err="1" smtClean="0">
                <a:solidFill>
                  <a:schemeClr val="bg1"/>
                </a:solidFill>
              </a:rPr>
              <a:t>Vergleichsstudie</a:t>
            </a:r>
            <a:r>
              <a:rPr lang="fr-CH" b="1" dirty="0" smtClean="0">
                <a:solidFill>
                  <a:schemeClr val="bg1"/>
                </a:solidFill>
              </a:rPr>
              <a:t> 2002-2007)</a:t>
            </a:r>
          </a:p>
          <a:p>
            <a:r>
              <a:rPr lang="fr-CH" b="1" dirty="0" err="1" smtClean="0">
                <a:solidFill>
                  <a:schemeClr val="bg1"/>
                </a:solidFill>
              </a:rPr>
              <a:t>Hamburg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Haasen</a:t>
            </a:r>
            <a:r>
              <a:rPr lang="fr-CH" b="1" dirty="0" smtClean="0">
                <a:solidFill>
                  <a:schemeClr val="bg1"/>
                </a:solidFill>
              </a:rPr>
              <a:t> et al. </a:t>
            </a:r>
            <a:endParaRPr lang="fr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186"/>
            <a:ext cx="9144000" cy="3692146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</a:rPr>
              <a:t>Kosten-Nutzen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resp</a:t>
            </a:r>
            <a:r>
              <a:rPr lang="fr-CH" b="1" dirty="0" smtClean="0">
                <a:solidFill>
                  <a:schemeClr val="bg1"/>
                </a:solidFill>
              </a:rPr>
              <a:t>. </a:t>
            </a:r>
            <a:r>
              <a:rPr lang="fr-CH" b="1" dirty="0" err="1" smtClean="0">
                <a:solidFill>
                  <a:schemeClr val="bg1"/>
                </a:solidFill>
              </a:rPr>
              <a:t>Kosten-Effektivitätsanalysen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10" y="5421197"/>
            <a:ext cx="8292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/>
          </a:p>
          <a:p>
            <a:r>
              <a:rPr lang="fr-CH" b="1" dirty="0" err="1" smtClean="0"/>
              <a:t>Schaub</a:t>
            </a:r>
            <a:r>
              <a:rPr lang="fr-CH" b="1" dirty="0" smtClean="0"/>
              <a:t> et al., 2013: </a:t>
            </a:r>
            <a:r>
              <a:rPr lang="de-DE" b="1" dirty="0"/>
              <a:t>Veränderung der Klientel in der Schweiz und Review der Kostenanalysen </a:t>
            </a:r>
            <a:endParaRPr lang="fr-CH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H" dirty="0"/>
          </a:p>
          <a:p>
            <a:r>
              <a:rPr lang="de-DE" dirty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889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7570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8917" y="2952925"/>
            <a:ext cx="1577131" cy="679508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0">
                <a:schemeClr val="accent3">
                  <a:tint val="50000"/>
                  <a:shade val="100000"/>
                  <a:satMod val="350000"/>
                  <a:alpha val="31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4657288" y="2952925"/>
            <a:ext cx="2146184" cy="679508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0">
                <a:schemeClr val="accent3">
                  <a:tint val="50000"/>
                  <a:shade val="100000"/>
                  <a:satMod val="350000"/>
                  <a:alpha val="31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357306" y="5479409"/>
            <a:ext cx="2934597" cy="946558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0">
                <a:schemeClr val="accent3">
                  <a:tint val="50000"/>
                  <a:shade val="100000"/>
                  <a:satMod val="350000"/>
                  <a:alpha val="31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73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008000"/>
                </a:solidFill>
              </a:rPr>
              <a:t>Reflektionen in </a:t>
            </a:r>
            <a:r>
              <a:rPr lang="de-DE" b="1" dirty="0" smtClean="0">
                <a:solidFill>
                  <a:srgbClr val="008000"/>
                </a:solidFill>
              </a:rPr>
              <a:t>einem Kanton </a:t>
            </a:r>
            <a:br>
              <a:rPr lang="de-DE" b="1" dirty="0" smtClean="0">
                <a:solidFill>
                  <a:srgbClr val="008000"/>
                </a:solidFill>
              </a:rPr>
            </a:br>
            <a:r>
              <a:rPr lang="de-DE" b="1" dirty="0" smtClean="0">
                <a:solidFill>
                  <a:srgbClr val="008000"/>
                </a:solidFill>
              </a:rPr>
              <a:t>ohne HEGEBE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 smtClean="0">
                <a:solidFill>
                  <a:srgbClr val="008000"/>
                </a:solidFill>
              </a:rPr>
              <a:t>Wieviel </a:t>
            </a:r>
            <a:r>
              <a:rPr lang="de-DE" b="1" dirty="0" smtClean="0">
                <a:solidFill>
                  <a:srgbClr val="008000"/>
                </a:solidFill>
              </a:rPr>
              <a:t>Patienten </a:t>
            </a:r>
            <a:r>
              <a:rPr lang="de-DE" b="1" dirty="0" smtClean="0">
                <a:solidFill>
                  <a:srgbClr val="008000"/>
                </a:solidFill>
              </a:rPr>
              <a:t>könnten tatsächlich von einer </a:t>
            </a:r>
            <a:r>
              <a:rPr lang="de-DE" b="1" dirty="0" err="1" smtClean="0">
                <a:solidFill>
                  <a:srgbClr val="008000"/>
                </a:solidFill>
              </a:rPr>
              <a:t>Hegebe</a:t>
            </a:r>
            <a:r>
              <a:rPr lang="de-DE" b="1" dirty="0" smtClean="0">
                <a:solidFill>
                  <a:srgbClr val="008000"/>
                </a:solidFill>
              </a:rPr>
              <a:t> profitieren? </a:t>
            </a:r>
            <a:endParaRPr lang="de-DE" b="1" dirty="0" smtClean="0">
              <a:solidFill>
                <a:srgbClr val="008000"/>
              </a:solidFill>
            </a:endParaRPr>
          </a:p>
          <a:p>
            <a:pPr lvl="1"/>
            <a:r>
              <a:rPr lang="de-DE" dirty="0" smtClean="0"/>
              <a:t>Bei </a:t>
            </a:r>
            <a:r>
              <a:rPr lang="de-DE" dirty="0" err="1" smtClean="0"/>
              <a:t>schweizweit</a:t>
            </a:r>
            <a:r>
              <a:rPr lang="de-DE" dirty="0" smtClean="0"/>
              <a:t> ca. 8% könnten wir von ca. </a:t>
            </a:r>
            <a:r>
              <a:rPr lang="de-DE" dirty="0" smtClean="0"/>
              <a:t>40-50 </a:t>
            </a:r>
            <a:r>
              <a:rPr lang="de-DE" dirty="0" smtClean="0"/>
              <a:t>Pat. </a:t>
            </a:r>
            <a:r>
              <a:rPr lang="de-DE" dirty="0" smtClean="0"/>
              <a:t>ausgehen</a:t>
            </a:r>
          </a:p>
          <a:p>
            <a:pPr lvl="1"/>
            <a:r>
              <a:rPr lang="de-DE" dirty="0" smtClean="0"/>
              <a:t>Sind die Patienten noch im Kanton ? </a:t>
            </a:r>
            <a:endParaRPr lang="de-DE" dirty="0" smtClean="0"/>
          </a:p>
          <a:p>
            <a:pPr lvl="1"/>
            <a:r>
              <a:rPr lang="de-DE" dirty="0" smtClean="0"/>
              <a:t>Insg. eher alternde Population</a:t>
            </a:r>
          </a:p>
          <a:p>
            <a:pPr lvl="1"/>
            <a:r>
              <a:rPr lang="de-DE" dirty="0"/>
              <a:t>Deutliche</a:t>
            </a:r>
            <a:r>
              <a:rPr lang="de-DE" dirty="0"/>
              <a:t>r</a:t>
            </a:r>
            <a:r>
              <a:rPr lang="de-DE" dirty="0"/>
              <a:t> Rückgang der iv-Applikation</a:t>
            </a:r>
          </a:p>
          <a:p>
            <a:r>
              <a:rPr lang="de-DE" b="1" dirty="0" smtClean="0">
                <a:solidFill>
                  <a:srgbClr val="008000"/>
                </a:solidFill>
              </a:rPr>
              <a:t>Mehr Möglichkeiten der Substitutionsbehandlung heute (Methadon, </a:t>
            </a:r>
            <a:r>
              <a:rPr lang="de-DE" b="1" dirty="0" err="1" smtClean="0">
                <a:solidFill>
                  <a:srgbClr val="008000"/>
                </a:solidFill>
              </a:rPr>
              <a:t>Buprenorphin</a:t>
            </a:r>
            <a:r>
              <a:rPr lang="de-DE" b="1" dirty="0" smtClean="0">
                <a:solidFill>
                  <a:srgbClr val="008000"/>
                </a:solidFill>
              </a:rPr>
              <a:t>, </a:t>
            </a:r>
            <a:r>
              <a:rPr lang="de-DE" b="1" dirty="0" err="1" smtClean="0">
                <a:solidFill>
                  <a:srgbClr val="008000"/>
                </a:solidFill>
              </a:rPr>
              <a:t>morphin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ret</a:t>
            </a:r>
            <a:r>
              <a:rPr lang="de-DE" b="1" dirty="0" smtClean="0">
                <a:solidFill>
                  <a:srgbClr val="008000"/>
                </a:solidFill>
              </a:rPr>
              <a:t>., </a:t>
            </a:r>
            <a:r>
              <a:rPr lang="de-DE" b="1" dirty="0" smtClean="0">
                <a:solidFill>
                  <a:srgbClr val="008000"/>
                </a:solidFill>
              </a:rPr>
              <a:t>L-</a:t>
            </a:r>
            <a:r>
              <a:rPr lang="de-DE" b="1" dirty="0" err="1" smtClean="0">
                <a:solidFill>
                  <a:srgbClr val="008000"/>
                </a:solidFill>
              </a:rPr>
              <a:t>Polamidon</a:t>
            </a:r>
            <a:r>
              <a:rPr lang="de-DE" b="1" dirty="0" smtClean="0">
                <a:solidFill>
                  <a:srgbClr val="008000"/>
                </a:solidFill>
              </a:rPr>
              <a:t>). Welchen Platz nimmt Heroin hier ein ?</a:t>
            </a:r>
          </a:p>
          <a:p>
            <a:pPr marL="2286000" lvl="5" indent="0">
              <a:buNone/>
            </a:pPr>
            <a:r>
              <a:rPr lang="de-DE" b="1" dirty="0" smtClean="0">
                <a:solidFill>
                  <a:srgbClr val="008000"/>
                </a:solidFill>
              </a:rPr>
              <a:t>				-----</a:t>
            </a:r>
            <a:endParaRPr lang="de-DE" dirty="0" smtClean="0"/>
          </a:p>
          <a:p>
            <a:r>
              <a:rPr lang="de-DE" b="1" dirty="0" smtClean="0">
                <a:solidFill>
                  <a:srgbClr val="FFC000"/>
                </a:solidFill>
              </a:rPr>
              <a:t>Relativ hoher Personalaufwand </a:t>
            </a:r>
            <a:r>
              <a:rPr lang="de-DE" dirty="0" smtClean="0"/>
              <a:t>(7 Tage vs. 5 Tage)</a:t>
            </a:r>
          </a:p>
          <a:p>
            <a:r>
              <a:rPr lang="de-DE" b="1" dirty="0">
                <a:solidFill>
                  <a:srgbClr val="FFC000"/>
                </a:solidFill>
              </a:rPr>
              <a:t>Hoher Aufwand für Patienten in eher ländlichem Kanton </a:t>
            </a:r>
            <a:r>
              <a:rPr lang="de-DE" dirty="0" smtClean="0"/>
              <a:t>(tgl. Abgabe in Zentrum)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6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fr-CH" dirty="0"/>
              <a:t>Page </a:t>
            </a:r>
            <a:fld id="{3485F0AC-77E6-204E-8645-4818C196CD10}" type="slidenum">
              <a:rPr lang="fr-CH"/>
              <a:pPr algn="ctr">
                <a:defRPr/>
              </a:pPr>
              <a:t>5</a:t>
            </a:fld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503238" y="2797870"/>
            <a:ext cx="8137525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800" b="1" dirty="0" err="1" smtClean="0">
                <a:latin typeface="+mn-lt"/>
                <a:ea typeface="+mn-ea"/>
                <a:cs typeface="+mn-cs"/>
              </a:rPr>
              <a:t>Wir</a:t>
            </a:r>
            <a:r>
              <a:rPr lang="fr-CH" sz="2800" b="1" dirty="0" smtClean="0">
                <a:latin typeface="+mn-lt"/>
                <a:ea typeface="+mn-ea"/>
                <a:cs typeface="+mn-cs"/>
              </a:rPr>
              <a:t> </a:t>
            </a:r>
            <a:r>
              <a:rPr lang="fr-CH" sz="2800" b="1" dirty="0" err="1" smtClean="0">
                <a:latin typeface="+mn-lt"/>
                <a:ea typeface="+mn-ea"/>
                <a:cs typeface="+mn-cs"/>
              </a:rPr>
              <a:t>sind</a:t>
            </a:r>
            <a:r>
              <a:rPr lang="fr-CH" sz="2800" b="1" dirty="0" smtClean="0">
                <a:latin typeface="+mn-lt"/>
                <a:ea typeface="+mn-ea"/>
                <a:cs typeface="+mn-cs"/>
              </a:rPr>
              <a:t> </a:t>
            </a:r>
            <a:r>
              <a:rPr lang="fr-CH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fr-CH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600 </a:t>
            </a:r>
            <a:r>
              <a:rPr lang="fr-CH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Mitarbeiter</a:t>
            </a:r>
            <a:r>
              <a:rPr lang="fr-CH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aller </a:t>
            </a:r>
            <a:r>
              <a:rPr lang="fr-CH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Berufsgruppen</a:t>
            </a:r>
            <a:r>
              <a:rPr lang="fr-CH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2800" dirty="0" smtClean="0">
                <a:latin typeface="+mn-lt"/>
                <a:ea typeface="+mn-ea"/>
                <a:cs typeface="+mn-cs"/>
              </a:rPr>
              <a:t>: 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2800" dirty="0">
                <a:latin typeface="+mn-lt"/>
                <a:ea typeface="+mn-ea"/>
                <a:cs typeface="+mn-cs"/>
              </a:rPr>
              <a:t>	</a:t>
            </a:r>
            <a:r>
              <a:rPr lang="fr-CH" sz="2800" dirty="0" err="1" smtClean="0"/>
              <a:t>Aerzte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2800" dirty="0">
                <a:latin typeface="+mn-lt"/>
                <a:ea typeface="+mn-ea"/>
                <a:cs typeface="+mn-cs"/>
              </a:rPr>
              <a:t>	</a:t>
            </a:r>
            <a:r>
              <a:rPr lang="fr-CH" sz="2800" dirty="0" err="1" smtClean="0"/>
              <a:t>Pflege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2800" dirty="0">
                <a:latin typeface="+mn-lt"/>
                <a:ea typeface="+mn-ea"/>
                <a:cs typeface="+mn-cs"/>
              </a:rPr>
              <a:t>	</a:t>
            </a:r>
            <a:r>
              <a:rPr lang="fr-CH" sz="2800" dirty="0" err="1" smtClean="0">
                <a:latin typeface="+mn-lt"/>
                <a:ea typeface="+mn-ea"/>
                <a:cs typeface="+mn-cs"/>
              </a:rPr>
              <a:t>Sozialarbeiter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2800" dirty="0">
                <a:latin typeface="+mn-lt"/>
                <a:ea typeface="+mn-ea"/>
                <a:cs typeface="+mn-cs"/>
              </a:rPr>
              <a:t>	</a:t>
            </a:r>
            <a:r>
              <a:rPr lang="fr-CH" sz="2800" dirty="0" err="1" smtClean="0">
                <a:latin typeface="+mn-lt"/>
                <a:ea typeface="+mn-ea"/>
                <a:cs typeface="+mn-cs"/>
              </a:rPr>
              <a:t>Psychologen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2800" dirty="0">
                <a:latin typeface="+mn-lt"/>
                <a:ea typeface="+mn-ea"/>
                <a:cs typeface="+mn-cs"/>
              </a:rPr>
              <a:t>	</a:t>
            </a:r>
            <a:r>
              <a:rPr lang="fr-CH" sz="2800" dirty="0" err="1" smtClean="0">
                <a:latin typeface="+mn-lt"/>
                <a:ea typeface="+mn-ea"/>
                <a:cs typeface="+mn-cs"/>
              </a:rPr>
              <a:t>Verwaltung</a:t>
            </a:r>
            <a:r>
              <a:rPr lang="fr-CH" sz="2800" dirty="0" smtClean="0">
                <a:latin typeface="+mn-lt"/>
                <a:ea typeface="+mn-ea"/>
                <a:cs typeface="+mn-cs"/>
              </a:rPr>
              <a:t>, </a:t>
            </a:r>
            <a:r>
              <a:rPr lang="fr-CH" sz="2800" dirty="0" err="1" smtClean="0">
                <a:latin typeface="+mn-lt"/>
                <a:ea typeface="+mn-ea"/>
                <a:cs typeface="+mn-cs"/>
              </a:rPr>
              <a:t>Logistik</a:t>
            </a:r>
            <a:r>
              <a:rPr lang="fr-CH" sz="2800" dirty="0" smtClean="0">
                <a:latin typeface="+mn-lt"/>
                <a:ea typeface="+mn-ea"/>
                <a:cs typeface="+mn-cs"/>
              </a:rPr>
              <a:t>, Support…</a:t>
            </a:r>
            <a:endParaRPr lang="fr-CH" sz="28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H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01713" y="304800"/>
            <a:ext cx="8229600" cy="1143000"/>
          </a:xfrm>
        </p:spPr>
        <p:txBody>
          <a:bodyPr/>
          <a:lstStyle/>
          <a:p>
            <a:pPr eaLnBrk="1" hangingPunct="1"/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Wer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sind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wir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?</a:t>
            </a:r>
            <a:endParaRPr lang="fr-CH" b="1" dirty="0">
              <a:solidFill>
                <a:srgbClr val="00B050"/>
              </a:solidFill>
              <a:latin typeface="Calibri" charset="0"/>
            </a:endParaRPr>
          </a:p>
        </p:txBody>
      </p:sp>
      <p:pic>
        <p:nvPicPr>
          <p:cNvPr id="16388" name="Picture 4" descr="logo_RFSM_coul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378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3238" y="1412875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CH" sz="2800" b="1" dirty="0" err="1" smtClean="0"/>
              <a:t>Das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Freiburger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Netzwerk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für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psychische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Gesundheit</a:t>
            </a:r>
            <a:r>
              <a:rPr lang="fr-CH" sz="2800" b="1" dirty="0" smtClean="0"/>
              <a:t> (RFSM / FNPG) </a:t>
            </a:r>
            <a:r>
              <a:rPr lang="fr-CH" sz="2800" b="1" dirty="0" err="1" smtClean="0">
                <a:solidFill>
                  <a:srgbClr val="00B050"/>
                </a:solidFill>
              </a:rPr>
              <a:t>ist</a:t>
            </a:r>
            <a:r>
              <a:rPr lang="fr-CH" sz="2800" b="1" dirty="0" smtClean="0">
                <a:solidFill>
                  <a:srgbClr val="00B050"/>
                </a:solidFill>
              </a:rPr>
              <a:t> die </a:t>
            </a:r>
            <a:r>
              <a:rPr lang="fr-CH" sz="2800" b="1" dirty="0" err="1" smtClean="0">
                <a:solidFill>
                  <a:srgbClr val="00B050"/>
                </a:solidFill>
              </a:rPr>
              <a:t>kantonale</a:t>
            </a:r>
            <a:r>
              <a:rPr lang="fr-CH" sz="2800" b="1" dirty="0" smtClean="0">
                <a:solidFill>
                  <a:srgbClr val="00B050"/>
                </a:solidFill>
              </a:rPr>
              <a:t> Psychiatrie des </a:t>
            </a:r>
            <a:r>
              <a:rPr lang="fr-CH" sz="2800" b="1" dirty="0" err="1" smtClean="0">
                <a:solidFill>
                  <a:srgbClr val="00B050"/>
                </a:solidFill>
              </a:rPr>
              <a:t>Kantons</a:t>
            </a:r>
            <a:r>
              <a:rPr lang="fr-CH" sz="2800" b="1" dirty="0" smtClean="0">
                <a:solidFill>
                  <a:srgbClr val="00B050"/>
                </a:solidFill>
              </a:rPr>
              <a:t> Fribourg </a:t>
            </a:r>
            <a:r>
              <a:rPr lang="fr-CH" sz="2800" b="1" dirty="0" err="1"/>
              <a:t>und</a:t>
            </a:r>
            <a:r>
              <a:rPr lang="fr-CH" sz="2800" b="1" dirty="0"/>
              <a:t> </a:t>
            </a:r>
            <a:r>
              <a:rPr lang="fr-CH" sz="2800" b="1" dirty="0" err="1"/>
              <a:t>ist</a:t>
            </a:r>
            <a:r>
              <a:rPr lang="fr-CH" sz="2800" b="1" dirty="0"/>
              <a:t> </a:t>
            </a:r>
            <a:r>
              <a:rPr lang="fr-CH" sz="2800" b="1" dirty="0" err="1"/>
              <a:t>vollkommen</a:t>
            </a:r>
            <a:r>
              <a:rPr lang="fr-CH" sz="2800" b="1" dirty="0"/>
              <a:t> </a:t>
            </a:r>
            <a:r>
              <a:rPr lang="fr-CH" sz="2800" b="1" dirty="0" err="1"/>
              <a:t>zweisprachig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552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2887663"/>
            <a:ext cx="3970337" cy="865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b="1" smtClean="0">
                <a:solidFill>
                  <a:srgbClr val="00B050"/>
                </a:solidFill>
                <a:ea typeface="+mj-ea"/>
                <a:cs typeface="+mj-cs"/>
              </a:rPr>
              <a:t>Merci de votre </a:t>
            </a:r>
            <a:r>
              <a:rPr lang="fr-CH" b="1" dirty="0" smtClean="0">
                <a:solidFill>
                  <a:srgbClr val="00B050"/>
                </a:solidFill>
                <a:ea typeface="+mj-ea"/>
                <a:cs typeface="+mj-cs"/>
              </a:rPr>
              <a:t>attention</a:t>
            </a:r>
            <a:endParaRPr lang="fr-CH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60418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765175"/>
            <a:ext cx="34020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59896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Wir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sind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auf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mehrere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Standorte</a:t>
            </a:r>
            <a:r>
              <a:rPr lang="fr-CH" b="1" dirty="0" smtClean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  <a:latin typeface="Calibri" charset="0"/>
              </a:rPr>
              <a:t>verteilt</a:t>
            </a:r>
            <a:endParaRPr lang="fr-CH" b="1" dirty="0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065838" y="1785938"/>
            <a:ext cx="292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CH" sz="1800" b="1" dirty="0" err="1" smtClean="0">
                <a:solidFill>
                  <a:srgbClr val="000000"/>
                </a:solidFill>
              </a:rPr>
              <a:t>Das</a:t>
            </a:r>
            <a:r>
              <a:rPr lang="fr-CH" sz="1800" b="1" dirty="0" smtClean="0">
                <a:solidFill>
                  <a:srgbClr val="000000"/>
                </a:solidFill>
              </a:rPr>
              <a:t> FNPG </a:t>
            </a:r>
            <a:r>
              <a:rPr lang="fr-CH" sz="1800" b="1" dirty="0" err="1" smtClean="0">
                <a:solidFill>
                  <a:srgbClr val="000000"/>
                </a:solidFill>
              </a:rPr>
              <a:t>ist</a:t>
            </a:r>
            <a:r>
              <a:rPr lang="fr-CH" sz="1800" b="1" dirty="0" smtClean="0">
                <a:solidFill>
                  <a:srgbClr val="000000"/>
                </a:solidFill>
              </a:rPr>
              <a:t> </a:t>
            </a:r>
            <a:r>
              <a:rPr lang="fr-CH" sz="1800" b="1" dirty="0" err="1" smtClean="0">
                <a:solidFill>
                  <a:srgbClr val="000000"/>
                </a:solidFill>
              </a:rPr>
              <a:t>auf</a:t>
            </a:r>
            <a:r>
              <a:rPr lang="fr-CH" sz="1800" b="1" dirty="0" smtClean="0">
                <a:solidFill>
                  <a:srgbClr val="000000"/>
                </a:solidFill>
              </a:rPr>
              <a:t> 12 </a:t>
            </a:r>
            <a:r>
              <a:rPr lang="fr-CH" sz="1800" b="1" dirty="0" err="1" smtClean="0">
                <a:solidFill>
                  <a:srgbClr val="000000"/>
                </a:solidFill>
              </a:rPr>
              <a:t>Standorte</a:t>
            </a:r>
            <a:r>
              <a:rPr lang="fr-CH" sz="1800" b="1" dirty="0" smtClean="0">
                <a:solidFill>
                  <a:srgbClr val="000000"/>
                </a:solidFill>
              </a:rPr>
              <a:t> </a:t>
            </a:r>
            <a:r>
              <a:rPr lang="fr-CH" sz="1800" b="1" dirty="0" err="1" smtClean="0">
                <a:solidFill>
                  <a:srgbClr val="000000"/>
                </a:solidFill>
              </a:rPr>
              <a:t>verteilt</a:t>
            </a:r>
            <a:endParaRPr lang="fr-CH" sz="1800" b="1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49728" y="2959100"/>
            <a:ext cx="2927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CH" sz="1800" b="1" dirty="0" smtClean="0">
                <a:solidFill>
                  <a:srgbClr val="00B050"/>
                </a:solidFill>
              </a:rPr>
              <a:t>Die </a:t>
            </a:r>
            <a:r>
              <a:rPr lang="fr-CH" sz="1800" b="1" dirty="0" err="1" smtClean="0">
                <a:solidFill>
                  <a:srgbClr val="00B050"/>
                </a:solidFill>
              </a:rPr>
              <a:t>Behandlungskette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für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Abhängigkeitserkrankungen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setzt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sich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zusammen</a:t>
            </a:r>
            <a:r>
              <a:rPr lang="fr-CH" sz="1800" b="1" dirty="0" smtClean="0">
                <a:solidFill>
                  <a:srgbClr val="00B050"/>
                </a:solidFill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</a:rPr>
              <a:t>aus</a:t>
            </a:r>
            <a:endParaRPr lang="fr-CH" sz="18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65838" y="3795713"/>
            <a:ext cx="292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CH" sz="1800" b="1" dirty="0">
                <a:solidFill>
                  <a:srgbClr val="000000"/>
                </a:solidFill>
              </a:rPr>
              <a:t>- </a:t>
            </a:r>
            <a:r>
              <a:rPr lang="fr-CH" sz="1800" b="1" dirty="0" smtClean="0">
                <a:solidFill>
                  <a:srgbClr val="000000"/>
                </a:solidFill>
              </a:rPr>
              <a:t>1 </a:t>
            </a:r>
            <a:r>
              <a:rPr lang="fr-CH" sz="1800" b="1" dirty="0" smtClean="0">
                <a:solidFill>
                  <a:srgbClr val="00B050"/>
                </a:solidFill>
              </a:rPr>
              <a:t>Station Thalassa (21 </a:t>
            </a:r>
            <a:r>
              <a:rPr lang="fr-CH" sz="1800" b="1" dirty="0" err="1" smtClean="0">
                <a:solidFill>
                  <a:srgbClr val="00B050"/>
                </a:solidFill>
              </a:rPr>
              <a:t>Betten</a:t>
            </a:r>
            <a:r>
              <a:rPr lang="fr-CH" sz="1800" b="1" dirty="0" smtClean="0">
                <a:solidFill>
                  <a:srgbClr val="00B050"/>
                </a:solidFill>
              </a:rPr>
              <a:t>) in </a:t>
            </a:r>
            <a:r>
              <a:rPr lang="fr-CH" sz="1800" b="1" dirty="0" err="1" smtClean="0">
                <a:solidFill>
                  <a:srgbClr val="000000"/>
                </a:solidFill>
              </a:rPr>
              <a:t>Marsens</a:t>
            </a:r>
            <a:endParaRPr lang="fr-CH" sz="18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65838" y="4483100"/>
            <a:ext cx="29273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CH" b="1" cap="sm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centre </a:t>
            </a:r>
            <a:r>
              <a:rPr lang="fr-CH" b="1" cap="small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cantonal </a:t>
            </a:r>
            <a:r>
              <a:rPr lang="fr-CH" b="1" cap="sm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d’addictologie (</a:t>
            </a:r>
            <a:r>
              <a:rPr lang="fr-CH" b="1" cap="small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Freiburger</a:t>
            </a:r>
            <a:r>
              <a:rPr lang="fr-CH" b="1" cap="small" dirty="0">
                <a:solidFill>
                  <a:srgbClr val="00B050"/>
                </a:solidFill>
              </a:rPr>
              <a:t> </a:t>
            </a:r>
            <a:r>
              <a:rPr lang="fr-CH" b="1" cap="small" dirty="0" err="1" smtClean="0">
                <a:solidFill>
                  <a:srgbClr val="00B050"/>
                </a:solidFill>
              </a:rPr>
              <a:t>Zentrum</a:t>
            </a:r>
            <a:r>
              <a:rPr lang="fr-CH" b="1" cap="small" dirty="0" smtClean="0">
                <a:solidFill>
                  <a:srgbClr val="00B050"/>
                </a:solidFill>
              </a:rPr>
              <a:t> </a:t>
            </a:r>
            <a:r>
              <a:rPr lang="fr-CH" b="1" cap="small" dirty="0" err="1" smtClean="0">
                <a:solidFill>
                  <a:srgbClr val="00B050"/>
                </a:solidFill>
              </a:rPr>
              <a:t>für</a:t>
            </a:r>
            <a:r>
              <a:rPr lang="fr-CH" b="1" cap="small" dirty="0" smtClean="0">
                <a:solidFill>
                  <a:srgbClr val="00B050"/>
                </a:solidFill>
              </a:rPr>
              <a:t> </a:t>
            </a:r>
            <a:r>
              <a:rPr lang="fr-CH" b="1" cap="small" dirty="0" err="1" smtClean="0">
                <a:solidFill>
                  <a:srgbClr val="00B050"/>
                </a:solidFill>
              </a:rPr>
              <a:t>Abhängigkeitserkrankungen</a:t>
            </a:r>
            <a:r>
              <a:rPr lang="fr-CH" b="1" cap="small" dirty="0" smtClean="0">
                <a:solidFill>
                  <a:srgbClr val="00B050"/>
                </a:solidFill>
              </a:rPr>
              <a:t>), </a:t>
            </a:r>
            <a:r>
              <a:rPr lang="fr-CH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Fribourg</a:t>
            </a:r>
            <a:endParaRPr lang="fr-CH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14700" y="3886200"/>
            <a:ext cx="1882775" cy="34131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625850" y="3886200"/>
            <a:ext cx="1571625" cy="334963"/>
          </a:xfrm>
          <a:prstGeom prst="ellips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090988" y="2959100"/>
            <a:ext cx="1352550" cy="334963"/>
          </a:xfrm>
          <a:prstGeom prst="ellips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4" grpId="0" animBg="1"/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075" y="274638"/>
            <a:ext cx="8959850" cy="1143000"/>
          </a:xfrm>
        </p:spPr>
        <p:txBody>
          <a:bodyPr/>
          <a:lstStyle/>
          <a:p>
            <a:pPr eaLnBrk="1" hangingPunct="1"/>
            <a:r>
              <a:rPr lang="fr-CH" sz="2400" b="1" dirty="0" smtClean="0">
                <a:latin typeface="Calibri" charset="0"/>
              </a:rPr>
              <a:t>CCA an der </a:t>
            </a:r>
            <a:r>
              <a:rPr lang="fr-CH" sz="2400" b="1" dirty="0" err="1" smtClean="0">
                <a:latin typeface="Calibri" charset="0"/>
              </a:rPr>
              <a:t>Grenze</a:t>
            </a:r>
            <a:r>
              <a:rPr lang="fr-CH" sz="2400" b="1" dirty="0" smtClean="0">
                <a:latin typeface="Calibri" charset="0"/>
              </a:rPr>
              <a:t> </a:t>
            </a:r>
            <a:r>
              <a:rPr lang="fr-CH" sz="2400" b="1" dirty="0" err="1" smtClean="0">
                <a:latin typeface="Calibri" charset="0"/>
              </a:rPr>
              <a:t>von</a:t>
            </a:r>
            <a:r>
              <a:rPr lang="fr-CH" sz="2400" b="1" dirty="0" smtClean="0">
                <a:latin typeface="Calibri" charset="0"/>
              </a:rPr>
              <a:t> Romandie </a:t>
            </a:r>
            <a:r>
              <a:rPr lang="fr-CH" sz="2400" b="1" dirty="0" err="1" smtClean="0">
                <a:latin typeface="Calibri" charset="0"/>
              </a:rPr>
              <a:t>und</a:t>
            </a:r>
            <a:r>
              <a:rPr lang="fr-CH" sz="2400" b="1" dirty="0" smtClean="0">
                <a:latin typeface="Calibri" charset="0"/>
              </a:rPr>
              <a:t> </a:t>
            </a:r>
            <a:r>
              <a:rPr lang="fr-CH" sz="2400" b="1" dirty="0" err="1" smtClean="0">
                <a:latin typeface="Calibri" charset="0"/>
              </a:rPr>
              <a:t>Deutschschweiz</a:t>
            </a:r>
            <a:endParaRPr lang="fr-CH" sz="2400" b="1" dirty="0">
              <a:latin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Bil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541713"/>
            <a:ext cx="10604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b="1" dirty="0" err="1">
                <a:latin typeface="+mn-lt"/>
                <a:ea typeface="+mn-ea"/>
                <a:cs typeface="+mn-cs"/>
              </a:rPr>
              <a:t>Zweisprachiges</a:t>
            </a:r>
            <a:r>
              <a:rPr lang="fr-CH" sz="3600" b="1" dirty="0">
                <a:latin typeface="+mn-lt"/>
                <a:ea typeface="+mn-ea"/>
                <a:cs typeface="+mn-cs"/>
              </a:rPr>
              <a:t> </a:t>
            </a:r>
            <a:r>
              <a:rPr lang="fr-CH" sz="3600" b="1" dirty="0" err="1">
                <a:latin typeface="+mn-lt"/>
                <a:ea typeface="+mn-ea"/>
                <a:cs typeface="+mn-cs"/>
              </a:rPr>
              <a:t>Zentrum</a:t>
            </a:r>
            <a:r>
              <a:rPr lang="fr-CH" sz="3600" b="1" dirty="0">
                <a:latin typeface="+mn-lt"/>
                <a:ea typeface="+mn-ea"/>
                <a:cs typeface="+mn-cs"/>
              </a:rPr>
              <a:t/>
            </a:r>
            <a:br>
              <a:rPr lang="fr-CH" sz="3600" b="1" dirty="0">
                <a:latin typeface="+mn-lt"/>
                <a:ea typeface="+mn-ea"/>
                <a:cs typeface="+mn-cs"/>
              </a:rPr>
            </a:br>
            <a:r>
              <a:rPr lang="fr-CH" sz="4000" b="1" dirty="0" smtClean="0">
                <a:solidFill>
                  <a:srgbClr val="00B050"/>
                </a:solidFill>
              </a:rPr>
              <a:t>CENTRE </a:t>
            </a:r>
            <a:r>
              <a:rPr lang="fr-CH" sz="4000" b="1" dirty="0" smtClean="0">
                <a:solidFill>
                  <a:srgbClr val="00B050"/>
                </a:solidFill>
              </a:rPr>
              <a:t>BILINGUE </a:t>
            </a:r>
            <a:endParaRPr lang="fr-CH" sz="40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6670"/>
          </a:xfrm>
        </p:spPr>
        <p:txBody>
          <a:bodyPr>
            <a:normAutofit/>
          </a:bodyPr>
          <a:lstStyle/>
          <a:p>
            <a:r>
              <a:rPr lang="fr-CH" dirty="0" smtClean="0"/>
              <a:t>Afin d’être </a:t>
            </a:r>
            <a:r>
              <a:rPr lang="fr-CH" b="1" dirty="0" smtClean="0"/>
              <a:t>à disposition de l’ensemble de la population du canton de Fribourg </a:t>
            </a:r>
            <a:r>
              <a:rPr lang="fr-CH" dirty="0" smtClean="0"/>
              <a:t>nous avons une équipe ambulatoire bilingue </a:t>
            </a:r>
            <a:r>
              <a:rPr lang="fr-CH" b="1" dirty="0" smtClean="0">
                <a:solidFill>
                  <a:srgbClr val="00B050"/>
                </a:solidFill>
              </a:rPr>
              <a:t>(de langue française et allemande). </a:t>
            </a:r>
            <a:endParaRPr lang="fr-CH" b="1" dirty="0" smtClean="0">
              <a:solidFill>
                <a:srgbClr val="00B050"/>
              </a:solidFill>
            </a:endParaRPr>
          </a:p>
          <a:p>
            <a:endParaRPr lang="fr-CH" b="1" dirty="0" smtClean="0">
              <a:solidFill>
                <a:srgbClr val="00B05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5824" y="3656871"/>
            <a:ext cx="84541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CH" sz="3200" b="1" dirty="0" smtClean="0"/>
              <a:t>Et nous parlons : </a:t>
            </a:r>
          </a:p>
          <a:p>
            <a:pPr lvl="1"/>
            <a:r>
              <a:rPr lang="fr-CH" sz="3200" b="1" dirty="0" smtClean="0">
                <a:solidFill>
                  <a:srgbClr val="00B050"/>
                </a:solidFill>
              </a:rPr>
              <a:t>Albanais (h), anglais (a&amp;h</a:t>
            </a:r>
            <a:r>
              <a:rPr lang="fr-CH" sz="3200" b="1" dirty="0">
                <a:solidFill>
                  <a:srgbClr val="00B050"/>
                </a:solidFill>
              </a:rPr>
              <a:t>), arabe </a:t>
            </a:r>
            <a:r>
              <a:rPr lang="fr-CH" sz="3200" b="1" dirty="0" smtClean="0">
                <a:solidFill>
                  <a:srgbClr val="00B050"/>
                </a:solidFill>
              </a:rPr>
              <a:t>(h), espagnol (a&amp;h), </a:t>
            </a:r>
            <a:r>
              <a:rPr lang="fr-CH" sz="3200" b="1" dirty="0">
                <a:solidFill>
                  <a:srgbClr val="00B050"/>
                </a:solidFill>
              </a:rPr>
              <a:t>italien (a&amp;h), serbo-croate </a:t>
            </a:r>
            <a:r>
              <a:rPr lang="fr-CH" sz="3200" b="1" dirty="0" smtClean="0">
                <a:solidFill>
                  <a:srgbClr val="00B050"/>
                </a:solidFill>
              </a:rPr>
              <a:t>(a), perse (a), portugais (a&amp;h), russe (a), </a:t>
            </a:r>
            <a:endParaRPr lang="fr-CH" sz="2000" b="1" dirty="0" smtClean="0">
              <a:solidFill>
                <a:srgbClr val="00B050"/>
              </a:solidFill>
            </a:endParaRPr>
          </a:p>
          <a:p>
            <a:pPr lvl="1"/>
            <a:r>
              <a:rPr lang="fr-CH" b="1" dirty="0" smtClean="0">
                <a:solidFill>
                  <a:srgbClr val="00B050"/>
                </a:solidFill>
              </a:rPr>
              <a:t>a = dans le domaine ambulatoire ; h = dans le domaine hospitalier</a:t>
            </a:r>
            <a:endParaRPr lang="fr-CH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zurlauben17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0" y="1407191"/>
            <a:ext cx="7785100" cy="537171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1397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8000"/>
                </a:solidFill>
              </a:rPr>
              <a:t>Als Fribourg Hauptstadt der Schweiz war</a:t>
            </a:r>
            <a:endParaRPr lang="de-DE" sz="4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1387</Words>
  <Application>Microsoft Office PowerPoint</Application>
  <PresentationFormat>Affichage à l'écran (4:3)</PresentationFormat>
  <Paragraphs>185</Paragraphs>
  <Slides>50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Office-Design</vt:lpstr>
      <vt:lpstr>Bienvenue à Fribourg</vt:lpstr>
      <vt:lpstr>Willkommen in Fribourg</vt:lpstr>
      <vt:lpstr>Benvenuti à Friburgo</vt:lpstr>
      <vt:lpstr>HEGEBE</vt:lpstr>
      <vt:lpstr>Wer sind wir ?</vt:lpstr>
      <vt:lpstr>Wir sind auf mehrere Standorte verteilt</vt:lpstr>
      <vt:lpstr>CCA an der Grenze von Romandie und Deutschschweiz</vt:lpstr>
      <vt:lpstr>Zweisprachiges Zentrum CENTRE BILINGUE </vt:lpstr>
      <vt:lpstr>Présentation PowerPoint</vt:lpstr>
      <vt:lpstr>Présentation PowerPoint</vt:lpstr>
      <vt:lpstr>Présentation PowerPoint</vt:lpstr>
      <vt:lpstr>Présentation PowerPoint</vt:lpstr>
      <vt:lpstr>Substitutionsbehandlung im Kanton Fribourg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Suisse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Reflektionen in einem Kanton  ohne HEGEBE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 Kuntz</dc:creator>
  <cp:lastModifiedBy>Kuntz André</cp:lastModifiedBy>
  <cp:revision>150</cp:revision>
  <dcterms:created xsi:type="dcterms:W3CDTF">2017-04-27T12:54:30Z</dcterms:created>
  <dcterms:modified xsi:type="dcterms:W3CDTF">2017-04-28T07:15:00Z</dcterms:modified>
</cp:coreProperties>
</file>