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6" r:id="rId2"/>
    <p:sldId id="384" r:id="rId3"/>
    <p:sldId id="399" r:id="rId4"/>
    <p:sldId id="417" r:id="rId5"/>
    <p:sldId id="380" r:id="rId6"/>
    <p:sldId id="397" r:id="rId7"/>
    <p:sldId id="402" r:id="rId8"/>
    <p:sldId id="400" r:id="rId9"/>
    <p:sldId id="401" r:id="rId10"/>
    <p:sldId id="405" r:id="rId11"/>
    <p:sldId id="404" r:id="rId12"/>
    <p:sldId id="407" r:id="rId13"/>
    <p:sldId id="408" r:id="rId14"/>
    <p:sldId id="406" r:id="rId15"/>
    <p:sldId id="409" r:id="rId16"/>
    <p:sldId id="410" r:id="rId17"/>
    <p:sldId id="398" r:id="rId18"/>
    <p:sldId id="386" r:id="rId19"/>
    <p:sldId id="387" r:id="rId20"/>
    <p:sldId id="421" r:id="rId21"/>
    <p:sldId id="396" r:id="rId22"/>
    <p:sldId id="411" r:id="rId23"/>
    <p:sldId id="412" r:id="rId24"/>
    <p:sldId id="413" r:id="rId25"/>
    <p:sldId id="414" r:id="rId26"/>
    <p:sldId id="415" r:id="rId27"/>
    <p:sldId id="419" r:id="rId28"/>
    <p:sldId id="423" r:id="rId29"/>
    <p:sldId id="420" r:id="rId30"/>
    <p:sldId id="323" r:id="rId31"/>
  </p:sldIdLst>
  <p:sldSz cx="9144000" cy="6858000" type="screen4x3"/>
  <p:notesSz cx="67945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Dickson" initials="CD" lastIdx="1" clrIdx="0">
    <p:extLst>
      <p:ext uri="{19B8F6BF-5375-455C-9EA6-DF929625EA0E}">
        <p15:presenceInfo xmlns="" xmlns:p15="http://schemas.microsoft.com/office/powerpoint/2012/main" userId="120240b7bb3e49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FBFBF"/>
    <a:srgbClr val="89C3E5"/>
    <a:srgbClr val="FAC090"/>
    <a:srgbClr val="99FF33"/>
    <a:srgbClr val="E5FFEE"/>
    <a:srgbClr val="ABFFC7"/>
    <a:srgbClr val="00F66F"/>
    <a:srgbClr val="B8FFC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49883" autoAdjust="0"/>
  </p:normalViewPr>
  <p:slideViewPr>
    <p:cSldViewPr>
      <p:cViewPr varScale="1">
        <p:scale>
          <a:sx n="72" d="100"/>
          <a:sy n="72" d="100"/>
        </p:scale>
        <p:origin x="-102"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36F18-7168-421A-A542-C6A878CC3A72}" type="doc">
      <dgm:prSet loTypeId="urn:microsoft.com/office/officeart/2005/8/layout/hProcess9" loCatId="process" qsTypeId="urn:microsoft.com/office/officeart/2005/8/quickstyle/simple5" qsCatId="simple" csTypeId="urn:microsoft.com/office/officeart/2005/8/colors/colorful3" csCatId="colorful" phldr="1"/>
      <dgm:spPr/>
    </dgm:pt>
    <dgm:pt modelId="{E3E47381-27DB-45C5-8643-9F21ED7EAF30}">
      <dgm:prSet phldrT="[Texte]" custT="1"/>
      <dgm:spPr/>
      <dgm:t>
        <a:bodyPr anchor="t"/>
        <a:lstStyle/>
        <a:p>
          <a:r>
            <a:rPr lang="en-US" sz="1800" b="1" dirty="0"/>
            <a:t>2014</a:t>
          </a:r>
        </a:p>
        <a:p>
          <a:r>
            <a:rPr lang="en-US" sz="1600" dirty="0"/>
            <a:t>Delphi to explore similarities and  differences between pre-existing recommendations</a:t>
          </a:r>
        </a:p>
        <a:p>
          <a:r>
            <a:rPr lang="en-US" sz="1600" dirty="0"/>
            <a:t>(3 rounds)</a:t>
          </a:r>
        </a:p>
        <a:p>
          <a:r>
            <a:rPr lang="en-US" sz="1600" dirty="0"/>
            <a:t> </a:t>
          </a:r>
          <a:endParaRPr lang="fr-CH" sz="1600" dirty="0"/>
        </a:p>
      </dgm:t>
    </dgm:pt>
    <dgm:pt modelId="{66447E55-8E93-4CEC-909A-C4647C2DA49B}" type="parTrans" cxnId="{335F91FC-C8FA-4636-B13E-7DE9149BC3BA}">
      <dgm:prSet/>
      <dgm:spPr/>
      <dgm:t>
        <a:bodyPr/>
        <a:lstStyle/>
        <a:p>
          <a:endParaRPr lang="fr-CH"/>
        </a:p>
      </dgm:t>
    </dgm:pt>
    <dgm:pt modelId="{C861E287-6C5D-42BE-AD1D-16971E6C1929}" type="sibTrans" cxnId="{335F91FC-C8FA-4636-B13E-7DE9149BC3BA}">
      <dgm:prSet/>
      <dgm:spPr/>
      <dgm:t>
        <a:bodyPr/>
        <a:lstStyle/>
        <a:p>
          <a:endParaRPr lang="fr-CH"/>
        </a:p>
      </dgm:t>
    </dgm:pt>
    <dgm:pt modelId="{D884A1DF-773E-44B7-A5C9-01FA51E4DDC6}">
      <dgm:prSet phldrT="[Texte]" custT="1"/>
      <dgm:spPr/>
      <dgm:t>
        <a:bodyPr anchor="t"/>
        <a:lstStyle/>
        <a:p>
          <a:r>
            <a:rPr lang="en-US" sz="1800" b="1" dirty="0"/>
            <a:t>2015</a:t>
          </a:r>
        </a:p>
        <a:p>
          <a:endParaRPr lang="en-US" sz="1400" dirty="0"/>
        </a:p>
        <a:p>
          <a:r>
            <a:rPr lang="en-US" sz="1600" dirty="0"/>
            <a:t>Delphi to test the degree of consensus on some forty proposals</a:t>
          </a:r>
        </a:p>
        <a:p>
          <a:r>
            <a:rPr lang="en-US" sz="1600" dirty="0"/>
            <a:t>(3 rounds</a:t>
          </a:r>
          <a:r>
            <a:rPr lang="en-US" sz="1400" dirty="0"/>
            <a:t>)</a:t>
          </a:r>
          <a:endParaRPr lang="fr-CH" sz="1400" dirty="0"/>
        </a:p>
      </dgm:t>
    </dgm:pt>
    <dgm:pt modelId="{21EAEB24-D87D-4A6A-8FCF-9D7E2C9D6420}" type="parTrans" cxnId="{B73F756A-130B-41C1-9692-8780DC17E902}">
      <dgm:prSet/>
      <dgm:spPr/>
      <dgm:t>
        <a:bodyPr/>
        <a:lstStyle/>
        <a:p>
          <a:endParaRPr lang="fr-CH"/>
        </a:p>
      </dgm:t>
    </dgm:pt>
    <dgm:pt modelId="{3476E635-3B0E-4F3A-9D67-5A5F8B0C1FE1}" type="sibTrans" cxnId="{B73F756A-130B-41C1-9692-8780DC17E902}">
      <dgm:prSet/>
      <dgm:spPr/>
      <dgm:t>
        <a:bodyPr/>
        <a:lstStyle/>
        <a:p>
          <a:endParaRPr lang="fr-CH"/>
        </a:p>
      </dgm:t>
    </dgm:pt>
    <dgm:pt modelId="{07BE0210-57C0-4808-823A-7812B9DD0592}">
      <dgm:prSet phldrT="[Texte]" custT="1"/>
      <dgm:spPr/>
      <dgm:t>
        <a:bodyPr anchor="t"/>
        <a:lstStyle/>
        <a:p>
          <a:pPr marL="0" lvl="0" defTabSz="800100">
            <a:lnSpc>
              <a:spcPct val="90000"/>
            </a:lnSpc>
            <a:spcBef>
              <a:spcPct val="0"/>
            </a:spcBef>
            <a:spcAft>
              <a:spcPct val="35000"/>
            </a:spcAft>
            <a:buNone/>
          </a:pPr>
          <a:r>
            <a:rPr lang="fr-CH" sz="1800" b="1" dirty="0"/>
            <a:t>2016</a:t>
          </a:r>
        </a:p>
        <a:p>
          <a:pPr marL="0" lvl="0" defTabSz="800100">
            <a:lnSpc>
              <a:spcPct val="90000"/>
            </a:lnSpc>
            <a:spcBef>
              <a:spcPct val="0"/>
            </a:spcBef>
            <a:spcAft>
              <a:spcPct val="35000"/>
            </a:spcAft>
            <a:buNone/>
          </a:pPr>
          <a:endParaRPr lang="fr-CH" sz="1400" dirty="0"/>
        </a:p>
        <a:p>
          <a:pPr marL="0" marR="0" lvl="0" indent="0" defTabSz="914400" eaLnBrk="1" fontAlgn="auto" latinLnBrk="0" hangingPunct="1">
            <a:lnSpc>
              <a:spcPct val="100000"/>
            </a:lnSpc>
            <a:spcBef>
              <a:spcPts val="0"/>
            </a:spcBef>
            <a:spcAft>
              <a:spcPts val="0"/>
            </a:spcAft>
            <a:buClrTx/>
            <a:buSzTx/>
            <a:buFontTx/>
            <a:buNone/>
            <a:tabLst/>
            <a:defRPr/>
          </a:pPr>
          <a:r>
            <a:rPr lang="fr-CH" sz="1600" dirty="0" err="1"/>
            <a:t>Draft</a:t>
          </a:r>
          <a:r>
            <a:rPr lang="fr-CH" sz="1600" dirty="0"/>
            <a:t> </a:t>
          </a:r>
          <a:r>
            <a:rPr lang="fr-CH" sz="1600" dirty="0" err="1"/>
            <a:t>guiding</a:t>
          </a:r>
          <a:r>
            <a:rPr lang="fr-CH" sz="1600" dirty="0"/>
            <a:t> </a:t>
          </a:r>
          <a:r>
            <a:rPr lang="fr-CH" sz="1600" dirty="0" err="1"/>
            <a:t>principles</a:t>
          </a:r>
          <a:endParaRPr lang="fr-CH" sz="1600" dirty="0"/>
        </a:p>
        <a:p>
          <a:pPr marL="0" lvl="0" defTabSz="800100">
            <a:lnSpc>
              <a:spcPct val="90000"/>
            </a:lnSpc>
            <a:spcBef>
              <a:spcPct val="0"/>
            </a:spcBef>
            <a:spcAft>
              <a:spcPct val="35000"/>
            </a:spcAft>
            <a:buNone/>
          </a:pPr>
          <a:r>
            <a:rPr lang="fr-CH" sz="1600" dirty="0"/>
            <a:t>Scientific </a:t>
          </a:r>
          <a:r>
            <a:rPr lang="fr-CH" sz="1600" dirty="0" err="1"/>
            <a:t>commitee</a:t>
          </a:r>
          <a:endParaRPr lang="fr-CH" sz="1600" dirty="0"/>
        </a:p>
        <a:p>
          <a:pPr marL="0" lvl="0" defTabSz="800100">
            <a:lnSpc>
              <a:spcPct val="90000"/>
            </a:lnSpc>
            <a:spcBef>
              <a:spcPct val="0"/>
            </a:spcBef>
            <a:spcAft>
              <a:spcPct val="35000"/>
            </a:spcAft>
            <a:buNone/>
          </a:pPr>
          <a:r>
            <a:rPr lang="fr-CH" sz="1600" dirty="0"/>
            <a:t>Public consultation</a:t>
          </a:r>
        </a:p>
      </dgm:t>
    </dgm:pt>
    <dgm:pt modelId="{C2C4F01B-1DFB-4EDF-B4BF-D4B97FA53E82}" type="parTrans" cxnId="{640A892A-C8A1-4167-9A9E-1C5197E47B8A}">
      <dgm:prSet/>
      <dgm:spPr/>
      <dgm:t>
        <a:bodyPr/>
        <a:lstStyle/>
        <a:p>
          <a:endParaRPr lang="fr-CH"/>
        </a:p>
      </dgm:t>
    </dgm:pt>
    <dgm:pt modelId="{AEB688D2-84EB-48AB-8445-F273B62B6B1C}" type="sibTrans" cxnId="{640A892A-C8A1-4167-9A9E-1C5197E47B8A}">
      <dgm:prSet/>
      <dgm:spPr/>
      <dgm:t>
        <a:bodyPr/>
        <a:lstStyle/>
        <a:p>
          <a:endParaRPr lang="fr-CH"/>
        </a:p>
      </dgm:t>
    </dgm:pt>
    <dgm:pt modelId="{961C8C8E-9698-4C27-A463-9B2D09F96AF3}">
      <dgm:prSet custT="1"/>
      <dgm:spPr/>
      <dgm:t>
        <a:bodyPr anchor="t"/>
        <a:lstStyle/>
        <a:p>
          <a:r>
            <a:rPr lang="fr-CH" sz="2000" b="1" dirty="0"/>
            <a:t>2017</a:t>
          </a:r>
        </a:p>
        <a:p>
          <a:endParaRPr lang="fr-CH" sz="1600" dirty="0"/>
        </a:p>
        <a:p>
          <a:endParaRPr lang="fr-CH" sz="1600" dirty="0"/>
        </a:p>
        <a:p>
          <a:r>
            <a:rPr lang="fr-CH" sz="1600" dirty="0"/>
            <a:t>Final report</a:t>
          </a:r>
        </a:p>
      </dgm:t>
    </dgm:pt>
    <dgm:pt modelId="{CA2A2C97-565E-4B51-8D5B-FDBA25627C39}" type="parTrans" cxnId="{651F5FEA-B41B-4184-B96A-2F5D1781EBB0}">
      <dgm:prSet/>
      <dgm:spPr/>
      <dgm:t>
        <a:bodyPr/>
        <a:lstStyle/>
        <a:p>
          <a:endParaRPr lang="fr-CH"/>
        </a:p>
      </dgm:t>
    </dgm:pt>
    <dgm:pt modelId="{F8E200E2-90FF-445F-AD0C-C673EA1FB4CF}" type="sibTrans" cxnId="{651F5FEA-B41B-4184-B96A-2F5D1781EBB0}">
      <dgm:prSet/>
      <dgm:spPr/>
      <dgm:t>
        <a:bodyPr/>
        <a:lstStyle/>
        <a:p>
          <a:endParaRPr lang="fr-CH"/>
        </a:p>
      </dgm:t>
    </dgm:pt>
    <dgm:pt modelId="{9036BB8A-B730-458A-A878-18732D73D6EF}" type="pres">
      <dgm:prSet presAssocID="{EB036F18-7168-421A-A542-C6A878CC3A72}" presName="CompostProcess" presStyleCnt="0">
        <dgm:presLayoutVars>
          <dgm:dir/>
          <dgm:resizeHandles val="exact"/>
        </dgm:presLayoutVars>
      </dgm:prSet>
      <dgm:spPr/>
    </dgm:pt>
    <dgm:pt modelId="{207B7405-A146-4BDD-90DD-8A5739326F9E}" type="pres">
      <dgm:prSet presAssocID="{EB036F18-7168-421A-A542-C6A878CC3A72}" presName="arrow" presStyleLbl="bgShp" presStyleIdx="0" presStyleCnt="1" custLinFactNeighborX="-5746" custLinFactNeighborY="-12727"/>
      <dgm:spPr/>
    </dgm:pt>
    <dgm:pt modelId="{3E852E99-6443-4FD0-A20B-CC61E455A577}" type="pres">
      <dgm:prSet presAssocID="{EB036F18-7168-421A-A542-C6A878CC3A72}" presName="linearProcess" presStyleCnt="0"/>
      <dgm:spPr/>
    </dgm:pt>
    <dgm:pt modelId="{75AD6CE0-7223-4CFC-9B46-3F4B795F0AA9}" type="pres">
      <dgm:prSet presAssocID="{E3E47381-27DB-45C5-8643-9F21ED7EAF30}" presName="textNode" presStyleLbl="node1" presStyleIdx="0" presStyleCnt="4" custScaleX="134436">
        <dgm:presLayoutVars>
          <dgm:bulletEnabled val="1"/>
        </dgm:presLayoutVars>
      </dgm:prSet>
      <dgm:spPr/>
      <dgm:t>
        <a:bodyPr/>
        <a:lstStyle/>
        <a:p>
          <a:endParaRPr lang="fr-CH"/>
        </a:p>
      </dgm:t>
    </dgm:pt>
    <dgm:pt modelId="{04826217-92EF-4943-BBA8-97E42B43300B}" type="pres">
      <dgm:prSet presAssocID="{C861E287-6C5D-42BE-AD1D-16971E6C1929}" presName="sibTrans" presStyleCnt="0"/>
      <dgm:spPr/>
    </dgm:pt>
    <dgm:pt modelId="{21C9DB8E-D864-48CB-96A6-5D5F25123F0C}" type="pres">
      <dgm:prSet presAssocID="{D884A1DF-773E-44B7-A5C9-01FA51E4DDC6}" presName="textNode" presStyleLbl="node1" presStyleIdx="1" presStyleCnt="4" custScaleX="109204">
        <dgm:presLayoutVars>
          <dgm:bulletEnabled val="1"/>
        </dgm:presLayoutVars>
      </dgm:prSet>
      <dgm:spPr/>
      <dgm:t>
        <a:bodyPr/>
        <a:lstStyle/>
        <a:p>
          <a:endParaRPr lang="fr-CH"/>
        </a:p>
      </dgm:t>
    </dgm:pt>
    <dgm:pt modelId="{209C22A1-9A55-4302-ACF6-9CD48A5A1EE3}" type="pres">
      <dgm:prSet presAssocID="{3476E635-3B0E-4F3A-9D67-5A5F8B0C1FE1}" presName="sibTrans" presStyleCnt="0"/>
      <dgm:spPr/>
    </dgm:pt>
    <dgm:pt modelId="{58C4AAC7-7C96-46EC-AA7C-E04A27DFB12E}" type="pres">
      <dgm:prSet presAssocID="{07BE0210-57C0-4808-823A-7812B9DD0592}" presName="textNode" presStyleLbl="node1" presStyleIdx="2" presStyleCnt="4" custScaleX="115213">
        <dgm:presLayoutVars>
          <dgm:bulletEnabled val="1"/>
        </dgm:presLayoutVars>
      </dgm:prSet>
      <dgm:spPr/>
      <dgm:t>
        <a:bodyPr/>
        <a:lstStyle/>
        <a:p>
          <a:endParaRPr lang="fr-CH"/>
        </a:p>
      </dgm:t>
    </dgm:pt>
    <dgm:pt modelId="{B084B8CB-3F25-41DB-87F8-123F245FEEDB}" type="pres">
      <dgm:prSet presAssocID="{AEB688D2-84EB-48AB-8445-F273B62B6B1C}" presName="sibTrans" presStyleCnt="0"/>
      <dgm:spPr/>
    </dgm:pt>
    <dgm:pt modelId="{42C457B6-747C-4FE3-A8A8-1B8285960D8C}" type="pres">
      <dgm:prSet presAssocID="{961C8C8E-9698-4C27-A463-9B2D09F96AF3}" presName="textNode" presStyleLbl="node1" presStyleIdx="3" presStyleCnt="4" custScaleX="114240">
        <dgm:presLayoutVars>
          <dgm:bulletEnabled val="1"/>
        </dgm:presLayoutVars>
      </dgm:prSet>
      <dgm:spPr/>
      <dgm:t>
        <a:bodyPr/>
        <a:lstStyle/>
        <a:p>
          <a:endParaRPr lang="fr-CH"/>
        </a:p>
      </dgm:t>
    </dgm:pt>
  </dgm:ptLst>
  <dgm:cxnLst>
    <dgm:cxn modelId="{640A892A-C8A1-4167-9A9E-1C5197E47B8A}" srcId="{EB036F18-7168-421A-A542-C6A878CC3A72}" destId="{07BE0210-57C0-4808-823A-7812B9DD0592}" srcOrd="2" destOrd="0" parTransId="{C2C4F01B-1DFB-4EDF-B4BF-D4B97FA53E82}" sibTransId="{AEB688D2-84EB-48AB-8445-F273B62B6B1C}"/>
    <dgm:cxn modelId="{651F5FEA-B41B-4184-B96A-2F5D1781EBB0}" srcId="{EB036F18-7168-421A-A542-C6A878CC3A72}" destId="{961C8C8E-9698-4C27-A463-9B2D09F96AF3}" srcOrd="3" destOrd="0" parTransId="{CA2A2C97-565E-4B51-8D5B-FDBA25627C39}" sibTransId="{F8E200E2-90FF-445F-AD0C-C673EA1FB4CF}"/>
    <dgm:cxn modelId="{B73F756A-130B-41C1-9692-8780DC17E902}" srcId="{EB036F18-7168-421A-A542-C6A878CC3A72}" destId="{D884A1DF-773E-44B7-A5C9-01FA51E4DDC6}" srcOrd="1" destOrd="0" parTransId="{21EAEB24-D87D-4A6A-8FCF-9D7E2C9D6420}" sibTransId="{3476E635-3B0E-4F3A-9D67-5A5F8B0C1FE1}"/>
    <dgm:cxn modelId="{B4E79566-8235-4F8D-8AA8-3F4DEAC71EDC}" type="presOf" srcId="{E3E47381-27DB-45C5-8643-9F21ED7EAF30}" destId="{75AD6CE0-7223-4CFC-9B46-3F4B795F0AA9}" srcOrd="0" destOrd="0" presId="urn:microsoft.com/office/officeart/2005/8/layout/hProcess9"/>
    <dgm:cxn modelId="{482765C7-F3BD-4540-B66A-42804AC47283}" type="presOf" srcId="{961C8C8E-9698-4C27-A463-9B2D09F96AF3}" destId="{42C457B6-747C-4FE3-A8A8-1B8285960D8C}" srcOrd="0" destOrd="0" presId="urn:microsoft.com/office/officeart/2005/8/layout/hProcess9"/>
    <dgm:cxn modelId="{21182E6B-E085-44B4-A3C6-6EEC3A794074}" type="presOf" srcId="{07BE0210-57C0-4808-823A-7812B9DD0592}" destId="{58C4AAC7-7C96-46EC-AA7C-E04A27DFB12E}" srcOrd="0" destOrd="0" presId="urn:microsoft.com/office/officeart/2005/8/layout/hProcess9"/>
    <dgm:cxn modelId="{FC38254D-26E6-457A-AEE1-D1ED63005304}" type="presOf" srcId="{D884A1DF-773E-44B7-A5C9-01FA51E4DDC6}" destId="{21C9DB8E-D864-48CB-96A6-5D5F25123F0C}" srcOrd="0" destOrd="0" presId="urn:microsoft.com/office/officeart/2005/8/layout/hProcess9"/>
    <dgm:cxn modelId="{335F91FC-C8FA-4636-B13E-7DE9149BC3BA}" srcId="{EB036F18-7168-421A-A542-C6A878CC3A72}" destId="{E3E47381-27DB-45C5-8643-9F21ED7EAF30}" srcOrd="0" destOrd="0" parTransId="{66447E55-8E93-4CEC-909A-C4647C2DA49B}" sibTransId="{C861E287-6C5D-42BE-AD1D-16971E6C1929}"/>
    <dgm:cxn modelId="{CD803911-65E2-4DCF-9244-A23CC89076CA}" type="presOf" srcId="{EB036F18-7168-421A-A542-C6A878CC3A72}" destId="{9036BB8A-B730-458A-A878-18732D73D6EF}" srcOrd="0" destOrd="0" presId="urn:microsoft.com/office/officeart/2005/8/layout/hProcess9"/>
    <dgm:cxn modelId="{F056F216-96EB-409B-964A-60240656BB57}" type="presParOf" srcId="{9036BB8A-B730-458A-A878-18732D73D6EF}" destId="{207B7405-A146-4BDD-90DD-8A5739326F9E}" srcOrd="0" destOrd="0" presId="urn:microsoft.com/office/officeart/2005/8/layout/hProcess9"/>
    <dgm:cxn modelId="{C2B39621-0EEB-4699-9F6B-31703F659BE5}" type="presParOf" srcId="{9036BB8A-B730-458A-A878-18732D73D6EF}" destId="{3E852E99-6443-4FD0-A20B-CC61E455A577}" srcOrd="1" destOrd="0" presId="urn:microsoft.com/office/officeart/2005/8/layout/hProcess9"/>
    <dgm:cxn modelId="{271DCB19-E90A-4A26-902C-67EBAEB029AE}" type="presParOf" srcId="{3E852E99-6443-4FD0-A20B-CC61E455A577}" destId="{75AD6CE0-7223-4CFC-9B46-3F4B795F0AA9}" srcOrd="0" destOrd="0" presId="urn:microsoft.com/office/officeart/2005/8/layout/hProcess9"/>
    <dgm:cxn modelId="{77B4B513-68AC-4F83-A509-A715D6644E0D}" type="presParOf" srcId="{3E852E99-6443-4FD0-A20B-CC61E455A577}" destId="{04826217-92EF-4943-BBA8-97E42B43300B}" srcOrd="1" destOrd="0" presId="urn:microsoft.com/office/officeart/2005/8/layout/hProcess9"/>
    <dgm:cxn modelId="{82775FB8-AE1A-4B6E-BE45-2658CB6D68D8}" type="presParOf" srcId="{3E852E99-6443-4FD0-A20B-CC61E455A577}" destId="{21C9DB8E-D864-48CB-96A6-5D5F25123F0C}" srcOrd="2" destOrd="0" presId="urn:microsoft.com/office/officeart/2005/8/layout/hProcess9"/>
    <dgm:cxn modelId="{5B4BFCC4-A1C2-4E98-96BC-7FEFCEC2DA57}" type="presParOf" srcId="{3E852E99-6443-4FD0-A20B-CC61E455A577}" destId="{209C22A1-9A55-4302-ACF6-9CD48A5A1EE3}" srcOrd="3" destOrd="0" presId="urn:microsoft.com/office/officeart/2005/8/layout/hProcess9"/>
    <dgm:cxn modelId="{63509543-36CC-47EE-BCED-B17A8595B83C}" type="presParOf" srcId="{3E852E99-6443-4FD0-A20B-CC61E455A577}" destId="{58C4AAC7-7C96-46EC-AA7C-E04A27DFB12E}" srcOrd="4" destOrd="0" presId="urn:microsoft.com/office/officeart/2005/8/layout/hProcess9"/>
    <dgm:cxn modelId="{2B6F5907-CB14-44E1-A0ED-061A3DA062B9}" type="presParOf" srcId="{3E852E99-6443-4FD0-A20B-CC61E455A577}" destId="{B084B8CB-3F25-41DB-87F8-123F245FEEDB}" srcOrd="5" destOrd="0" presId="urn:microsoft.com/office/officeart/2005/8/layout/hProcess9"/>
    <dgm:cxn modelId="{86A8410A-37A1-4B29-9E98-76231BD49049}" type="presParOf" srcId="{3E852E99-6443-4FD0-A20B-CC61E455A577}" destId="{42C457B6-747C-4FE3-A8A8-1B8285960D8C}"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7B7405-A146-4BDD-90DD-8A5739326F9E}">
      <dsp:nvSpPr>
        <dsp:cNvPr id="0" name=""/>
        <dsp:cNvSpPr/>
      </dsp:nvSpPr>
      <dsp:spPr>
        <a:xfrm>
          <a:off x="227922" y="0"/>
          <a:ext cx="7406021" cy="6120680"/>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AD6CE0-7223-4CFC-9B46-3F4B795F0AA9}">
      <dsp:nvSpPr>
        <dsp:cNvPr id="0" name=""/>
        <dsp:cNvSpPr/>
      </dsp:nvSpPr>
      <dsp:spPr>
        <a:xfrm>
          <a:off x="3531" y="1836204"/>
          <a:ext cx="2237435" cy="244827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a:t>2014</a:t>
          </a:r>
        </a:p>
        <a:p>
          <a:pPr lvl="0" algn="ctr" defTabSz="800100">
            <a:lnSpc>
              <a:spcPct val="90000"/>
            </a:lnSpc>
            <a:spcBef>
              <a:spcPct val="0"/>
            </a:spcBef>
            <a:spcAft>
              <a:spcPct val="35000"/>
            </a:spcAft>
          </a:pPr>
          <a:r>
            <a:rPr lang="en-US" sz="1600" kern="1200" dirty="0"/>
            <a:t>Delphi to explore similarities and  differences between pre-existing recommendations</a:t>
          </a:r>
        </a:p>
        <a:p>
          <a:pPr lvl="0" algn="ctr" defTabSz="800100">
            <a:lnSpc>
              <a:spcPct val="90000"/>
            </a:lnSpc>
            <a:spcBef>
              <a:spcPct val="0"/>
            </a:spcBef>
            <a:spcAft>
              <a:spcPct val="35000"/>
            </a:spcAft>
          </a:pPr>
          <a:r>
            <a:rPr lang="en-US" sz="1600" kern="1200" dirty="0"/>
            <a:t>(3 rounds)</a:t>
          </a:r>
        </a:p>
        <a:p>
          <a:pPr lvl="0" algn="ctr" defTabSz="800100">
            <a:lnSpc>
              <a:spcPct val="90000"/>
            </a:lnSpc>
            <a:spcBef>
              <a:spcPct val="0"/>
            </a:spcBef>
            <a:spcAft>
              <a:spcPct val="35000"/>
            </a:spcAft>
          </a:pPr>
          <a:r>
            <a:rPr lang="en-US" sz="1600" kern="1200" dirty="0"/>
            <a:t> </a:t>
          </a:r>
          <a:endParaRPr lang="fr-CH" sz="1600" kern="1200" dirty="0"/>
        </a:p>
      </dsp:txBody>
      <dsp:txXfrm>
        <a:off x="3531" y="1836204"/>
        <a:ext cx="2237435" cy="2448272"/>
      </dsp:txXfrm>
    </dsp:sp>
    <dsp:sp modelId="{21C9DB8E-D864-48CB-96A6-5D5F25123F0C}">
      <dsp:nvSpPr>
        <dsp:cNvPr id="0" name=""/>
        <dsp:cNvSpPr/>
      </dsp:nvSpPr>
      <dsp:spPr>
        <a:xfrm>
          <a:off x="2518352" y="1836204"/>
          <a:ext cx="1817496" cy="2448272"/>
        </a:xfrm>
        <a:prstGeom prst="roundRect">
          <a:avLst/>
        </a:prstGeom>
        <a:gradFill rotWithShape="0">
          <a:gsLst>
            <a:gs pos="0">
              <a:schemeClr val="accent3">
                <a:hueOff val="-1245387"/>
                <a:satOff val="11920"/>
                <a:lumOff val="131"/>
                <a:alphaOff val="0"/>
                <a:shade val="51000"/>
                <a:satMod val="130000"/>
              </a:schemeClr>
            </a:gs>
            <a:gs pos="80000">
              <a:schemeClr val="accent3">
                <a:hueOff val="-1245387"/>
                <a:satOff val="11920"/>
                <a:lumOff val="131"/>
                <a:alphaOff val="0"/>
                <a:shade val="93000"/>
                <a:satMod val="130000"/>
              </a:schemeClr>
            </a:gs>
            <a:gs pos="100000">
              <a:schemeClr val="accent3">
                <a:hueOff val="-1245387"/>
                <a:satOff val="11920"/>
                <a:lumOff val="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a:t>2015</a:t>
          </a:r>
        </a:p>
        <a:p>
          <a:pPr lvl="0" algn="ctr" defTabSz="800100">
            <a:lnSpc>
              <a:spcPct val="90000"/>
            </a:lnSpc>
            <a:spcBef>
              <a:spcPct val="0"/>
            </a:spcBef>
            <a:spcAft>
              <a:spcPct val="35000"/>
            </a:spcAft>
          </a:pPr>
          <a:endParaRPr lang="en-US" sz="1400" kern="1200" dirty="0"/>
        </a:p>
        <a:p>
          <a:pPr lvl="0" algn="ctr" defTabSz="800100">
            <a:lnSpc>
              <a:spcPct val="90000"/>
            </a:lnSpc>
            <a:spcBef>
              <a:spcPct val="0"/>
            </a:spcBef>
            <a:spcAft>
              <a:spcPct val="35000"/>
            </a:spcAft>
          </a:pPr>
          <a:r>
            <a:rPr lang="en-US" sz="1600" kern="1200" dirty="0"/>
            <a:t>Delphi to test the degree of consensus on some forty proposals</a:t>
          </a:r>
        </a:p>
        <a:p>
          <a:pPr lvl="0" algn="ctr" defTabSz="800100">
            <a:lnSpc>
              <a:spcPct val="90000"/>
            </a:lnSpc>
            <a:spcBef>
              <a:spcPct val="0"/>
            </a:spcBef>
            <a:spcAft>
              <a:spcPct val="35000"/>
            </a:spcAft>
          </a:pPr>
          <a:r>
            <a:rPr lang="en-US" sz="1600" kern="1200" dirty="0"/>
            <a:t>(3 rounds</a:t>
          </a:r>
          <a:r>
            <a:rPr lang="en-US" sz="1400" kern="1200" dirty="0"/>
            <a:t>)</a:t>
          </a:r>
          <a:endParaRPr lang="fr-CH" sz="1400" kern="1200" dirty="0"/>
        </a:p>
      </dsp:txBody>
      <dsp:txXfrm>
        <a:off x="2518352" y="1836204"/>
        <a:ext cx="1817496" cy="2448272"/>
      </dsp:txXfrm>
    </dsp:sp>
    <dsp:sp modelId="{58C4AAC7-7C96-46EC-AA7C-E04A27DFB12E}">
      <dsp:nvSpPr>
        <dsp:cNvPr id="0" name=""/>
        <dsp:cNvSpPr/>
      </dsp:nvSpPr>
      <dsp:spPr>
        <a:xfrm>
          <a:off x="4613234" y="1836204"/>
          <a:ext cx="1917504" cy="2448272"/>
        </a:xfrm>
        <a:prstGeom prst="roundRect">
          <a:avLst/>
        </a:prstGeom>
        <a:gradFill rotWithShape="0">
          <a:gsLst>
            <a:gs pos="0">
              <a:schemeClr val="accent3">
                <a:hueOff val="-2490773"/>
                <a:satOff val="23841"/>
                <a:lumOff val="261"/>
                <a:alphaOff val="0"/>
                <a:shade val="51000"/>
                <a:satMod val="130000"/>
              </a:schemeClr>
            </a:gs>
            <a:gs pos="80000">
              <a:schemeClr val="accent3">
                <a:hueOff val="-2490773"/>
                <a:satOff val="23841"/>
                <a:lumOff val="261"/>
                <a:alphaOff val="0"/>
                <a:shade val="93000"/>
                <a:satMod val="130000"/>
              </a:schemeClr>
            </a:gs>
            <a:gs pos="100000">
              <a:schemeClr val="accent3">
                <a:hueOff val="-2490773"/>
                <a:satOff val="23841"/>
                <a:lumOff val="2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algn="ctr" defTabSz="800100">
            <a:lnSpc>
              <a:spcPct val="90000"/>
            </a:lnSpc>
            <a:spcBef>
              <a:spcPct val="0"/>
            </a:spcBef>
            <a:spcAft>
              <a:spcPct val="35000"/>
            </a:spcAft>
            <a:buNone/>
          </a:pPr>
          <a:r>
            <a:rPr lang="fr-CH" sz="1800" b="1" kern="1200" dirty="0"/>
            <a:t>2016</a:t>
          </a:r>
        </a:p>
        <a:p>
          <a:pPr marL="0" lvl="0" algn="ctr" defTabSz="800100">
            <a:lnSpc>
              <a:spcPct val="90000"/>
            </a:lnSpc>
            <a:spcBef>
              <a:spcPct val="0"/>
            </a:spcBef>
            <a:spcAft>
              <a:spcPct val="35000"/>
            </a:spcAft>
            <a:buNone/>
          </a:pPr>
          <a:endParaRPr lang="fr-CH" sz="1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CH" sz="1600" kern="1200" dirty="0" err="1"/>
            <a:t>Draft</a:t>
          </a:r>
          <a:r>
            <a:rPr lang="fr-CH" sz="1600" kern="1200" dirty="0"/>
            <a:t> </a:t>
          </a:r>
          <a:r>
            <a:rPr lang="fr-CH" sz="1600" kern="1200" dirty="0" err="1"/>
            <a:t>guiding</a:t>
          </a:r>
          <a:r>
            <a:rPr lang="fr-CH" sz="1600" kern="1200" dirty="0"/>
            <a:t> </a:t>
          </a:r>
          <a:r>
            <a:rPr lang="fr-CH" sz="1600" kern="1200" dirty="0" err="1"/>
            <a:t>principles</a:t>
          </a:r>
          <a:endParaRPr lang="fr-CH" sz="1600" kern="1200" dirty="0"/>
        </a:p>
        <a:p>
          <a:pPr marL="0" lvl="0" algn="ctr" defTabSz="800100">
            <a:lnSpc>
              <a:spcPct val="90000"/>
            </a:lnSpc>
            <a:spcBef>
              <a:spcPct val="0"/>
            </a:spcBef>
            <a:spcAft>
              <a:spcPct val="35000"/>
            </a:spcAft>
            <a:buNone/>
          </a:pPr>
          <a:r>
            <a:rPr lang="fr-CH" sz="1600" kern="1200" dirty="0"/>
            <a:t>Scientific </a:t>
          </a:r>
          <a:r>
            <a:rPr lang="fr-CH" sz="1600" kern="1200" dirty="0" err="1"/>
            <a:t>commitee</a:t>
          </a:r>
          <a:endParaRPr lang="fr-CH" sz="1600" kern="1200" dirty="0"/>
        </a:p>
        <a:p>
          <a:pPr marL="0" lvl="0" algn="ctr" defTabSz="800100">
            <a:lnSpc>
              <a:spcPct val="90000"/>
            </a:lnSpc>
            <a:spcBef>
              <a:spcPct val="0"/>
            </a:spcBef>
            <a:spcAft>
              <a:spcPct val="35000"/>
            </a:spcAft>
            <a:buNone/>
          </a:pPr>
          <a:r>
            <a:rPr lang="fr-CH" sz="1600" kern="1200" dirty="0"/>
            <a:t>Public consultation</a:t>
          </a:r>
        </a:p>
      </dsp:txBody>
      <dsp:txXfrm>
        <a:off x="4613234" y="1836204"/>
        <a:ext cx="1917504" cy="2448272"/>
      </dsp:txXfrm>
    </dsp:sp>
    <dsp:sp modelId="{42C457B6-747C-4FE3-A8A8-1B8285960D8C}">
      <dsp:nvSpPr>
        <dsp:cNvPr id="0" name=""/>
        <dsp:cNvSpPr/>
      </dsp:nvSpPr>
      <dsp:spPr>
        <a:xfrm>
          <a:off x="6808124" y="1836204"/>
          <a:ext cx="1901310" cy="2448272"/>
        </a:xfrm>
        <a:prstGeom prst="roundRect">
          <a:avLst/>
        </a:prstGeom>
        <a:gradFill rotWithShape="0">
          <a:gsLst>
            <a:gs pos="0">
              <a:schemeClr val="accent3">
                <a:hueOff val="-3736160"/>
                <a:satOff val="35761"/>
                <a:lumOff val="392"/>
                <a:alphaOff val="0"/>
                <a:shade val="51000"/>
                <a:satMod val="130000"/>
              </a:schemeClr>
            </a:gs>
            <a:gs pos="80000">
              <a:schemeClr val="accent3">
                <a:hueOff val="-3736160"/>
                <a:satOff val="35761"/>
                <a:lumOff val="392"/>
                <a:alphaOff val="0"/>
                <a:shade val="93000"/>
                <a:satMod val="130000"/>
              </a:schemeClr>
            </a:gs>
            <a:gs pos="100000">
              <a:schemeClr val="accent3">
                <a:hueOff val="-3736160"/>
                <a:satOff val="3576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fr-CH" sz="2000" b="1" kern="1200" dirty="0"/>
            <a:t>2017</a:t>
          </a:r>
        </a:p>
        <a:p>
          <a:pPr lvl="0" algn="ctr" defTabSz="889000">
            <a:lnSpc>
              <a:spcPct val="90000"/>
            </a:lnSpc>
            <a:spcBef>
              <a:spcPct val="0"/>
            </a:spcBef>
            <a:spcAft>
              <a:spcPct val="35000"/>
            </a:spcAft>
          </a:pPr>
          <a:endParaRPr lang="fr-CH" sz="1600" kern="1200" dirty="0"/>
        </a:p>
        <a:p>
          <a:pPr lvl="0" algn="ctr" defTabSz="889000">
            <a:lnSpc>
              <a:spcPct val="90000"/>
            </a:lnSpc>
            <a:spcBef>
              <a:spcPct val="0"/>
            </a:spcBef>
            <a:spcAft>
              <a:spcPct val="35000"/>
            </a:spcAft>
          </a:pPr>
          <a:endParaRPr lang="fr-CH" sz="1600" kern="1200" dirty="0"/>
        </a:p>
        <a:p>
          <a:pPr lvl="0" algn="ctr" defTabSz="889000">
            <a:lnSpc>
              <a:spcPct val="90000"/>
            </a:lnSpc>
            <a:spcBef>
              <a:spcPct val="0"/>
            </a:spcBef>
            <a:spcAft>
              <a:spcPct val="35000"/>
            </a:spcAft>
          </a:pPr>
          <a:r>
            <a:rPr lang="fr-CH" sz="1600" kern="1200" dirty="0"/>
            <a:t>Final report</a:t>
          </a:r>
        </a:p>
      </dsp:txBody>
      <dsp:txXfrm>
        <a:off x="6808124" y="1836204"/>
        <a:ext cx="1901310" cy="24482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5300"/>
          </a:xfrm>
          <a:prstGeom prst="rect">
            <a:avLst/>
          </a:prstGeom>
        </p:spPr>
        <p:txBody>
          <a:bodyPr vert="horz" lIns="91303" tIns="45651" rIns="91303" bIns="45651" rtlCol="0"/>
          <a:lstStyle>
            <a:lvl1pPr algn="l">
              <a:defRPr sz="1200"/>
            </a:lvl1pPr>
          </a:lstStyle>
          <a:p>
            <a:endParaRPr lang="fr-CH"/>
          </a:p>
        </p:txBody>
      </p:sp>
      <p:sp>
        <p:nvSpPr>
          <p:cNvPr id="3" name="Espace réservé de la date 2"/>
          <p:cNvSpPr>
            <a:spLocks noGrp="1"/>
          </p:cNvSpPr>
          <p:nvPr>
            <p:ph type="dt" sz="quarter" idx="1"/>
          </p:nvPr>
        </p:nvSpPr>
        <p:spPr>
          <a:xfrm>
            <a:off x="3848645" y="0"/>
            <a:ext cx="2944283" cy="495300"/>
          </a:xfrm>
          <a:prstGeom prst="rect">
            <a:avLst/>
          </a:prstGeom>
        </p:spPr>
        <p:txBody>
          <a:bodyPr vert="horz" lIns="91303" tIns="45651" rIns="91303" bIns="45651" rtlCol="0"/>
          <a:lstStyle>
            <a:lvl1pPr algn="r">
              <a:defRPr sz="1200"/>
            </a:lvl1pPr>
          </a:lstStyle>
          <a:p>
            <a:fld id="{FD27DFA2-0280-47B3-AE11-23109897AE5D}" type="datetimeFigureOut">
              <a:rPr lang="fr-CH" smtClean="0"/>
              <a:pPr/>
              <a:t>28.04.2017</a:t>
            </a:fld>
            <a:endParaRPr lang="fr-CH"/>
          </a:p>
        </p:txBody>
      </p:sp>
      <p:sp>
        <p:nvSpPr>
          <p:cNvPr id="4" name="Espace réservé du pied de page 3"/>
          <p:cNvSpPr>
            <a:spLocks noGrp="1"/>
          </p:cNvSpPr>
          <p:nvPr>
            <p:ph type="ftr" sz="quarter" idx="2"/>
          </p:nvPr>
        </p:nvSpPr>
        <p:spPr>
          <a:xfrm>
            <a:off x="1" y="9408981"/>
            <a:ext cx="2944283" cy="495300"/>
          </a:xfrm>
          <a:prstGeom prst="rect">
            <a:avLst/>
          </a:prstGeom>
        </p:spPr>
        <p:txBody>
          <a:bodyPr vert="horz" lIns="91303" tIns="45651" rIns="91303" bIns="45651"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8645" y="9408981"/>
            <a:ext cx="2944283" cy="495300"/>
          </a:xfrm>
          <a:prstGeom prst="rect">
            <a:avLst/>
          </a:prstGeom>
        </p:spPr>
        <p:txBody>
          <a:bodyPr vert="horz" lIns="91303" tIns="45651" rIns="91303" bIns="45651" rtlCol="0" anchor="b"/>
          <a:lstStyle>
            <a:lvl1pPr algn="r">
              <a:defRPr sz="1200"/>
            </a:lvl1pPr>
          </a:lstStyle>
          <a:p>
            <a:fld id="{E67B583D-B7AD-4722-81BB-501B6F75FF65}" type="slidenum">
              <a:rPr lang="fr-CH" smtClean="0"/>
              <a:pPr/>
              <a:t>‹N°›</a:t>
            </a:fld>
            <a:endParaRPr lang="fr-CH"/>
          </a:p>
        </p:txBody>
      </p:sp>
    </p:spTree>
    <p:extLst>
      <p:ext uri="{BB962C8B-B14F-4D97-AF65-F5344CB8AC3E}">
        <p14:creationId xmlns="" xmlns:p14="http://schemas.microsoft.com/office/powerpoint/2010/main" val="413431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5300"/>
          </a:xfrm>
          <a:prstGeom prst="rect">
            <a:avLst/>
          </a:prstGeom>
        </p:spPr>
        <p:txBody>
          <a:bodyPr vert="horz" lIns="91303" tIns="45651" rIns="91303" bIns="45651" rtlCol="0"/>
          <a:lstStyle>
            <a:lvl1pPr algn="l">
              <a:defRPr sz="1200"/>
            </a:lvl1pPr>
          </a:lstStyle>
          <a:p>
            <a:endParaRPr lang="fr-CH"/>
          </a:p>
        </p:txBody>
      </p:sp>
      <p:sp>
        <p:nvSpPr>
          <p:cNvPr id="3" name="Espace réservé de la date 2"/>
          <p:cNvSpPr>
            <a:spLocks noGrp="1"/>
          </p:cNvSpPr>
          <p:nvPr>
            <p:ph type="dt" idx="1"/>
          </p:nvPr>
        </p:nvSpPr>
        <p:spPr>
          <a:xfrm>
            <a:off x="3848645" y="0"/>
            <a:ext cx="2944283" cy="495300"/>
          </a:xfrm>
          <a:prstGeom prst="rect">
            <a:avLst/>
          </a:prstGeom>
        </p:spPr>
        <p:txBody>
          <a:bodyPr vert="horz" lIns="91303" tIns="45651" rIns="91303" bIns="45651" rtlCol="0"/>
          <a:lstStyle>
            <a:lvl1pPr algn="r">
              <a:defRPr sz="1200"/>
            </a:lvl1pPr>
          </a:lstStyle>
          <a:p>
            <a:fld id="{201BCAF5-C297-447A-81FF-6548ECF93C58}" type="datetimeFigureOut">
              <a:rPr lang="fr-CH" smtClean="0"/>
              <a:pPr/>
              <a:t>28.04.2017</a:t>
            </a:fld>
            <a:endParaRPr lang="fr-CH"/>
          </a:p>
        </p:txBody>
      </p:sp>
      <p:sp>
        <p:nvSpPr>
          <p:cNvPr id="4" name="Espace réservé de l'image des diapositives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303" tIns="45651" rIns="91303" bIns="45651" rtlCol="0" anchor="ctr"/>
          <a:lstStyle/>
          <a:p>
            <a:endParaRPr lang="fr-CH"/>
          </a:p>
        </p:txBody>
      </p:sp>
      <p:sp>
        <p:nvSpPr>
          <p:cNvPr id="5" name="Espace réservé des commentaires 4"/>
          <p:cNvSpPr>
            <a:spLocks noGrp="1"/>
          </p:cNvSpPr>
          <p:nvPr>
            <p:ph type="body" sz="quarter" idx="3"/>
          </p:nvPr>
        </p:nvSpPr>
        <p:spPr>
          <a:xfrm>
            <a:off x="679450" y="4705350"/>
            <a:ext cx="5435600" cy="4457700"/>
          </a:xfrm>
          <a:prstGeom prst="rect">
            <a:avLst/>
          </a:prstGeom>
        </p:spPr>
        <p:txBody>
          <a:bodyPr vert="horz" lIns="91303" tIns="45651" rIns="91303" bIns="4565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408981"/>
            <a:ext cx="2944283" cy="495300"/>
          </a:xfrm>
          <a:prstGeom prst="rect">
            <a:avLst/>
          </a:prstGeom>
        </p:spPr>
        <p:txBody>
          <a:bodyPr vert="horz" lIns="91303" tIns="45651" rIns="91303" bIns="45651"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48645" y="9408981"/>
            <a:ext cx="2944283" cy="495300"/>
          </a:xfrm>
          <a:prstGeom prst="rect">
            <a:avLst/>
          </a:prstGeom>
        </p:spPr>
        <p:txBody>
          <a:bodyPr vert="horz" lIns="91303" tIns="45651" rIns="91303" bIns="45651" rtlCol="0" anchor="b"/>
          <a:lstStyle>
            <a:lvl1pPr algn="r">
              <a:defRPr sz="1200"/>
            </a:lvl1pPr>
          </a:lstStyle>
          <a:p>
            <a:fld id="{369CE335-F1A5-466A-93E9-94614003C90A}" type="slidenum">
              <a:rPr lang="fr-CH" smtClean="0"/>
              <a:pPr/>
              <a:t>‹N°›</a:t>
            </a:fld>
            <a:endParaRPr lang="fr-CH"/>
          </a:p>
        </p:txBody>
      </p:sp>
    </p:spTree>
    <p:extLst>
      <p:ext uri="{BB962C8B-B14F-4D97-AF65-F5344CB8AC3E}">
        <p14:creationId xmlns="" xmlns:p14="http://schemas.microsoft.com/office/powerpoint/2010/main" val="250474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369CE335-F1A5-466A-93E9-94614003C90A}" type="slidenum">
              <a:rPr lang="fr-CH" smtClean="0"/>
              <a:pPr/>
              <a:t>1</a:t>
            </a:fld>
            <a:endParaRPr lang="fr-CH" dirty="0"/>
          </a:p>
        </p:txBody>
      </p:sp>
    </p:spTree>
    <p:extLst>
      <p:ext uri="{BB962C8B-B14F-4D97-AF65-F5344CB8AC3E}">
        <p14:creationId xmlns="" xmlns:p14="http://schemas.microsoft.com/office/powerpoint/2010/main" val="100811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a:ln/>
        </p:spPr>
      </p:sp>
      <p:sp>
        <p:nvSpPr>
          <p:cNvPr id="28674" name="Espace réservé des commentaires 2"/>
          <p:cNvSpPr>
            <a:spLocks noGrp="1"/>
          </p:cNvSpPr>
          <p:nvPr>
            <p:ph type="body" idx="1"/>
          </p:nvPr>
        </p:nvSpPr>
        <p:spPr>
          <a:noFill/>
          <a:ln/>
        </p:spPr>
        <p:txBody>
          <a:bodyPr/>
          <a:lstStyle/>
          <a:p>
            <a:r>
              <a:rPr lang="fr-FR" smtClean="0">
                <a:latin typeface="Arial" pitchFamily="34" charset="0"/>
                <a:ea typeface="ＭＳ Ｐゴシック" pitchFamily="34" charset="-128"/>
              </a:rPr>
              <a:t>Objectif final / Impact attendu</a:t>
            </a:r>
          </a:p>
          <a:p>
            <a:endParaRPr lang="fr-FR" smtClean="0">
              <a:latin typeface="Arial" pitchFamily="34" charset="0"/>
              <a:ea typeface="ＭＳ Ｐゴシック" pitchFamily="34" charset="-128"/>
            </a:endParaRPr>
          </a:p>
          <a:p>
            <a:r>
              <a:rPr lang="fr-FR" smtClean="0">
                <a:latin typeface="Arial" pitchFamily="34" charset="0"/>
                <a:ea typeface="ＭＳ Ｐゴシック" pitchFamily="34" charset="-128"/>
              </a:rPr>
              <a:t>Mette en œuvre des moyens pour atteindre des effets qui vont contribuer à l</a:t>
            </a:r>
            <a:r>
              <a:rPr lang="fr-FR" altLang="fr-FR" smtClean="0">
                <a:latin typeface="Arial" pitchFamily="34" charset="0"/>
                <a:ea typeface="ＭＳ Ｐゴシック" pitchFamily="34" charset="-128"/>
              </a:rPr>
              <a:t>’</a:t>
            </a:r>
            <a:r>
              <a:rPr lang="fr-FR" smtClean="0">
                <a:latin typeface="Arial" pitchFamily="34" charset="0"/>
                <a:ea typeface="ＭＳ Ｐゴシック" pitchFamily="34" charset="-128"/>
              </a:rPr>
              <a:t>atteinte de l</a:t>
            </a:r>
            <a:r>
              <a:rPr lang="fr-FR" altLang="fr-FR" smtClean="0">
                <a:latin typeface="Arial" pitchFamily="34" charset="0"/>
                <a:ea typeface="ＭＳ Ｐゴシック" pitchFamily="34" charset="-128"/>
              </a:rPr>
              <a:t>’</a:t>
            </a:r>
            <a:r>
              <a:rPr lang="fr-FR" smtClean="0">
                <a:latin typeface="Arial" pitchFamily="34" charset="0"/>
                <a:ea typeface="ＭＳ Ｐゴシック" pitchFamily="34" charset="-128"/>
              </a:rPr>
              <a:t>objectif</a:t>
            </a:r>
          </a:p>
        </p:txBody>
      </p:sp>
      <p:sp>
        <p:nvSpPr>
          <p:cNvPr id="4" name="Espace réservé du numéro de diapositive 3"/>
          <p:cNvSpPr>
            <a:spLocks noGrp="1"/>
          </p:cNvSpPr>
          <p:nvPr>
            <p:ph type="sldNum" sz="quarter" idx="5"/>
          </p:nvPr>
        </p:nvSpPr>
        <p:spPr/>
        <p:txBody>
          <a:bodyPr/>
          <a:lstStyle/>
          <a:p>
            <a:fld id="{D2AE222E-105B-4346-91D3-500ADADCB4CB}" type="slidenum">
              <a:rPr lang="fr-FR"/>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143372" y="2500306"/>
            <a:ext cx="4429156" cy="3000396"/>
          </a:xfrm>
        </p:spPr>
        <p:txBody>
          <a:bodyPr anchor="t"/>
          <a:lstStyle>
            <a:lvl1pPr algn="l">
              <a:defRPr>
                <a:latin typeface="Arial" pitchFamily="34" charset="0"/>
                <a:cs typeface="Arial" pitchFamily="34" charset="0"/>
              </a:defRPr>
            </a:lvl1pPr>
          </a:lstStyle>
          <a:p>
            <a:r>
              <a:rPr lang="fr-FR" dirty="0"/>
              <a:t>Cliquez pour modifier le style du titre</a:t>
            </a:r>
            <a:endParaRPr lang="fr-CH" dirty="0"/>
          </a:p>
        </p:txBody>
      </p:sp>
      <p:sp>
        <p:nvSpPr>
          <p:cNvPr id="3" name="Sous-titre 2"/>
          <p:cNvSpPr>
            <a:spLocks noGrp="1"/>
          </p:cNvSpPr>
          <p:nvPr>
            <p:ph type="subTitle" idx="1"/>
          </p:nvPr>
        </p:nvSpPr>
        <p:spPr>
          <a:xfrm>
            <a:off x="4132800" y="1710000"/>
            <a:ext cx="4500000" cy="568800"/>
          </a:xfrm>
        </p:spPr>
        <p:txBody>
          <a:bodyPr>
            <a:no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dirty="0"/>
          </a:p>
        </p:txBody>
      </p:sp>
      <p:pic>
        <p:nvPicPr>
          <p:cNvPr id="4" name="Image 3" descr="Vaud_blanc.png"/>
          <p:cNvPicPr>
            <a:picLocks noChangeAspect="1"/>
          </p:cNvPicPr>
          <p:nvPr/>
        </p:nvPicPr>
        <p:blipFill>
          <a:blip r:embed="rId2" cstate="print"/>
          <a:stretch>
            <a:fillRect/>
          </a:stretch>
        </p:blipFill>
        <p:spPr>
          <a:xfrm>
            <a:off x="180000" y="5644800"/>
            <a:ext cx="167640" cy="539497"/>
          </a:xfrm>
          <a:prstGeom prst="rect">
            <a:avLst/>
          </a:prstGeom>
        </p:spPr>
      </p:pic>
      <p:pic>
        <p:nvPicPr>
          <p:cNvPr id="5" name="Image 4" descr="Vaud_blanc.png"/>
          <p:cNvPicPr>
            <a:picLocks noChangeAspect="1"/>
          </p:cNvPicPr>
          <p:nvPr/>
        </p:nvPicPr>
        <p:blipFill>
          <a:blip r:embed="rId2" cstate="print"/>
          <a:stretch>
            <a:fillRect/>
          </a:stretch>
        </p:blipFill>
        <p:spPr>
          <a:xfrm>
            <a:off x="180000" y="5644800"/>
            <a:ext cx="167640" cy="5394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e la date 3"/>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00042"/>
            <a:ext cx="2057400" cy="5626121"/>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500042"/>
            <a:ext cx="6019800" cy="562612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apositive de titre 2">
    <p:bg>
      <p:bgPr>
        <a:solidFill>
          <a:srgbClr val="009933">
            <a:alpha val="0"/>
          </a:srgb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2675106" y="432000"/>
            <a:ext cx="6012000" cy="6012000"/>
          </a:xfrm>
          <a:prstGeom prst="rect">
            <a:avLst/>
          </a:prstGeom>
          <a:solidFill>
            <a:srgbClr val="FFFFFF"/>
          </a:solidFill>
          <a:ln>
            <a:noFill/>
          </a:ln>
          <a:effectLst>
            <a:outerShdw blurRad="63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itchFamily="34" charset="0"/>
            </a:endParaRPr>
          </a:p>
        </p:txBody>
      </p:sp>
      <p:sp>
        <p:nvSpPr>
          <p:cNvPr id="2" name="Titre 1"/>
          <p:cNvSpPr>
            <a:spLocks noGrp="1"/>
          </p:cNvSpPr>
          <p:nvPr>
            <p:ph type="ctrTitle"/>
          </p:nvPr>
        </p:nvSpPr>
        <p:spPr>
          <a:xfrm>
            <a:off x="2890800" y="1639746"/>
            <a:ext cx="5559033" cy="1470025"/>
          </a:xfrm>
        </p:spPr>
        <p:txBody>
          <a:bodyPr lIns="0" anchor="t">
            <a:noAutofit/>
          </a:bodyPr>
          <a:lstStyle>
            <a:lvl1pPr algn="l">
              <a:defRPr sz="4400">
                <a:solidFill>
                  <a:schemeClr val="tx1"/>
                </a:solidFill>
              </a:defRPr>
            </a:lvl1pPr>
          </a:lstStyle>
          <a:p>
            <a:r>
              <a:rPr lang="fr-FR"/>
              <a:t>Cliquez pour modifier le style du titre</a:t>
            </a:r>
            <a:endParaRPr lang="fr-FR" dirty="0"/>
          </a:p>
        </p:txBody>
      </p:sp>
      <p:sp>
        <p:nvSpPr>
          <p:cNvPr id="3" name="Sous-titre 2"/>
          <p:cNvSpPr>
            <a:spLocks noGrp="1"/>
          </p:cNvSpPr>
          <p:nvPr>
            <p:ph type="subTitle" idx="1"/>
          </p:nvPr>
        </p:nvSpPr>
        <p:spPr>
          <a:xfrm>
            <a:off x="2890800" y="648000"/>
            <a:ext cx="5564134" cy="868680"/>
          </a:xfrm>
        </p:spPr>
        <p:txBody>
          <a:bodyPr lIns="0" tIns="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pic>
        <p:nvPicPr>
          <p:cNvPr id="13" name="Image 12" descr="CHUV_Simple_Blanc.eps"/>
          <p:cNvPicPr>
            <a:picLocks noChangeAspect="1"/>
          </p:cNvPicPr>
          <p:nvPr/>
        </p:nvPicPr>
        <p:blipFill>
          <a:blip r:embed="rId2" cstate="print"/>
          <a:stretch>
            <a:fillRect/>
          </a:stretch>
        </p:blipFill>
        <p:spPr>
          <a:xfrm>
            <a:off x="7432379" y="5683458"/>
            <a:ext cx="828000" cy="426655"/>
          </a:xfrm>
          <a:prstGeom prst="rect">
            <a:avLst/>
          </a:prstGeom>
        </p:spPr>
      </p:pic>
      <p:sp>
        <p:nvSpPr>
          <p:cNvPr id="10" name="Espace réservé du texte vertical 2"/>
          <p:cNvSpPr>
            <a:spLocks noGrp="1"/>
          </p:cNvSpPr>
          <p:nvPr>
            <p:ph type="body" orient="vert" idx="14"/>
          </p:nvPr>
        </p:nvSpPr>
        <p:spPr>
          <a:xfrm>
            <a:off x="432000" y="432000"/>
            <a:ext cx="2220687" cy="5972196"/>
          </a:xfrm>
        </p:spPr>
        <p:txBody>
          <a:bodyPr vert="horz" lIns="0" tIns="0"/>
          <a:lstStyle>
            <a:lvl1pPr marL="0" indent="0">
              <a:buNone/>
              <a:defRPr sz="1800">
                <a:solidFill>
                  <a:schemeClr val="bg1"/>
                </a:solidFill>
              </a:defRPr>
            </a:lvl1pPr>
            <a:lvl2pPr>
              <a:defRPr sz="800">
                <a:solidFill>
                  <a:schemeClr val="bg1"/>
                </a:solidFill>
              </a:defRPr>
            </a:lvl2pPr>
          </a:lstStyle>
          <a:p>
            <a:pPr lvl="0"/>
            <a:r>
              <a:rPr lang="fr-FR"/>
              <a:t>Cliquez pour modifier les styles du texte du masque</a:t>
            </a:r>
          </a:p>
        </p:txBody>
      </p:sp>
      <p:pic>
        <p:nvPicPr>
          <p:cNvPr id="9" name="Image 8" descr="Vaud_blanc.png"/>
          <p:cNvPicPr>
            <a:picLocks noChangeAspect="1"/>
          </p:cNvPicPr>
          <p:nvPr/>
        </p:nvPicPr>
        <p:blipFill>
          <a:blip r:embed="rId3" cstate="print"/>
          <a:stretch>
            <a:fillRect/>
          </a:stretch>
        </p:blipFill>
        <p:spPr>
          <a:xfrm>
            <a:off x="428400" y="5533200"/>
            <a:ext cx="167640" cy="539497"/>
          </a:xfrm>
          <a:prstGeom prst="rect">
            <a:avLst/>
          </a:prstGeom>
        </p:spPr>
      </p:pic>
      <p:pic>
        <p:nvPicPr>
          <p:cNvPr id="11" name="Image 10" descr="Vaud_blanc.png"/>
          <p:cNvPicPr>
            <a:picLocks noChangeAspect="1"/>
          </p:cNvPicPr>
          <p:nvPr/>
        </p:nvPicPr>
        <p:blipFill>
          <a:blip r:embed="rId3" cstate="print"/>
          <a:stretch>
            <a:fillRect/>
          </a:stretch>
        </p:blipFill>
        <p:spPr>
          <a:xfrm>
            <a:off x="428400" y="5533200"/>
            <a:ext cx="167640" cy="53949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plan">
    <p:spTree>
      <p:nvGrpSpPr>
        <p:cNvPr id="1" name=""/>
        <p:cNvGrpSpPr/>
        <p:nvPr/>
      </p:nvGrpSpPr>
      <p:grpSpPr>
        <a:xfrm>
          <a:off x="0" y="0"/>
          <a:ext cx="0" cy="0"/>
          <a:chOff x="0" y="0"/>
          <a:chExt cx="0" cy="0"/>
        </a:xfrm>
      </p:grpSpPr>
      <p:sp>
        <p:nvSpPr>
          <p:cNvPr id="4" name="Rectangle 3"/>
          <p:cNvSpPr/>
          <p:nvPr userDrawn="1"/>
        </p:nvSpPr>
        <p:spPr>
          <a:xfrm>
            <a:off x="152400" y="188913"/>
            <a:ext cx="747713" cy="628808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5" name="Image 18" descr="Logo ODJ léger.jpg"/>
          <p:cNvPicPr>
            <a:picLocks noChangeAspect="1"/>
          </p:cNvPicPr>
          <p:nvPr userDrawn="1"/>
        </p:nvPicPr>
        <p:blipFill>
          <a:blip r:embed="rId2" cstate="print"/>
          <a:srcRect/>
          <a:stretch>
            <a:fillRect/>
          </a:stretch>
        </p:blipFill>
        <p:spPr bwMode="auto">
          <a:xfrm>
            <a:off x="179388" y="5805488"/>
            <a:ext cx="941387" cy="639762"/>
          </a:xfrm>
          <a:prstGeom prst="rect">
            <a:avLst/>
          </a:prstGeom>
          <a:solidFill>
            <a:schemeClr val="bg2"/>
          </a:solidFill>
          <a:ln w="9525">
            <a:noFill/>
            <a:miter lim="800000"/>
            <a:headEnd/>
            <a:tailEnd/>
          </a:ln>
        </p:spPr>
      </p:pic>
      <p:sp>
        <p:nvSpPr>
          <p:cNvPr id="2" name="Titre 1"/>
          <p:cNvSpPr>
            <a:spLocks noGrp="1"/>
          </p:cNvSpPr>
          <p:nvPr>
            <p:ph type="title"/>
          </p:nvPr>
        </p:nvSpPr>
        <p:spPr>
          <a:xfrm>
            <a:off x="899592" y="228600"/>
            <a:ext cx="8064896" cy="758825"/>
          </a:xfrm>
        </p:spPr>
        <p:txBody>
          <a:bodyPr/>
          <a:lstStyle>
            <a:lvl1pPr>
              <a:defRPr>
                <a:solidFill>
                  <a:schemeClr val="accent3">
                    <a:lumMod val="50000"/>
                  </a:schemeClr>
                </a:solidFill>
              </a:defRPr>
            </a:lvl1pPr>
          </a:lstStyle>
          <a:p>
            <a:r>
              <a:rPr lang="fr-FR" dirty="0" smtClean="0"/>
              <a:t>Cliquez et modifiez le titre</a:t>
            </a:r>
            <a:endParaRPr lang="en-US" dirty="0"/>
          </a:p>
        </p:txBody>
      </p:sp>
      <p:sp>
        <p:nvSpPr>
          <p:cNvPr id="8" name="Espace réservé du contenu 7"/>
          <p:cNvSpPr>
            <a:spLocks noGrp="1"/>
          </p:cNvSpPr>
          <p:nvPr>
            <p:ph sz="quarter" idx="1"/>
          </p:nvPr>
        </p:nvSpPr>
        <p:spPr>
          <a:xfrm>
            <a:off x="899592" y="1527048"/>
            <a:ext cx="8064896" cy="485428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Espace réservé de la date 3"/>
          <p:cNvSpPr>
            <a:spLocks noGrp="1"/>
          </p:cNvSpPr>
          <p:nvPr>
            <p:ph type="dt" sz="half" idx="10"/>
          </p:nvPr>
        </p:nvSpPr>
        <p:spPr/>
        <p:txBody>
          <a:bodyPr/>
          <a:lstStyle>
            <a:lvl1pPr>
              <a:defRPr/>
            </a:lvl1pPr>
          </a:lstStyle>
          <a:p>
            <a:pPr>
              <a:defRPr/>
            </a:pPr>
            <a:r>
              <a:rPr lang="fr-FR"/>
              <a:t>26/08/2016</a:t>
            </a:r>
            <a:endParaRPr lang="fr-FR" dirty="0"/>
          </a:p>
        </p:txBody>
      </p:sp>
      <p:sp>
        <p:nvSpPr>
          <p:cNvPr id="7" name="Espace réservé du numéro de diapositive 5"/>
          <p:cNvSpPr>
            <a:spLocks noGrp="1"/>
          </p:cNvSpPr>
          <p:nvPr>
            <p:ph type="sldNum" sz="quarter" idx="11"/>
          </p:nvPr>
        </p:nvSpPr>
        <p:spPr>
          <a:xfrm>
            <a:off x="4362450" y="1027113"/>
            <a:ext cx="457200" cy="441325"/>
          </a:xfrm>
        </p:spPr>
        <p:txBody>
          <a:bodyPr/>
          <a:lstStyle>
            <a:lvl1pPr>
              <a:defRPr/>
            </a:lvl1pPr>
          </a:lstStyle>
          <a:p>
            <a:fld id="{B97C58D7-8A51-4C52-9226-EF5A6994E810}" type="slidenum">
              <a:rPr lang="fr-FR"/>
              <a:pPr/>
              <a:t>‹N°›</a:t>
            </a:fld>
            <a:endParaRPr lang="fr-FR"/>
          </a:p>
        </p:txBody>
      </p:sp>
      <p:sp>
        <p:nvSpPr>
          <p:cNvPr id="9" name="Espace réservé du pied de page 4"/>
          <p:cNvSpPr>
            <a:spLocks noGrp="1"/>
          </p:cNvSpPr>
          <p:nvPr>
            <p:ph type="ftr" sz="quarter" idx="12"/>
          </p:nvPr>
        </p:nvSpPr>
        <p:spPr>
          <a:xfrm>
            <a:off x="107950" y="6453188"/>
            <a:ext cx="2447925" cy="323850"/>
          </a:xfrm>
        </p:spPr>
        <p:txBody>
          <a:bodyPr/>
          <a:lstStyle>
            <a:lvl1pPr>
              <a:defRPr/>
            </a:lvl1pPr>
          </a:lstStyle>
          <a:p>
            <a:pPr>
              <a:defRPr/>
            </a:pPr>
            <a:r>
              <a:rPr lang="en-US"/>
              <a:t>jm.costes@orange.fr</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lstStyle/>
          <a:p>
            <a:r>
              <a:rPr lang="fr-FR" dirty="0"/>
              <a:t>Cliquez pour modifier le style du titre</a:t>
            </a:r>
            <a:endParaRPr lang="fr-CH" dirty="0"/>
          </a:p>
        </p:txBody>
      </p:sp>
      <p:sp>
        <p:nvSpPr>
          <p:cNvPr id="3" name="Espace réservé du contenu 2"/>
          <p:cNvSpPr>
            <a:spLocks noGrp="1"/>
          </p:cNvSpPr>
          <p:nvPr>
            <p:ph idx="1"/>
          </p:nvPr>
        </p:nvSpPr>
        <p:spPr>
          <a:xfrm>
            <a:off x="467544" y="1628800"/>
            <a:ext cx="8229600" cy="4525963"/>
          </a:xfrm>
        </p:spPr>
        <p:txBody>
          <a:bodyPr/>
          <a:lstStyle>
            <a:lvl1pPr>
              <a:defRPr>
                <a:latin typeface="Arial" pitchFamily="34" charset="0"/>
                <a:cs typeface="Arial" pitchFamily="34" charset="0"/>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e la date 3"/>
          <p:cNvSpPr>
            <a:spLocks noGrp="1"/>
          </p:cNvSpPr>
          <p:nvPr>
            <p:ph type="dt" sz="half" idx="10"/>
          </p:nvPr>
        </p:nvSpPr>
        <p:spPr/>
        <p:txBody>
          <a:bodyPr/>
          <a:lstStyle>
            <a:lvl1pPr>
              <a:defRPr>
                <a:latin typeface="Arial" pitchFamily="34" charset="0"/>
                <a:cs typeface="Arial" pitchFamily="34" charset="0"/>
              </a:defRPr>
            </a:lvl1pPr>
          </a:lstStyle>
          <a:p>
            <a:fld id="{D85F33BA-7C78-47F9-9315-23F8825ABD71}" type="datetimeFigureOut">
              <a:rPr lang="fr-CH" smtClean="0"/>
              <a:pPr/>
              <a:t>28.04.2017</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dirty="0"/>
          </a:p>
        </p:txBody>
      </p:sp>
      <p:sp>
        <p:nvSpPr>
          <p:cNvPr id="3" name="Espace réservé du texte 2"/>
          <p:cNvSpPr>
            <a:spLocks noGrp="1"/>
          </p:cNvSpPr>
          <p:nvPr>
            <p:ph type="body" idx="1"/>
          </p:nvPr>
        </p:nvSpPr>
        <p:spPr>
          <a:xfrm>
            <a:off x="722313" y="2906713"/>
            <a:ext cx="77724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659405"/>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29916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p:cNvSpPr>
            <a:spLocks noGrp="1"/>
          </p:cNvSpPr>
          <p:nvPr>
            <p:ph type="body" sz="quarter" idx="3"/>
          </p:nvPr>
        </p:nvSpPr>
        <p:spPr>
          <a:xfrm>
            <a:off x="4645025" y="166828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30804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Espace réservé de la date 6"/>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3008313" cy="935058"/>
          </a:xfrm>
        </p:spPr>
        <p:txBody>
          <a:bodyPr anchor="b"/>
          <a:lstStyle>
            <a:lvl1pPr algn="l">
              <a:defRPr sz="2000" b="1"/>
            </a:lvl1pPr>
          </a:lstStyle>
          <a:p>
            <a:r>
              <a:rPr lang="fr-FR"/>
              <a:t>Cliquez pour modifier le style du titre</a:t>
            </a:r>
            <a:endParaRPr lang="fr-CH" dirty="0"/>
          </a:p>
        </p:txBody>
      </p:sp>
      <p:sp>
        <p:nvSpPr>
          <p:cNvPr id="3" name="Espace réservé du contenu 2"/>
          <p:cNvSpPr>
            <a:spLocks noGrp="1"/>
          </p:cNvSpPr>
          <p:nvPr>
            <p:ph idx="1"/>
          </p:nvPr>
        </p:nvSpPr>
        <p:spPr>
          <a:xfrm>
            <a:off x="3575050" y="500042"/>
            <a:ext cx="5111750" cy="5626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85F33BA-7C78-47F9-9315-23F8825ABD71}" type="datetimeFigureOut">
              <a:rPr lang="fr-CH" smtClean="0"/>
              <a:pPr/>
              <a:t>28.04.2017</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C0A4D66-3EF4-4D26-9788-F59DCE14ADE2}" type="slidenum">
              <a:rPr lang="fr-CH" smtClean="0"/>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878"/>
            <a:ext cx="9144000" cy="6858000"/>
          </a:xfrm>
          <a:prstGeom prst="rect">
            <a:avLst/>
          </a:prstGeom>
          <a:solidFill>
            <a:schemeClr val="bg1"/>
          </a:solidFill>
          <a:ln>
            <a:noFill/>
          </a:ln>
          <a:effectLst>
            <a:outerShdw blurRad="50800" dist="50800" dir="5400000" sx="1000" sy="1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latin typeface="Arial" pitchFamily="34" charset="0"/>
              <a:cs typeface="Arial" pitchFamily="34" charset="0"/>
            </a:endParaRPr>
          </a:p>
        </p:txBody>
      </p:sp>
      <p:sp>
        <p:nvSpPr>
          <p:cNvPr id="2" name="Espace réservé du titre 1"/>
          <p:cNvSpPr>
            <a:spLocks noGrp="1"/>
          </p:cNvSpPr>
          <p:nvPr>
            <p:ph type="title"/>
          </p:nvPr>
        </p:nvSpPr>
        <p:spPr>
          <a:xfrm>
            <a:off x="457200" y="443320"/>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35712"/>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e la date 3"/>
          <p:cNvSpPr>
            <a:spLocks noGrp="1"/>
          </p:cNvSpPr>
          <p:nvPr>
            <p:ph type="dt" sz="half" idx="2"/>
          </p:nvPr>
        </p:nvSpPr>
        <p:spPr>
          <a:xfrm>
            <a:off x="404826" y="6545638"/>
            <a:ext cx="2133600" cy="285728"/>
          </a:xfrm>
          <a:prstGeom prst="rect">
            <a:avLst/>
          </a:prstGeom>
        </p:spPr>
        <p:txBody>
          <a:bodyPr vert="horz" lIns="91440" tIns="45720" rIns="91440" bIns="45720" rtlCol="0" anchor="ctr"/>
          <a:lstStyle>
            <a:lvl1pPr algn="l">
              <a:defRPr sz="1200">
                <a:solidFill>
                  <a:schemeClr val="tx1"/>
                </a:solidFill>
              </a:defRPr>
            </a:lvl1pPr>
          </a:lstStyle>
          <a:p>
            <a:fld id="{D85F33BA-7C78-47F9-9315-23F8825ABD71}" type="datetimeFigureOut">
              <a:rPr lang="fr-CH" smtClean="0"/>
              <a:pPr/>
              <a:t>28.04.2017</a:t>
            </a:fld>
            <a:endParaRPr lang="fr-CH"/>
          </a:p>
        </p:txBody>
      </p:sp>
      <p:sp>
        <p:nvSpPr>
          <p:cNvPr id="5" name="Espace réservé du pied de page 4"/>
          <p:cNvSpPr>
            <a:spLocks noGrp="1"/>
          </p:cNvSpPr>
          <p:nvPr>
            <p:ph type="ftr" sz="quarter" idx="3"/>
          </p:nvPr>
        </p:nvSpPr>
        <p:spPr>
          <a:xfrm>
            <a:off x="3071826" y="6545638"/>
            <a:ext cx="2895600" cy="285728"/>
          </a:xfrm>
          <a:prstGeom prst="rect">
            <a:avLst/>
          </a:prstGeom>
        </p:spPr>
        <p:txBody>
          <a:bodyPr vert="horz" lIns="91440" tIns="45720" rIns="91440" bIns="45720" rtlCol="0" anchor="ctr"/>
          <a:lstStyle>
            <a:lvl1pPr algn="ctr">
              <a:defRPr sz="1200">
                <a:solidFill>
                  <a:schemeClr val="tx1"/>
                </a:solidFill>
              </a:defRPr>
            </a:lvl1pPr>
          </a:lstStyle>
          <a:p>
            <a:endParaRPr lang="fr-CH"/>
          </a:p>
        </p:txBody>
      </p:sp>
      <p:sp>
        <p:nvSpPr>
          <p:cNvPr id="6" name="Espace réservé du numéro de diapositive 5"/>
          <p:cNvSpPr>
            <a:spLocks noGrp="1"/>
          </p:cNvSpPr>
          <p:nvPr>
            <p:ph type="sldNum" sz="quarter" idx="4"/>
          </p:nvPr>
        </p:nvSpPr>
        <p:spPr>
          <a:xfrm>
            <a:off x="6500826" y="6545638"/>
            <a:ext cx="500066" cy="285728"/>
          </a:xfrm>
          <a:prstGeom prst="rect">
            <a:avLst/>
          </a:prstGeom>
        </p:spPr>
        <p:txBody>
          <a:bodyPr vert="horz" lIns="91440" tIns="45720" rIns="91440" bIns="45720" rtlCol="0" anchor="ctr"/>
          <a:lstStyle>
            <a:lvl1pPr algn="r">
              <a:defRPr sz="1200">
                <a:solidFill>
                  <a:schemeClr val="tx1"/>
                </a:solidFill>
              </a:defRPr>
            </a:lvl1pPr>
          </a:lstStyle>
          <a:p>
            <a:fld id="{4C0A4D66-3EF4-4D26-9788-F59DCE14ADE2}" type="slidenum">
              <a:rPr lang="fr-CH" smtClean="0"/>
              <a:pPr/>
              <a:t>‹N°›</a:t>
            </a:fld>
            <a:endParaRPr lang="fr-CH"/>
          </a:p>
        </p:txBody>
      </p:sp>
      <p:pic>
        <p:nvPicPr>
          <p:cNvPr id="10" name="Image 9" descr="CHUV_Simple_RVB.png"/>
          <p:cNvPicPr>
            <a:picLocks noChangeAspect="1"/>
          </p:cNvPicPr>
          <p:nvPr/>
        </p:nvPicPr>
        <p:blipFill>
          <a:blip r:embed="rId15" cstate="print"/>
          <a:stretch>
            <a:fillRect/>
          </a:stretch>
        </p:blipFill>
        <p:spPr>
          <a:xfrm>
            <a:off x="8296414" y="6534000"/>
            <a:ext cx="419186" cy="216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ivier.Simon@chuv.ch"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1268760"/>
            <a:ext cx="8424936" cy="1143000"/>
          </a:xfrm>
        </p:spPr>
        <p:txBody>
          <a:bodyPr>
            <a:noAutofit/>
          </a:bodyPr>
          <a:lstStyle/>
          <a:p>
            <a:pPr algn="ctr"/>
            <a:r>
              <a:rPr lang="fr-FR" sz="2600" b="1" dirty="0"/>
              <a:t/>
            </a:r>
            <a:br>
              <a:rPr lang="fr-FR" sz="2600" b="1" dirty="0"/>
            </a:br>
            <a:r>
              <a:rPr lang="fr-FR" sz="2600" b="1" dirty="0"/>
              <a:t> </a:t>
            </a:r>
            <a:br>
              <a:rPr lang="fr-FR" sz="2600" b="1" dirty="0"/>
            </a:br>
            <a:r>
              <a:rPr lang="fr-FR" sz="2600" b="1" dirty="0"/>
              <a:t/>
            </a:r>
            <a:br>
              <a:rPr lang="fr-FR" sz="2600" b="1" dirty="0"/>
            </a:br>
            <a:r>
              <a:rPr lang="fr-FR" sz="2600" b="1" dirty="0"/>
              <a:t/>
            </a:r>
            <a:br>
              <a:rPr lang="fr-FR" sz="2600" b="1" dirty="0"/>
            </a:br>
            <a:r>
              <a:rPr lang="fr-FR" sz="2600" b="1" dirty="0"/>
              <a:t/>
            </a:r>
            <a:br>
              <a:rPr lang="fr-FR" sz="2600" b="1" dirty="0"/>
            </a:br>
            <a:r>
              <a:rPr lang="fr-FR" sz="2600" b="1" dirty="0"/>
              <a:t/>
            </a:r>
            <a:br>
              <a:rPr lang="fr-FR" sz="2600" b="1" dirty="0"/>
            </a:br>
            <a:r>
              <a:rPr lang="fr-FR" sz="2600" b="1" dirty="0" smtClean="0"/>
              <a:t/>
            </a:r>
            <a:br>
              <a:rPr lang="fr-FR" sz="2600" b="1" dirty="0" smtClean="0"/>
            </a:br>
            <a:r>
              <a:rPr lang="fr-FR" sz="2600" b="1" dirty="0" smtClean="0"/>
              <a:t/>
            </a:r>
            <a:br>
              <a:rPr lang="fr-FR" sz="2600" b="1" dirty="0" smtClean="0"/>
            </a:br>
            <a:r>
              <a:rPr lang="fr-FR" sz="2600" b="1" dirty="0" smtClean="0"/>
              <a:t/>
            </a:r>
            <a:br>
              <a:rPr lang="fr-FR" sz="2600" b="1" dirty="0" smtClean="0"/>
            </a:br>
            <a:r>
              <a:rPr lang="fr-CH" sz="1800" b="1" dirty="0" smtClean="0"/>
              <a:t>Peer session </a:t>
            </a:r>
            <a:r>
              <a:rPr lang="fr-CH" sz="1800" b="1" dirty="0" err="1" smtClean="0"/>
              <a:t>HeGeBe</a:t>
            </a:r>
            <a:r>
              <a:rPr lang="fr-CH" sz="1800" b="1" dirty="0" smtClean="0"/>
              <a:t/>
            </a:r>
            <a:br>
              <a:rPr lang="fr-CH" sz="1800" b="1" dirty="0" smtClean="0"/>
            </a:br>
            <a:r>
              <a:rPr lang="fr-CH" sz="1800" b="1" dirty="0" smtClean="0"/>
              <a:t/>
            </a:r>
            <a:br>
              <a:rPr lang="fr-CH" sz="1800" b="1" dirty="0" smtClean="0"/>
            </a:br>
            <a:r>
              <a:rPr lang="fr-CH" sz="1800" b="1" dirty="0" smtClean="0"/>
              <a:t>Traitement avec prescription de diacétylmorphine : quel avenir ?</a:t>
            </a:r>
            <a:br>
              <a:rPr lang="fr-CH" sz="1800" b="1" dirty="0" smtClean="0"/>
            </a:br>
            <a:r>
              <a:rPr lang="fr-CH" sz="1800" b="1" dirty="0" smtClean="0"/>
              <a:t/>
            </a:r>
            <a:br>
              <a:rPr lang="fr-CH" sz="1800" b="1" dirty="0" smtClean="0"/>
            </a:br>
            <a:r>
              <a:rPr lang="fr-CH" sz="1800" b="1" dirty="0" smtClean="0"/>
              <a:t>Vendredi 28 avril 2017</a:t>
            </a:r>
            <a:r>
              <a:rPr lang="fr-CH" sz="1800" dirty="0" smtClean="0"/>
              <a:t/>
            </a:r>
            <a:br>
              <a:rPr lang="fr-CH" sz="1800" dirty="0" smtClean="0"/>
            </a:br>
            <a:r>
              <a:rPr lang="fr-CH" sz="1800" dirty="0" smtClean="0"/>
              <a:t/>
            </a:r>
            <a:br>
              <a:rPr lang="fr-CH" sz="1800" dirty="0" smtClean="0"/>
            </a:br>
            <a:r>
              <a:rPr lang="fr-FR" sz="2000" b="1" dirty="0"/>
              <a:t/>
            </a:r>
            <a:br>
              <a:rPr lang="fr-FR" sz="2000" b="1" dirty="0"/>
            </a:br>
            <a:r>
              <a:rPr lang="fr-CH" sz="2400" b="1" dirty="0" smtClean="0"/>
              <a:t>La prescription d’héroïne aux frontières de la liberté thérapeutique et du droit à l’accès aux soins</a:t>
            </a: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000" b="1" dirty="0" err="1" smtClean="0">
                <a:latin typeface="+mn-lt"/>
              </a:rPr>
              <a:t>Quelques</a:t>
            </a:r>
            <a:r>
              <a:rPr lang="en-US" sz="2000" b="1" dirty="0" smtClean="0">
                <a:latin typeface="+mn-lt"/>
              </a:rPr>
              <a:t> </a:t>
            </a:r>
            <a:r>
              <a:rPr lang="en-US" sz="2000" b="1" dirty="0" err="1" smtClean="0">
                <a:latin typeface="+mn-lt"/>
              </a:rPr>
              <a:t>réflexions</a:t>
            </a:r>
            <a:r>
              <a:rPr lang="en-US" sz="2000" b="1" dirty="0" smtClean="0">
                <a:latin typeface="+mn-lt"/>
              </a:rPr>
              <a:t> du </a:t>
            </a:r>
            <a:r>
              <a:rPr lang="en-US" sz="2000" b="1" dirty="0" err="1" smtClean="0">
                <a:latin typeface="+mn-lt"/>
              </a:rPr>
              <a:t>groupe</a:t>
            </a:r>
            <a:r>
              <a:rPr lang="en-US" sz="2000" b="1" dirty="0" smtClean="0">
                <a:latin typeface="+mn-lt"/>
              </a:rPr>
              <a:t> </a:t>
            </a:r>
            <a:r>
              <a:rPr lang="en-US" sz="2000" b="1" dirty="0" err="1" smtClean="0">
                <a:latin typeface="+mn-lt"/>
              </a:rPr>
              <a:t>d’expert</a:t>
            </a:r>
            <a:r>
              <a:rPr lang="en-US" sz="2000" b="1" dirty="0" smtClean="0">
                <a:latin typeface="+mn-lt"/>
              </a:rPr>
              <a:t> du </a:t>
            </a:r>
            <a:r>
              <a:rPr lang="en-US" sz="2000" b="1" dirty="0" err="1" smtClean="0">
                <a:latin typeface="+mn-lt"/>
              </a:rPr>
              <a:t>Groupe</a:t>
            </a:r>
            <a:r>
              <a:rPr lang="en-US" sz="2000" b="1" dirty="0" smtClean="0">
                <a:latin typeface="+mn-lt"/>
              </a:rPr>
              <a:t> Pompidou </a:t>
            </a:r>
            <a:br>
              <a:rPr lang="en-US" sz="2000" b="1" dirty="0" smtClean="0">
                <a:latin typeface="+mn-lt"/>
              </a:rPr>
            </a:br>
            <a:r>
              <a:rPr lang="en-US" sz="2000" b="1" dirty="0" smtClean="0">
                <a:latin typeface="+mn-lt"/>
              </a:rPr>
              <a:t>au </a:t>
            </a:r>
            <a:r>
              <a:rPr lang="en-US" sz="2000" b="1" dirty="0" err="1" smtClean="0">
                <a:latin typeface="+mn-lt"/>
              </a:rPr>
              <a:t>sujet</a:t>
            </a:r>
            <a:r>
              <a:rPr lang="en-US" sz="2000" b="1" dirty="0" smtClean="0">
                <a:latin typeface="+mn-lt"/>
              </a:rPr>
              <a:t> des conditions-cadres des </a:t>
            </a:r>
            <a:r>
              <a:rPr lang="en-US" sz="2000" b="1" dirty="0" err="1" smtClean="0">
                <a:latin typeface="+mn-lt"/>
              </a:rPr>
              <a:t>traitements</a:t>
            </a:r>
            <a:r>
              <a:rPr lang="en-US" sz="2000" b="1" dirty="0" smtClean="0">
                <a:latin typeface="+mn-lt"/>
              </a:rPr>
              <a:t> </a:t>
            </a:r>
            <a:r>
              <a:rPr lang="en-US" sz="2000" b="1" dirty="0" err="1" smtClean="0">
                <a:latin typeface="+mn-lt"/>
              </a:rPr>
              <a:t>agonistes</a:t>
            </a:r>
            <a:r>
              <a:rPr lang="en-US" sz="2000" b="1" dirty="0" smtClean="0">
                <a:latin typeface="+mn-lt"/>
              </a:rPr>
              <a:t> </a:t>
            </a:r>
            <a:r>
              <a:rPr lang="en-US" sz="2000" b="1" dirty="0" err="1" smtClean="0">
                <a:latin typeface="+mn-lt"/>
              </a:rPr>
              <a:t>opioïdes</a:t>
            </a:r>
            <a:r>
              <a:rPr lang="en-US" sz="2400" b="1" dirty="0" smtClean="0">
                <a:latin typeface="+mn-lt"/>
              </a:rPr>
              <a:t/>
            </a:r>
            <a:br>
              <a:rPr lang="en-US" sz="2400" b="1" dirty="0" smtClean="0">
                <a:latin typeface="+mn-lt"/>
              </a:rPr>
            </a:br>
            <a:r>
              <a:rPr lang="fr-FR" sz="1600" b="1" dirty="0">
                <a:latin typeface="+mn-lt"/>
              </a:rPr>
              <a:t/>
            </a:r>
            <a:br>
              <a:rPr lang="fr-FR" sz="1600" b="1" dirty="0">
                <a:latin typeface="+mn-lt"/>
              </a:rPr>
            </a:br>
            <a:r>
              <a:rPr lang="fr-CH" sz="1600" b="1" dirty="0">
                <a:latin typeface="+mn-lt"/>
              </a:rPr>
              <a:t/>
            </a:r>
            <a:br>
              <a:rPr lang="fr-CH" sz="1600" b="1" dirty="0">
                <a:latin typeface="+mn-lt"/>
              </a:rPr>
            </a:br>
            <a:r>
              <a:rPr lang="fr-FR" sz="1600" b="1" dirty="0">
                <a:latin typeface="+mn-lt"/>
                <a:hlinkClick r:id="rId3"/>
              </a:rPr>
              <a:t>Olivier.Simon@chuv.ch</a:t>
            </a:r>
            <a:r>
              <a:rPr lang="fr-FR" sz="1600" b="1" dirty="0">
                <a:latin typeface="+mn-lt"/>
              </a:rPr>
              <a:t>  -Section d’</a:t>
            </a:r>
            <a:r>
              <a:rPr lang="fr-FR" sz="1600" b="1" dirty="0" err="1">
                <a:latin typeface="+mn-lt"/>
              </a:rPr>
              <a:t>addictologie</a:t>
            </a:r>
            <a:r>
              <a:rPr lang="fr-FR" sz="1600" b="1" dirty="0">
                <a:latin typeface="+mn-lt"/>
              </a:rPr>
              <a:t>, Département de psychiatrie , Lausanne</a:t>
            </a:r>
            <a:br>
              <a:rPr lang="fr-FR" sz="1600" b="1" dirty="0">
                <a:latin typeface="+mn-lt"/>
              </a:rPr>
            </a:br>
            <a:r>
              <a:rPr lang="fr-FR" sz="1800" b="1" dirty="0">
                <a:latin typeface="+mn-lt"/>
              </a:rPr>
              <a:t/>
            </a:r>
            <a:br>
              <a:rPr lang="fr-FR" sz="1800" b="1" dirty="0">
                <a:latin typeface="+mn-lt"/>
              </a:rPr>
            </a:br>
            <a:r>
              <a:rPr lang="fr-FR" sz="1800" b="1" dirty="0"/>
              <a:t/>
            </a:r>
            <a:br>
              <a:rPr lang="fr-FR" sz="1800" b="1" dirty="0"/>
            </a:br>
            <a:r>
              <a:rPr lang="fr-CH" sz="2400" b="1" dirty="0"/>
              <a:t/>
            </a:r>
            <a:br>
              <a:rPr lang="fr-CH" sz="2400" b="1" dirty="0"/>
            </a:br>
            <a:r>
              <a:rPr lang="fr-FR" sz="2400" b="1" dirty="0"/>
              <a:t/>
            </a:r>
            <a:br>
              <a:rPr lang="fr-FR" sz="2400" b="1" dirty="0"/>
            </a:br>
            <a:endParaRPr lang="fr-CH" sz="2600" b="1" dirty="0"/>
          </a:p>
        </p:txBody>
      </p:sp>
      <p:pic>
        <p:nvPicPr>
          <p:cNvPr id="3" name="Picture 15" descr="logos_OFSP-FRg"/>
          <p:cNvPicPr>
            <a:picLocks noChangeAspect="1" noChangeArrowheads="1"/>
          </p:cNvPicPr>
          <p:nvPr/>
        </p:nvPicPr>
        <p:blipFill>
          <a:blip r:embed="rId4" cstate="print"/>
          <a:srcRect/>
          <a:stretch>
            <a:fillRect/>
          </a:stretch>
        </p:blipFill>
        <p:spPr bwMode="auto">
          <a:xfrm>
            <a:off x="6228184" y="6093296"/>
            <a:ext cx="1401612" cy="568679"/>
          </a:xfrm>
          <a:prstGeom prst="rect">
            <a:avLst/>
          </a:prstGeom>
          <a:noFill/>
        </p:spPr>
      </p:pic>
      <p:sp>
        <p:nvSpPr>
          <p:cNvPr id="5" name="Rectangle 4"/>
          <p:cNvSpPr/>
          <p:nvPr/>
        </p:nvSpPr>
        <p:spPr>
          <a:xfrm>
            <a:off x="8028384" y="6237312"/>
            <a:ext cx="111561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CHUV_Simple_RVB.png"/>
          <p:cNvPicPr>
            <a:picLocks noChangeAspect="1"/>
          </p:cNvPicPr>
          <p:nvPr/>
        </p:nvPicPr>
        <p:blipFill>
          <a:blip r:embed="rId5" cstate="print"/>
          <a:stretch>
            <a:fillRect/>
          </a:stretch>
        </p:blipFill>
        <p:spPr>
          <a:xfrm>
            <a:off x="8028384" y="6165304"/>
            <a:ext cx="720080" cy="371046"/>
          </a:xfrm>
          <a:prstGeom prst="rect">
            <a:avLst/>
          </a:prstGeom>
        </p:spPr>
      </p:pic>
      <p:pic>
        <p:nvPicPr>
          <p:cNvPr id="7" name="Picture 1" descr="COE logo &amp; Pompidou Group"/>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5589240"/>
            <a:ext cx="2638425" cy="14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jmn50100f1.png"/>
          <p:cNvPicPr>
            <a:picLocks noChangeAspect="1"/>
          </p:cNvPicPr>
          <p:nvPr/>
        </p:nvPicPr>
        <p:blipFill>
          <a:blip r:embed="rId2" cstate="print"/>
          <a:stretch>
            <a:fillRect/>
          </a:stretch>
        </p:blipFill>
        <p:spPr>
          <a:xfrm>
            <a:off x="1403648" y="764704"/>
            <a:ext cx="4032448" cy="5493661"/>
          </a:xfrm>
          <a:prstGeom prst="rect">
            <a:avLst/>
          </a:prstGeom>
        </p:spPr>
      </p:pic>
      <p:sp>
        <p:nvSpPr>
          <p:cNvPr id="4" name="ZoneTexte 3"/>
          <p:cNvSpPr txBox="1"/>
          <p:nvPr/>
        </p:nvSpPr>
        <p:spPr>
          <a:xfrm>
            <a:off x="5796136" y="692696"/>
            <a:ext cx="2911951" cy="2308324"/>
          </a:xfrm>
          <a:prstGeom prst="rect">
            <a:avLst/>
          </a:prstGeom>
          <a:noFill/>
        </p:spPr>
        <p:txBody>
          <a:bodyPr wrap="none" rtlCol="0">
            <a:spAutoFit/>
          </a:bodyPr>
          <a:lstStyle/>
          <a:p>
            <a:r>
              <a:rPr lang="fr-CH" b="1" dirty="0" smtClean="0"/>
              <a:t>Vincent Dole,</a:t>
            </a:r>
          </a:p>
          <a:p>
            <a:r>
              <a:rPr lang="fr-CH" b="1" dirty="0" smtClean="0"/>
              <a:t>Marie </a:t>
            </a:r>
            <a:r>
              <a:rPr lang="fr-CH" b="1" dirty="0" err="1" smtClean="0"/>
              <a:t>Nyswander</a:t>
            </a:r>
            <a:r>
              <a:rPr lang="fr-CH" b="1" dirty="0" smtClean="0"/>
              <a:t>,</a:t>
            </a:r>
          </a:p>
          <a:p>
            <a:r>
              <a:rPr lang="fr-CH" b="1" dirty="0" smtClean="0"/>
              <a:t>Années 60</a:t>
            </a:r>
          </a:p>
          <a:p>
            <a:endParaRPr lang="fr-CH" b="1" dirty="0" smtClean="0"/>
          </a:p>
          <a:p>
            <a:r>
              <a:rPr lang="fr-CH" b="1" dirty="0" smtClean="0"/>
              <a:t>Concept de « maintenance »</a:t>
            </a:r>
          </a:p>
          <a:p>
            <a:r>
              <a:rPr lang="fr-CH" b="1" dirty="0" smtClean="0"/>
              <a:t>Théorie métabolique du </a:t>
            </a:r>
          </a:p>
          <a:p>
            <a:r>
              <a:rPr lang="fr-CH" b="1" dirty="0" smtClean="0"/>
              <a:t>syndrome de dépendance</a:t>
            </a:r>
          </a:p>
          <a:p>
            <a:r>
              <a:rPr lang="fr-CH" b="1" dirty="0" smtClean="0"/>
              <a:t>Aux opioïdes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tlerWillisPsmall.jpg"/>
          <p:cNvPicPr>
            <a:picLocks noChangeAspect="1"/>
          </p:cNvPicPr>
          <p:nvPr/>
        </p:nvPicPr>
        <p:blipFill>
          <a:blip r:embed="rId2" cstate="print"/>
          <a:stretch>
            <a:fillRect/>
          </a:stretch>
        </p:blipFill>
        <p:spPr>
          <a:xfrm>
            <a:off x="1403648" y="332656"/>
            <a:ext cx="2286000" cy="2971800"/>
          </a:xfrm>
          <a:prstGeom prst="rect">
            <a:avLst/>
          </a:prstGeom>
        </p:spPr>
      </p:pic>
      <p:pic>
        <p:nvPicPr>
          <p:cNvPr id="5" name="Image 4" descr="Tombe Dr Butler.jpg"/>
          <p:cNvPicPr>
            <a:picLocks noChangeAspect="1"/>
          </p:cNvPicPr>
          <p:nvPr/>
        </p:nvPicPr>
        <p:blipFill>
          <a:blip r:embed="rId3" cstate="print"/>
          <a:stretch>
            <a:fillRect/>
          </a:stretch>
        </p:blipFill>
        <p:spPr>
          <a:xfrm>
            <a:off x="395536" y="3645024"/>
            <a:ext cx="4608512" cy="2861118"/>
          </a:xfrm>
          <a:prstGeom prst="rect">
            <a:avLst/>
          </a:prstGeom>
        </p:spPr>
      </p:pic>
      <p:pic>
        <p:nvPicPr>
          <p:cNvPr id="6" name="Image 5" descr="LA_3587.gif"/>
          <p:cNvPicPr>
            <a:picLocks noChangeAspect="1"/>
          </p:cNvPicPr>
          <p:nvPr/>
        </p:nvPicPr>
        <p:blipFill>
          <a:blip r:embed="rId4" cstate="print"/>
          <a:stretch>
            <a:fillRect/>
          </a:stretch>
        </p:blipFill>
        <p:spPr>
          <a:xfrm>
            <a:off x="5004048" y="764704"/>
            <a:ext cx="3810000" cy="2381250"/>
          </a:xfrm>
          <a:prstGeom prst="rect">
            <a:avLst/>
          </a:prstGeom>
        </p:spPr>
      </p:pic>
      <p:sp>
        <p:nvSpPr>
          <p:cNvPr id="7" name="ZoneTexte 6"/>
          <p:cNvSpPr txBox="1"/>
          <p:nvPr/>
        </p:nvSpPr>
        <p:spPr>
          <a:xfrm>
            <a:off x="5580112" y="4005064"/>
            <a:ext cx="3220049" cy="1015663"/>
          </a:xfrm>
          <a:prstGeom prst="rect">
            <a:avLst/>
          </a:prstGeom>
          <a:noFill/>
        </p:spPr>
        <p:txBody>
          <a:bodyPr wrap="none" rtlCol="0">
            <a:spAutoFit/>
          </a:bodyPr>
          <a:lstStyle/>
          <a:p>
            <a:r>
              <a:rPr lang="fr-CH" sz="2000" b="1" dirty="0" smtClean="0"/>
              <a:t>Clinique spécialisée</a:t>
            </a:r>
          </a:p>
          <a:p>
            <a:r>
              <a:rPr lang="fr-CH" sz="2000" b="1" dirty="0" smtClean="0"/>
              <a:t>de prescription de morphine</a:t>
            </a:r>
          </a:p>
          <a:p>
            <a:r>
              <a:rPr lang="fr-CH" sz="2000" b="1" dirty="0" smtClean="0"/>
              <a:t>1919-1925</a:t>
            </a:r>
            <a:endParaRPr lang="fr-CH"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jmn50100f1.png"/>
          <p:cNvPicPr>
            <a:picLocks noChangeAspect="1"/>
          </p:cNvPicPr>
          <p:nvPr/>
        </p:nvPicPr>
        <p:blipFill>
          <a:blip r:embed="rId2" cstate="print"/>
          <a:stretch>
            <a:fillRect/>
          </a:stretch>
        </p:blipFill>
        <p:spPr>
          <a:xfrm>
            <a:off x="1403648" y="764704"/>
            <a:ext cx="4032448" cy="5493661"/>
          </a:xfrm>
          <a:prstGeom prst="rect">
            <a:avLst/>
          </a:prstGeom>
        </p:spPr>
      </p:pic>
      <p:sp>
        <p:nvSpPr>
          <p:cNvPr id="4" name="ZoneTexte 3"/>
          <p:cNvSpPr txBox="1"/>
          <p:nvPr/>
        </p:nvSpPr>
        <p:spPr>
          <a:xfrm>
            <a:off x="5796136" y="692696"/>
            <a:ext cx="2911951" cy="2308324"/>
          </a:xfrm>
          <a:prstGeom prst="rect">
            <a:avLst/>
          </a:prstGeom>
          <a:noFill/>
        </p:spPr>
        <p:txBody>
          <a:bodyPr wrap="none" rtlCol="0">
            <a:spAutoFit/>
          </a:bodyPr>
          <a:lstStyle/>
          <a:p>
            <a:r>
              <a:rPr lang="fr-CH" b="1" dirty="0" smtClean="0"/>
              <a:t>Vincent Dole,</a:t>
            </a:r>
          </a:p>
          <a:p>
            <a:r>
              <a:rPr lang="fr-CH" b="1" dirty="0" smtClean="0"/>
              <a:t>Marie </a:t>
            </a:r>
            <a:r>
              <a:rPr lang="fr-CH" b="1" dirty="0" err="1" smtClean="0"/>
              <a:t>Nyswander</a:t>
            </a:r>
            <a:r>
              <a:rPr lang="fr-CH" b="1" dirty="0" smtClean="0"/>
              <a:t>,</a:t>
            </a:r>
          </a:p>
          <a:p>
            <a:r>
              <a:rPr lang="fr-CH" b="1" dirty="0" smtClean="0"/>
              <a:t>Années 60</a:t>
            </a:r>
          </a:p>
          <a:p>
            <a:endParaRPr lang="fr-CH" b="1" dirty="0" smtClean="0"/>
          </a:p>
          <a:p>
            <a:r>
              <a:rPr lang="fr-CH" b="1" dirty="0" smtClean="0"/>
              <a:t>Concept de « maintenance »</a:t>
            </a:r>
          </a:p>
          <a:p>
            <a:r>
              <a:rPr lang="fr-CH" b="1" dirty="0" smtClean="0"/>
              <a:t>Théorie métabolique du </a:t>
            </a:r>
          </a:p>
          <a:p>
            <a:r>
              <a:rPr lang="fr-CH" b="1" dirty="0" smtClean="0"/>
              <a:t>syndrome de dépendance</a:t>
            </a:r>
          </a:p>
          <a:p>
            <a:r>
              <a:rPr lang="fr-CH" b="1" dirty="0" smtClean="0"/>
              <a:t>Aux opioïdes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79512" y="332656"/>
            <a:ext cx="3600400" cy="2232248"/>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995936" y="332656"/>
            <a:ext cx="4896544" cy="2232248"/>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1115616" y="2780928"/>
            <a:ext cx="6770446" cy="3888432"/>
          </a:xfrm>
          <a:prstGeom prst="rect">
            <a:avLst/>
          </a:prstGeom>
          <a:noFill/>
          <a:ln w="9525">
            <a:noFill/>
            <a:miter lim="800000"/>
            <a:headEnd/>
            <a:tailEnd/>
          </a:ln>
        </p:spPr>
      </p:pic>
      <p:sp>
        <p:nvSpPr>
          <p:cNvPr id="8" name="Ellipse 7"/>
          <p:cNvSpPr/>
          <p:nvPr/>
        </p:nvSpPr>
        <p:spPr>
          <a:xfrm>
            <a:off x="0" y="548680"/>
            <a:ext cx="255577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27584" y="476672"/>
            <a:ext cx="3952875" cy="5838825"/>
          </a:xfrm>
          <a:prstGeom prst="rect">
            <a:avLst/>
          </a:prstGeom>
          <a:noFill/>
          <a:ln w="9525">
            <a:noFill/>
            <a:miter lim="800000"/>
            <a:headEnd/>
            <a:tailEnd/>
          </a:ln>
        </p:spPr>
      </p:pic>
      <p:sp>
        <p:nvSpPr>
          <p:cNvPr id="5" name="ZoneTexte 4"/>
          <p:cNvSpPr txBox="1"/>
          <p:nvPr/>
        </p:nvSpPr>
        <p:spPr>
          <a:xfrm>
            <a:off x="5508105" y="1988840"/>
            <a:ext cx="2952328" cy="3416320"/>
          </a:xfrm>
          <a:prstGeom prst="rect">
            <a:avLst/>
          </a:prstGeom>
          <a:noFill/>
        </p:spPr>
        <p:txBody>
          <a:bodyPr wrap="square" rtlCol="0">
            <a:spAutoFit/>
          </a:bodyPr>
          <a:lstStyle/>
          <a:p>
            <a:r>
              <a:rPr lang="fr-CH" b="1" dirty="0" smtClean="0"/>
              <a:t>Années 80: développement du concept  de réduction des risques et intégration de la prescription d’opioïde à long terme comme « remise contrôlée »</a:t>
            </a:r>
          </a:p>
          <a:p>
            <a:endParaRPr lang="fr-CH" b="1" dirty="0" smtClean="0"/>
          </a:p>
          <a:p>
            <a:r>
              <a:rPr lang="fr-CH" b="1" dirty="0" smtClean="0"/>
              <a:t>Intronisation du concept de</a:t>
            </a:r>
          </a:p>
          <a:p>
            <a:r>
              <a:rPr lang="fr-CH" b="1" dirty="0" smtClean="0"/>
              <a:t>« substitution » (on remplace une « drogue illégale » par une « drogue légale »)</a:t>
            </a:r>
            <a:endParaRPr lang="fr-CH" b="1" dirty="0"/>
          </a:p>
        </p:txBody>
      </p:sp>
      <p:sp>
        <p:nvSpPr>
          <p:cNvPr id="6" name="Rectangle 5"/>
          <p:cNvSpPr/>
          <p:nvPr/>
        </p:nvSpPr>
        <p:spPr>
          <a:xfrm>
            <a:off x="539552" y="332656"/>
            <a:ext cx="4248472" cy="6120680"/>
          </a:xfrm>
          <a:prstGeom prst="rect">
            <a:avLst/>
          </a:prstGeom>
          <a:solidFill>
            <a:srgbClr val="BFBFBF">
              <a:alpha val="21176"/>
            </a:srgb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04-25 00_20_30-Methadone and buprenorphine added to the WHO list of essential medicines. - PubM.png"/>
          <p:cNvPicPr>
            <a:picLocks noChangeAspect="1"/>
          </p:cNvPicPr>
          <p:nvPr/>
        </p:nvPicPr>
        <p:blipFill>
          <a:blip r:embed="rId2" cstate="print"/>
          <a:stretch>
            <a:fillRect/>
          </a:stretch>
        </p:blipFill>
        <p:spPr>
          <a:xfrm>
            <a:off x="0" y="1268760"/>
            <a:ext cx="9115977" cy="42484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188640"/>
            <a:ext cx="8229600" cy="360040"/>
          </a:xfrm>
        </p:spPr>
        <p:txBody>
          <a:bodyPr>
            <a:noAutofit/>
          </a:bodyPr>
          <a:lstStyle/>
          <a:p>
            <a:pPr algn="ctr"/>
            <a:r>
              <a:rPr lang="fr-CH" sz="3200" b="1" dirty="0" smtClean="0"/>
              <a:t>Deux paradigmes quasi-antagoniques</a:t>
            </a:r>
            <a:endParaRPr lang="fr-CH" sz="3200" b="1" dirty="0"/>
          </a:p>
        </p:txBody>
      </p:sp>
      <p:graphicFrame>
        <p:nvGraphicFramePr>
          <p:cNvPr id="5" name="Espace réservé du contenu 4"/>
          <p:cNvGraphicFramePr>
            <a:graphicFrameLocks noGrp="1"/>
          </p:cNvGraphicFramePr>
          <p:nvPr>
            <p:ph idx="1"/>
          </p:nvPr>
        </p:nvGraphicFramePr>
        <p:xfrm>
          <a:off x="251520" y="692696"/>
          <a:ext cx="8640960" cy="6009888"/>
        </p:xfrm>
        <a:graphic>
          <a:graphicData uri="http://schemas.openxmlformats.org/drawingml/2006/table">
            <a:tbl>
              <a:tblPr firstRow="1" bandRow="1">
                <a:tableStyleId>{775DCB02-9BB8-47FD-8907-85C794F793BA}</a:tableStyleId>
              </a:tblPr>
              <a:tblGrid>
                <a:gridCol w="4082797"/>
                <a:gridCol w="4558163"/>
              </a:tblGrid>
              <a:tr h="432048">
                <a:tc>
                  <a:txBody>
                    <a:bodyPr/>
                    <a:lstStyle/>
                    <a:p>
                      <a:pPr algn="ctr"/>
                      <a:r>
                        <a:rPr lang="fr-CH" dirty="0" smtClean="0"/>
                        <a:t>Produit de « substitution »</a:t>
                      </a:r>
                      <a:r>
                        <a:rPr lang="fr-CH" baseline="0" dirty="0" smtClean="0"/>
                        <a:t> (</a:t>
                      </a:r>
                      <a:r>
                        <a:rPr lang="fr-CH" dirty="0" smtClean="0"/>
                        <a:t>« RDR »)</a:t>
                      </a:r>
                      <a:endParaRPr lang="fr-CH" dirty="0"/>
                    </a:p>
                  </a:txBody>
                  <a:tcPr>
                    <a:lnR w="12700" cap="flat" cmpd="sng" algn="ctr">
                      <a:solidFill>
                        <a:schemeClr val="bg1"/>
                      </a:solidFill>
                      <a:prstDash val="solid"/>
                      <a:round/>
                      <a:headEnd type="none" w="med" len="med"/>
                      <a:tailEnd type="none" w="med" len="med"/>
                    </a:lnR>
                  </a:tcPr>
                </a:tc>
                <a:tc>
                  <a:txBody>
                    <a:bodyPr/>
                    <a:lstStyle/>
                    <a:p>
                      <a:pPr algn="ctr"/>
                      <a:r>
                        <a:rPr lang="fr-CH" dirty="0" smtClean="0"/>
                        <a:t>versus « médicament »</a:t>
                      </a:r>
                      <a:r>
                        <a:rPr lang="fr-CH" baseline="0" dirty="0" smtClean="0"/>
                        <a:t> (</a:t>
                      </a:r>
                      <a:r>
                        <a:rPr lang="fr-CH" dirty="0" smtClean="0"/>
                        <a:t>« Traitement »)</a:t>
                      </a:r>
                      <a:endParaRPr lang="fr-CH" dirty="0"/>
                    </a:p>
                  </a:txBody>
                  <a:tcPr>
                    <a:lnL w="12700" cap="flat" cmpd="sng" algn="ctr">
                      <a:solidFill>
                        <a:schemeClr val="bg1"/>
                      </a:solidFill>
                      <a:prstDash val="solid"/>
                      <a:round/>
                      <a:headEnd type="none" w="med" len="med"/>
                      <a:tailEnd type="none" w="med" len="med"/>
                    </a:lnL>
                  </a:tcPr>
                </a:tc>
              </a:tr>
              <a:tr h="5330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Pas d’obligation de l’Etat – décision purement politique. La remise peut</a:t>
                      </a:r>
                      <a:r>
                        <a:rPr lang="fr-CH" baseline="0" dirty="0" smtClean="0"/>
                        <a:t> être stoppé sur des critères « à bien plaire »</a:t>
                      </a:r>
                    </a:p>
                    <a:p>
                      <a:endParaRPr lang="fr-CH" dirty="0" smtClean="0"/>
                    </a:p>
                    <a:p>
                      <a:r>
                        <a:rPr lang="fr-CH" dirty="0" smtClean="0"/>
                        <a:t>La mise à disposition des « produits » correspond</a:t>
                      </a:r>
                      <a:r>
                        <a:rPr lang="fr-CH" baseline="0" dirty="0" smtClean="0"/>
                        <a:t> à une autorisation de quelque chose de prohibée</a:t>
                      </a:r>
                    </a:p>
                    <a:p>
                      <a:endParaRPr lang="fr-CH" baseline="0" dirty="0" smtClean="0"/>
                    </a:p>
                    <a:p>
                      <a:r>
                        <a:rPr lang="fr-CH" baseline="0" dirty="0" smtClean="0"/>
                        <a:t>Le but est populationnel </a:t>
                      </a:r>
                    </a:p>
                    <a:p>
                      <a:endParaRPr lang="fr-CH" sz="1050" baseline="0" dirty="0" smtClean="0"/>
                    </a:p>
                    <a:p>
                      <a:r>
                        <a:rPr lang="fr-CH" baseline="0" dirty="0" smtClean="0"/>
                        <a:t>Médecin et pharmacien sont dans un rôle secondaire « ad hoc », la « remise contrôlée » relève potentiellement tout autant d’autres professionnels.</a:t>
                      </a:r>
                    </a:p>
                    <a:p>
                      <a:endParaRPr lang="fr-CH" sz="1000" baseline="0" dirty="0" smtClean="0"/>
                    </a:p>
                    <a:p>
                      <a:r>
                        <a:rPr lang="fr-CH" baseline="0" dirty="0" smtClean="0"/>
                        <a:t>L’innovation clinique n’est pas nécessairement bienvenue</a:t>
                      </a:r>
                    </a:p>
                    <a:p>
                      <a:endParaRPr lang="fr-CH" sz="1400" baseline="0" dirty="0" smtClean="0"/>
                    </a:p>
                    <a:p>
                      <a:r>
                        <a:rPr lang="fr-CH" dirty="0" smtClean="0"/>
                        <a:t>Instance</a:t>
                      </a:r>
                      <a:r>
                        <a:rPr lang="fr-CH" baseline="0" dirty="0" smtClean="0"/>
                        <a:t> de supervision ad hoc créées spécialement pour l’occasion, qui fixe arbitrairement les conditions</a:t>
                      </a:r>
                      <a:endParaRPr lang="fr-CH" dirty="0" smtClean="0"/>
                    </a:p>
                  </a:txBody>
                  <a:tcPr/>
                </a:tc>
                <a:tc>
                  <a:txBody>
                    <a:bodyPr/>
                    <a:lstStyle/>
                    <a:p>
                      <a:r>
                        <a:rPr lang="fr-CH" dirty="0" smtClean="0"/>
                        <a:t>Obligation positive de l’Etat au titre du droit constitutionnel . Traitement</a:t>
                      </a:r>
                      <a:r>
                        <a:rPr lang="fr-CH" baseline="0" dirty="0" smtClean="0"/>
                        <a:t> ne peut être interrompu pour des motifs non clinique.</a:t>
                      </a:r>
                      <a:endParaRPr lang="fr-CH" dirty="0" smtClean="0"/>
                    </a:p>
                    <a:p>
                      <a:endParaRPr lang="fr-CH" dirty="0" smtClean="0"/>
                    </a:p>
                    <a:p>
                      <a:r>
                        <a:rPr lang="fr-CH" dirty="0" smtClean="0"/>
                        <a:t>La non possibilité de</a:t>
                      </a:r>
                      <a:r>
                        <a:rPr lang="fr-CH" baseline="0" dirty="0" smtClean="0"/>
                        <a:t> prescription </a:t>
                      </a:r>
                      <a:r>
                        <a:rPr lang="fr-CH" dirty="0" smtClean="0"/>
                        <a:t>de</a:t>
                      </a:r>
                      <a:r>
                        <a:rPr lang="fr-CH" baseline="0" dirty="0" smtClean="0"/>
                        <a:t> ce </a:t>
                      </a:r>
                      <a:r>
                        <a:rPr lang="fr-CH" dirty="0" smtClean="0"/>
                        <a:t>médicament correspond à une restriction du principe de liberté thérapeutique </a:t>
                      </a:r>
                    </a:p>
                    <a:p>
                      <a:endParaRPr lang="fr-CH" dirty="0" smtClean="0"/>
                    </a:p>
                    <a:p>
                      <a:r>
                        <a:rPr lang="fr-CH" dirty="0" smtClean="0"/>
                        <a:t>Le but est clinique</a:t>
                      </a:r>
                      <a:r>
                        <a:rPr lang="fr-CH" baseline="0" dirty="0" smtClean="0"/>
                        <a:t> (centrée sur la personne)</a:t>
                      </a:r>
                    </a:p>
                    <a:p>
                      <a:endParaRPr lang="fr-CH" baseline="0" dirty="0" smtClean="0"/>
                    </a:p>
                    <a:p>
                      <a:r>
                        <a:rPr lang="fr-CH" baseline="0" dirty="0" smtClean="0"/>
                        <a:t>Médecin et pharmacien sont dans leur rôle ordinaire. </a:t>
                      </a:r>
                      <a:r>
                        <a:rPr lang="fr-CH" baseline="0" dirty="0" err="1" smtClean="0"/>
                        <a:t>IIs</a:t>
                      </a:r>
                      <a:r>
                        <a:rPr lang="fr-CH" baseline="0" dirty="0" smtClean="0"/>
                        <a:t> peuvent être secondés par d’autres professionnels.</a:t>
                      </a:r>
                    </a:p>
                    <a:p>
                      <a:endParaRPr lang="fr-CH" baseline="0" dirty="0" smtClean="0"/>
                    </a:p>
                    <a:p>
                      <a:r>
                        <a:rPr lang="fr-CH" baseline="0" dirty="0" smtClean="0"/>
                        <a:t>L’innovation clinique et la recherche vont de soi, de même que la pharmacovigilance</a:t>
                      </a:r>
                    </a:p>
                    <a:p>
                      <a:endParaRPr lang="fr-CH" baseline="0" dirty="0" smtClean="0"/>
                    </a:p>
                    <a:p>
                      <a:r>
                        <a:rPr lang="fr-CH" baseline="0" dirty="0" smtClean="0"/>
                        <a:t>Instance de supervision=</a:t>
                      </a:r>
                      <a:r>
                        <a:rPr lang="fr-CH" baseline="0" dirty="0" err="1" smtClean="0"/>
                        <a:t>swissmedic</a:t>
                      </a:r>
                      <a:r>
                        <a:rPr lang="fr-CH" baseline="0" dirty="0" smtClean="0"/>
                        <a:t> + instances professionnelles </a:t>
                      </a:r>
                      <a:r>
                        <a:rPr lang="fr-CH" baseline="0" dirty="0" smtClean="0"/>
                        <a:t>médicales, </a:t>
                      </a:r>
                      <a:r>
                        <a:rPr lang="fr-CH" baseline="0" dirty="0" smtClean="0"/>
                        <a:t>qui fixent les conditions selon la science et l’ art</a:t>
                      </a:r>
                      <a:endParaRPr lang="fr-CH"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200" b="1" dirty="0">
                <a:latin typeface="+mn-lt"/>
              </a:rPr>
              <a:t>Expert group </a:t>
            </a:r>
            <a:r>
              <a:rPr lang="fr-CH" sz="3200" b="1" dirty="0" err="1">
                <a:latin typeface="+mn-lt"/>
              </a:rPr>
              <a:t>provided</a:t>
            </a:r>
            <a:r>
              <a:rPr lang="fr-CH" sz="3200" b="1" dirty="0">
                <a:latin typeface="+mn-lt"/>
              </a:rPr>
              <a:t> by the </a:t>
            </a:r>
            <a:r>
              <a:rPr lang="fr-CH" sz="3200" b="1" dirty="0" err="1">
                <a:latin typeface="+mn-lt"/>
              </a:rPr>
              <a:t>Member</a:t>
            </a:r>
            <a:r>
              <a:rPr lang="fr-CH" sz="3200" b="1" dirty="0">
                <a:latin typeface="+mn-lt"/>
              </a:rPr>
              <a:t> State</a:t>
            </a:r>
          </a:p>
        </p:txBody>
      </p:sp>
      <p:sp>
        <p:nvSpPr>
          <p:cNvPr id="3" name="Espace réservé du contenu 2"/>
          <p:cNvSpPr>
            <a:spLocks noGrp="1"/>
          </p:cNvSpPr>
          <p:nvPr>
            <p:ph idx="1"/>
          </p:nvPr>
        </p:nvSpPr>
        <p:spPr/>
        <p:txBody>
          <a:bodyPr>
            <a:normAutofit/>
          </a:bodyPr>
          <a:lstStyle/>
          <a:p>
            <a:r>
              <a:rPr lang="fr-CH" sz="2800" dirty="0">
                <a:latin typeface="+mn-lt"/>
              </a:rPr>
              <a:t>Health </a:t>
            </a:r>
            <a:r>
              <a:rPr lang="fr-CH" sz="2800" dirty="0" err="1">
                <a:latin typeface="+mn-lt"/>
              </a:rPr>
              <a:t>professionals</a:t>
            </a:r>
            <a:r>
              <a:rPr lang="fr-CH" sz="2800" dirty="0">
                <a:latin typeface="+mn-lt"/>
              </a:rPr>
              <a:t> (</a:t>
            </a:r>
            <a:r>
              <a:rPr lang="fr-CH" sz="2800" dirty="0" err="1">
                <a:latin typeface="+mn-lt"/>
              </a:rPr>
              <a:t>physicians</a:t>
            </a:r>
            <a:r>
              <a:rPr lang="fr-CH" sz="2800" dirty="0">
                <a:latin typeface="+mn-lt"/>
              </a:rPr>
              <a:t>, </a:t>
            </a:r>
            <a:r>
              <a:rPr lang="fr-CH" sz="2800" dirty="0" err="1">
                <a:latin typeface="+mn-lt"/>
              </a:rPr>
              <a:t>pharmacists</a:t>
            </a:r>
            <a:r>
              <a:rPr lang="fr-CH" sz="2800" dirty="0">
                <a:latin typeface="+mn-lt"/>
              </a:rPr>
              <a:t>), </a:t>
            </a:r>
            <a:r>
              <a:rPr lang="fr-CH" sz="2800" dirty="0" err="1">
                <a:latin typeface="+mn-lt"/>
              </a:rPr>
              <a:t>legal</a:t>
            </a:r>
            <a:r>
              <a:rPr lang="fr-CH" sz="2800" dirty="0">
                <a:latin typeface="+mn-lt"/>
              </a:rPr>
              <a:t> experts, </a:t>
            </a:r>
            <a:r>
              <a:rPr lang="fr-CH" sz="2800" dirty="0" err="1" smtClean="0">
                <a:latin typeface="+mn-lt"/>
              </a:rPr>
              <a:t>health</a:t>
            </a:r>
            <a:r>
              <a:rPr lang="fr-CH" sz="2800" dirty="0" smtClean="0">
                <a:latin typeface="+mn-lt"/>
              </a:rPr>
              <a:t> </a:t>
            </a:r>
            <a:r>
              <a:rPr lang="fr-CH" sz="2800" dirty="0">
                <a:latin typeface="+mn-lt"/>
              </a:rPr>
              <a:t>administration.</a:t>
            </a:r>
          </a:p>
          <a:p>
            <a:r>
              <a:rPr lang="fr-CH" sz="2800" dirty="0">
                <a:latin typeface="+mn-lt"/>
              </a:rPr>
              <a:t>Countries </a:t>
            </a:r>
            <a:r>
              <a:rPr lang="fr-CH" sz="2800" dirty="0" err="1">
                <a:latin typeface="+mn-lt"/>
              </a:rPr>
              <a:t>represented</a:t>
            </a:r>
            <a:r>
              <a:rPr lang="fr-CH" sz="2800" dirty="0">
                <a:latin typeface="+mn-lt"/>
              </a:rPr>
              <a:t>: </a:t>
            </a:r>
            <a:r>
              <a:rPr lang="fr-CH" sz="2800" dirty="0" err="1">
                <a:latin typeface="+mn-lt"/>
              </a:rPr>
              <a:t>Algeria</a:t>
            </a:r>
            <a:r>
              <a:rPr lang="fr-CH" sz="2800" dirty="0">
                <a:latin typeface="+mn-lt"/>
              </a:rPr>
              <a:t>, </a:t>
            </a:r>
            <a:r>
              <a:rPr lang="fr-CH" sz="2800" dirty="0" err="1">
                <a:latin typeface="+mn-lt"/>
              </a:rPr>
              <a:t>Belgium</a:t>
            </a:r>
            <a:r>
              <a:rPr lang="fr-CH" sz="2800" dirty="0">
                <a:latin typeface="+mn-lt"/>
              </a:rPr>
              <a:t>, France, </a:t>
            </a:r>
            <a:r>
              <a:rPr lang="fr-CH" sz="2800" dirty="0" err="1">
                <a:latin typeface="+mn-lt"/>
              </a:rPr>
              <a:t>Greece</a:t>
            </a:r>
            <a:r>
              <a:rPr lang="fr-CH" sz="2800" dirty="0">
                <a:latin typeface="+mn-lt"/>
              </a:rPr>
              <a:t>, Lebanon, </a:t>
            </a:r>
            <a:r>
              <a:rPr lang="fr-CH" sz="2800" dirty="0" err="1">
                <a:latin typeface="+mn-lt"/>
              </a:rPr>
              <a:t>Lithuania</a:t>
            </a:r>
            <a:r>
              <a:rPr lang="fr-CH" sz="2800" dirty="0">
                <a:latin typeface="+mn-lt"/>
              </a:rPr>
              <a:t>, </a:t>
            </a:r>
            <a:r>
              <a:rPr lang="fr-CH" sz="2800" dirty="0" err="1">
                <a:latin typeface="+mn-lt"/>
              </a:rPr>
              <a:t>Morocco</a:t>
            </a:r>
            <a:r>
              <a:rPr lang="fr-CH" sz="2800" dirty="0">
                <a:latin typeface="+mn-lt"/>
              </a:rPr>
              <a:t>, Portugal, </a:t>
            </a:r>
            <a:r>
              <a:rPr lang="fr-CH" sz="2800" dirty="0" err="1">
                <a:latin typeface="+mn-lt"/>
              </a:rPr>
              <a:t>Slovenia</a:t>
            </a:r>
            <a:r>
              <a:rPr lang="fr-CH" sz="2800" dirty="0">
                <a:latin typeface="+mn-lt"/>
              </a:rPr>
              <a:t>, </a:t>
            </a:r>
            <a:r>
              <a:rPr lang="fr-CH" sz="2800" dirty="0" err="1">
                <a:latin typeface="+mn-lt"/>
              </a:rPr>
              <a:t>Switzerland</a:t>
            </a:r>
            <a:r>
              <a:rPr lang="fr-CH" sz="2800" dirty="0">
                <a:latin typeface="+mn-lt"/>
              </a:rPr>
              <a:t>, </a:t>
            </a:r>
            <a:r>
              <a:rPr lang="fr-CH" sz="2800" dirty="0" err="1">
                <a:latin typeface="+mn-lt"/>
              </a:rPr>
              <a:t>Tunisia</a:t>
            </a:r>
            <a:r>
              <a:rPr lang="fr-CH" sz="2800" dirty="0">
                <a:latin typeface="+mn-lt"/>
              </a:rPr>
              <a:t> and </a:t>
            </a:r>
            <a:r>
              <a:rPr lang="fr-CH" sz="2800" dirty="0" err="1">
                <a:latin typeface="+mn-lt"/>
              </a:rPr>
              <a:t>Turkey</a:t>
            </a:r>
            <a:r>
              <a:rPr lang="fr-CH" sz="2800" dirty="0">
                <a:latin typeface="+mn-lt"/>
              </a:rPr>
              <a:t>.</a:t>
            </a:r>
          </a:p>
          <a:p>
            <a:r>
              <a:rPr lang="en-US" sz="2800" dirty="0">
                <a:latin typeface="+mn-lt"/>
              </a:rPr>
              <a:t>Representatives of the EMCDDA and WHO. </a:t>
            </a:r>
          </a:p>
          <a:p>
            <a:r>
              <a:rPr lang="en-US" sz="2800" dirty="0">
                <a:latin typeface="+mn-lt"/>
              </a:rPr>
              <a:t>Scientific committee: additional expertise from Canada, Israel, Italy, the Netherlands, Poland, Spain and the United Kingdom. </a:t>
            </a:r>
            <a:endParaRPr lang="fr-CH" sz="28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8229600" cy="792088"/>
          </a:xfrm>
        </p:spPr>
        <p:txBody>
          <a:bodyPr>
            <a:normAutofit/>
          </a:bodyPr>
          <a:lstStyle/>
          <a:p>
            <a:r>
              <a:rPr lang="fr-CH" sz="3600" dirty="0" smtClean="0"/>
              <a:t>Agenda</a:t>
            </a:r>
            <a:endParaRPr lang="fr-CH" sz="3600" dirty="0"/>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427860712"/>
              </p:ext>
            </p:extLst>
          </p:nvPr>
        </p:nvGraphicFramePr>
        <p:xfrm>
          <a:off x="251520" y="476672"/>
          <a:ext cx="8712967" cy="6120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548680"/>
            <a:ext cx="4248472" cy="58326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3" cstate="print"/>
          <a:srcRect/>
          <a:stretch>
            <a:fillRect/>
          </a:stretch>
        </p:blipFill>
        <p:spPr bwMode="auto">
          <a:xfrm>
            <a:off x="4572000" y="548680"/>
            <a:ext cx="4320481" cy="58326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sz="half" idx="1"/>
          </p:nvPr>
        </p:nvSpPr>
        <p:spPr/>
        <p:txBody>
          <a:bodyPr/>
          <a:lstStyle/>
          <a:p>
            <a:endParaRPr lang="fr-CH"/>
          </a:p>
        </p:txBody>
      </p:sp>
      <p:sp>
        <p:nvSpPr>
          <p:cNvPr id="4" name="Espace réservé du contenu 3"/>
          <p:cNvSpPr>
            <a:spLocks noGrp="1"/>
          </p:cNvSpPr>
          <p:nvPr>
            <p:ph sz="half" idx="2"/>
          </p:nvPr>
        </p:nvSpPr>
        <p:spPr/>
        <p:txBody>
          <a:bodyPr/>
          <a:lstStyle/>
          <a:p>
            <a:endParaRPr lang="fr-CH"/>
          </a:p>
        </p:txBody>
      </p:sp>
      <p:pic>
        <p:nvPicPr>
          <p:cNvPr id="2050" name="Picture 2"/>
          <p:cNvPicPr>
            <a:picLocks noChangeAspect="1" noChangeArrowheads="1"/>
          </p:cNvPicPr>
          <p:nvPr/>
        </p:nvPicPr>
        <p:blipFill>
          <a:blip r:embed="rId2" cstate="print"/>
          <a:srcRect/>
          <a:stretch>
            <a:fillRect/>
          </a:stretch>
        </p:blipFill>
        <p:spPr bwMode="auto">
          <a:xfrm>
            <a:off x="179512" y="0"/>
            <a:ext cx="8964488"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93400"/>
          <a:ext cx="9144000" cy="7043288"/>
        </p:xfrm>
        <a:graphic>
          <a:graphicData uri="http://schemas.openxmlformats.org/drawingml/2006/table">
            <a:tbl>
              <a:tblPr firstRow="1" bandRow="1">
                <a:tableStyleId>{7DF18680-E054-41AD-8BC1-D1AEF772440D}</a:tableStyleId>
              </a:tblPr>
              <a:tblGrid>
                <a:gridCol w="1187624"/>
                <a:gridCol w="2520280"/>
                <a:gridCol w="5436096"/>
              </a:tblGrid>
              <a:tr h="398648">
                <a:tc>
                  <a:txBody>
                    <a:bodyPr/>
                    <a:lstStyle/>
                    <a:p>
                      <a:pPr algn="ctr"/>
                      <a:r>
                        <a:rPr lang="fr-CH" dirty="0" smtClean="0"/>
                        <a:t>Parties</a:t>
                      </a:r>
                      <a:endParaRPr lang="fr-CH" dirty="0"/>
                    </a:p>
                  </a:txBody>
                  <a:tcPr/>
                </a:tc>
                <a:tc>
                  <a:txBody>
                    <a:bodyPr/>
                    <a:lstStyle/>
                    <a:p>
                      <a:pPr algn="ctr"/>
                      <a:r>
                        <a:rPr lang="fr-CH" dirty="0" smtClean="0"/>
                        <a:t>Sections </a:t>
                      </a:r>
                      <a:endParaRPr lang="fr-CH" dirty="0"/>
                    </a:p>
                  </a:txBody>
                  <a:tcPr/>
                </a:tc>
                <a:tc>
                  <a:txBody>
                    <a:bodyPr/>
                    <a:lstStyle/>
                    <a:p>
                      <a:pPr algn="ctr"/>
                      <a:r>
                        <a:rPr lang="fr-CH" dirty="0" smtClean="0"/>
                        <a:t>Messages</a:t>
                      </a:r>
                      <a:r>
                        <a:rPr lang="fr-CH" baseline="0" dirty="0" smtClean="0"/>
                        <a:t> principaux</a:t>
                      </a:r>
                      <a:endParaRPr lang="fr-CH" dirty="0"/>
                    </a:p>
                  </a:txBody>
                  <a:tcPr/>
                </a:tc>
              </a:tr>
              <a:tr h="1096281">
                <a:tc>
                  <a:txBody>
                    <a:bodyPr/>
                    <a:lstStyle/>
                    <a:p>
                      <a:r>
                        <a:rPr lang="fr-CH" sz="1500" b="1" dirty="0" smtClean="0"/>
                        <a:t>I-Définitions</a:t>
                      </a:r>
                    </a:p>
                    <a:p>
                      <a:r>
                        <a:rPr lang="fr-CH" sz="1500" b="1" dirty="0" smtClean="0"/>
                        <a:t>&amp; objectifs</a:t>
                      </a:r>
                      <a:endParaRPr lang="fr-CH" sz="1500" b="1" dirty="0"/>
                    </a:p>
                  </a:txBody>
                  <a:tcPr/>
                </a:tc>
                <a:tc>
                  <a:txBody>
                    <a:bodyPr/>
                    <a:lstStyle/>
                    <a:p>
                      <a:r>
                        <a:rPr lang="fr-CH" sz="1400" spc="-50" dirty="0" smtClean="0"/>
                        <a:t>1-Définitions</a:t>
                      </a:r>
                    </a:p>
                    <a:p>
                      <a:r>
                        <a:rPr lang="fr-CH" sz="1400" spc="-50" dirty="0" smtClean="0"/>
                        <a:t>2-Objectifs</a:t>
                      </a:r>
                      <a:r>
                        <a:rPr lang="fr-CH" sz="1400" spc="-50" baseline="0" dirty="0" smtClean="0"/>
                        <a:t> des principes</a:t>
                      </a:r>
                    </a:p>
                    <a:p>
                      <a:r>
                        <a:rPr lang="fr-CH" sz="1400" spc="-50" baseline="0" dirty="0" smtClean="0"/>
                        <a:t>3-Objectifs des MAO/TAO</a:t>
                      </a:r>
                      <a:endParaRPr lang="fr-CH" sz="1400" spc="-50" dirty="0"/>
                    </a:p>
                  </a:txBody>
                  <a:tcPr/>
                </a:tc>
                <a:tc>
                  <a:txBody>
                    <a:bodyPr/>
                    <a:lstStyle/>
                    <a:p>
                      <a:r>
                        <a:rPr lang="fr-CH" sz="1400" spc="-50" dirty="0" smtClean="0"/>
                        <a:t>Objectifs</a:t>
                      </a:r>
                      <a:r>
                        <a:rPr lang="fr-CH" sz="1400" spc="-50" baseline="0" dirty="0" smtClean="0"/>
                        <a:t> primaires des  </a:t>
                      </a:r>
                      <a:r>
                        <a:rPr lang="fr-CH" sz="1400" spc="-50" baseline="0" dirty="0" err="1" smtClean="0"/>
                        <a:t>MAOs</a:t>
                      </a:r>
                      <a:r>
                        <a:rPr lang="fr-CH" sz="1400" spc="-50" baseline="0" dirty="0" smtClean="0"/>
                        <a:t> centrés sur la personne et la santé publique est l’objectif secondaire</a:t>
                      </a:r>
                    </a:p>
                    <a:p>
                      <a:r>
                        <a:rPr lang="fr-CH" sz="1400" spc="-50" baseline="0" dirty="0" smtClean="0"/>
                        <a:t>Initialement mesure de réduction des risques dans le cadre de traitement dits « de substitution », </a:t>
                      </a:r>
                      <a:r>
                        <a:rPr lang="fr-CH" sz="1400" spc="-50" baseline="0" dirty="0" err="1" smtClean="0"/>
                        <a:t>MAOs</a:t>
                      </a:r>
                      <a:r>
                        <a:rPr lang="fr-CH" sz="1400" spc="-50" baseline="0" dirty="0" smtClean="0"/>
                        <a:t> aujourd’hui reconnus scientifiquement comme élément essentiel du traitement de la dépendance aux opioïdes</a:t>
                      </a:r>
                      <a:endParaRPr lang="fr-CH" sz="1400" spc="-50" dirty="0"/>
                    </a:p>
                  </a:txBody>
                  <a:tcPr/>
                </a:tc>
              </a:tr>
              <a:tr h="1494929">
                <a:tc>
                  <a:txBody>
                    <a:bodyPr/>
                    <a:lstStyle/>
                    <a:p>
                      <a:r>
                        <a:rPr lang="fr-CH" sz="1500" b="1" dirty="0" smtClean="0"/>
                        <a:t>II-Droit</a:t>
                      </a:r>
                      <a:r>
                        <a:rPr lang="fr-CH" sz="1500" b="1" baseline="0" dirty="0" smtClean="0"/>
                        <a:t> aux MAO et soins liés</a:t>
                      </a:r>
                      <a:endParaRPr lang="fr-CH" sz="1500" b="1" dirty="0"/>
                    </a:p>
                  </a:txBody>
                  <a:tcPr/>
                </a:tc>
                <a:tc>
                  <a:txBody>
                    <a:bodyPr/>
                    <a:lstStyle/>
                    <a:p>
                      <a:r>
                        <a:rPr lang="fr-CH" sz="1400" spc="-50" baseline="0" dirty="0" smtClean="0"/>
                        <a:t>4-Droit fondamental aux soins</a:t>
                      </a:r>
                    </a:p>
                    <a:p>
                      <a:r>
                        <a:rPr lang="fr-CH" sz="1400" spc="-50" dirty="0" smtClean="0"/>
                        <a:t>5-Accès non discriminatoire</a:t>
                      </a:r>
                    </a:p>
                    <a:p>
                      <a:r>
                        <a:rPr lang="fr-CH" sz="1400" spc="-50" dirty="0" smtClean="0"/>
                        <a:t>6-Consentement</a:t>
                      </a:r>
                      <a:r>
                        <a:rPr lang="fr-CH" sz="1400" spc="-50" baseline="0" dirty="0" smtClean="0"/>
                        <a:t> libre éclairé</a:t>
                      </a:r>
                    </a:p>
                    <a:p>
                      <a:r>
                        <a:rPr lang="fr-CH" sz="1400" spc="-50" baseline="0" dirty="0" smtClean="0"/>
                        <a:t>7-Non discrimination du simple       fait d’être au bénéfice de MAO</a:t>
                      </a:r>
                    </a:p>
                    <a:p>
                      <a:r>
                        <a:rPr lang="fr-CH" sz="1400" spc="-50" baseline="0" dirty="0" smtClean="0"/>
                        <a:t>8-Continuité des soins</a:t>
                      </a:r>
                      <a:endParaRPr lang="fr-CH" sz="1400" spc="-50" dirty="0"/>
                    </a:p>
                  </a:txBody>
                  <a:tcPr/>
                </a:tc>
                <a:tc>
                  <a:txBody>
                    <a:bodyPr/>
                    <a:lstStyle/>
                    <a:p>
                      <a:r>
                        <a:rPr lang="fr-CH" sz="1400" spc="-50" dirty="0" smtClean="0"/>
                        <a:t>Respect</a:t>
                      </a:r>
                      <a:r>
                        <a:rPr lang="fr-CH" sz="1400" spc="-50" baseline="0" dirty="0" smtClean="0"/>
                        <a:t> du principe de n</a:t>
                      </a:r>
                      <a:r>
                        <a:rPr lang="fr-CH" sz="1400" spc="-50" dirty="0" smtClean="0"/>
                        <a:t>on discrimination  de jure, et de facto justifiant un monitoring </a:t>
                      </a:r>
                      <a:r>
                        <a:rPr lang="fr-CH" sz="1400" spc="-50" baseline="0" dirty="0" smtClean="0"/>
                        <a:t> et des mesures ad hoc</a:t>
                      </a:r>
                    </a:p>
                    <a:p>
                      <a:r>
                        <a:rPr lang="fr-CH" sz="1400" spc="-50" baseline="0" dirty="0" smtClean="0"/>
                        <a:t>Respect du principe d’équivalence des soins</a:t>
                      </a:r>
                    </a:p>
                    <a:p>
                      <a:r>
                        <a:rPr lang="fr-CH" sz="1400" spc="-50" baseline="0" dirty="0" smtClean="0"/>
                        <a:t>Droit à l’accès au traitement des personnes mineures civilement</a:t>
                      </a:r>
                    </a:p>
                    <a:p>
                      <a:r>
                        <a:rPr lang="fr-CH" sz="1400" spc="-50" baseline="0" dirty="0" smtClean="0"/>
                        <a:t>Si impasse soignant-soigné (ex: dépôt de plainte envers un patient), pas d’interruption des MAO mais transfert vers un autre lieu de soin</a:t>
                      </a:r>
                    </a:p>
                    <a:p>
                      <a:r>
                        <a:rPr lang="fr-CH" sz="1400" spc="-50" baseline="0" dirty="0" smtClean="0"/>
                        <a:t>Pas de  délai  une fois posée l’indication</a:t>
                      </a:r>
                    </a:p>
                  </a:txBody>
                  <a:tcPr/>
                </a:tc>
              </a:tr>
              <a:tr h="1295605">
                <a:tc>
                  <a:txBody>
                    <a:bodyPr/>
                    <a:lstStyle/>
                    <a:p>
                      <a:r>
                        <a:rPr lang="fr-CH" sz="1500" b="1" dirty="0" smtClean="0"/>
                        <a:t>III-Rôle des </a:t>
                      </a:r>
                      <a:r>
                        <a:rPr lang="fr-CH" sz="1500" b="1" spc="-120" baseline="0" dirty="0" smtClean="0"/>
                        <a:t>professionnels</a:t>
                      </a:r>
                      <a:endParaRPr lang="fr-CH" sz="1500" b="1" spc="-120" baseline="0" dirty="0"/>
                    </a:p>
                  </a:txBody>
                  <a:tcPr/>
                </a:tc>
                <a:tc>
                  <a:txBody>
                    <a:bodyPr/>
                    <a:lstStyle/>
                    <a:p>
                      <a:r>
                        <a:rPr lang="fr-CH" sz="1400" spc="-50" dirty="0" smtClean="0"/>
                        <a:t>9-Indication-prescription-dispensation</a:t>
                      </a:r>
                      <a:r>
                        <a:rPr lang="fr-CH" sz="1400" spc="-50" baseline="0" dirty="0" smtClean="0"/>
                        <a:t>-coordination</a:t>
                      </a:r>
                    </a:p>
                    <a:p>
                      <a:r>
                        <a:rPr lang="fr-CH" sz="1400" spc="-50" baseline="0" dirty="0" smtClean="0"/>
                        <a:t>10-Formation médecins</a:t>
                      </a:r>
                    </a:p>
                    <a:p>
                      <a:r>
                        <a:rPr lang="fr-CH" sz="1400" spc="-50" baseline="0" dirty="0" smtClean="0"/>
                        <a:t>11-Formation  pharmaciens</a:t>
                      </a:r>
                    </a:p>
                    <a:p>
                      <a:r>
                        <a:rPr lang="fr-CH" sz="1400" spc="-50" baseline="0" dirty="0" smtClean="0"/>
                        <a:t>12-Supervision</a:t>
                      </a:r>
                      <a:endParaRPr lang="fr-CH" sz="1400" spc="-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spc="-50" dirty="0" smtClean="0"/>
                        <a:t>Compétence</a:t>
                      </a:r>
                      <a:r>
                        <a:rPr lang="fr-CH" sz="1400" spc="-50" baseline="0" dirty="0" smtClean="0"/>
                        <a:t>  attendue de tout médecin et de tout pharmacien au terme de la formation de base, droit de prescription accordé à tout médecin</a:t>
                      </a:r>
                    </a:p>
                    <a:p>
                      <a:pPr marL="0" marR="0" indent="0" algn="l" defTabSz="914400" rtl="0" eaLnBrk="1" fontAlgn="auto" latinLnBrk="0" hangingPunct="1">
                        <a:lnSpc>
                          <a:spcPct val="100000"/>
                        </a:lnSpc>
                        <a:spcBef>
                          <a:spcPts val="0"/>
                        </a:spcBef>
                        <a:spcAft>
                          <a:spcPts val="0"/>
                        </a:spcAft>
                        <a:buClrTx/>
                        <a:buSzTx/>
                        <a:buFontTx/>
                        <a:buNone/>
                        <a:tabLst/>
                        <a:defRPr/>
                      </a:pPr>
                      <a:r>
                        <a:rPr lang="fr-CH" sz="1400" spc="-50" baseline="0" dirty="0" smtClean="0"/>
                        <a:t>Sanctions administratives  uniquement en cas de risque  avéré pour la santé publique</a:t>
                      </a:r>
                    </a:p>
                    <a:p>
                      <a:pPr marL="0" marR="0" indent="0" algn="l" defTabSz="914400" rtl="0" eaLnBrk="1" fontAlgn="auto" latinLnBrk="0" hangingPunct="1">
                        <a:lnSpc>
                          <a:spcPct val="100000"/>
                        </a:lnSpc>
                        <a:spcBef>
                          <a:spcPts val="0"/>
                        </a:spcBef>
                        <a:spcAft>
                          <a:spcPts val="0"/>
                        </a:spcAft>
                        <a:buClrTx/>
                        <a:buSzTx/>
                        <a:buFontTx/>
                        <a:buNone/>
                        <a:tabLst/>
                        <a:defRPr/>
                      </a:pPr>
                      <a:r>
                        <a:rPr lang="fr-CH" sz="1400" spc="-50" baseline="0" dirty="0" smtClean="0"/>
                        <a:t>Sanctions pénales/civiles  uniquement en cas de préjudice effectif pour la santé publique ou la santé individuelle </a:t>
                      </a:r>
                      <a:endParaRPr lang="fr-CH" sz="1400" spc="-50" dirty="0" smtClean="0"/>
                    </a:p>
                  </a:txBody>
                  <a:tcPr/>
                </a:tc>
              </a:tr>
              <a:tr h="1529232">
                <a:tc>
                  <a:txBody>
                    <a:bodyPr/>
                    <a:lstStyle/>
                    <a:p>
                      <a:r>
                        <a:rPr lang="fr-CH" sz="1500" b="1" dirty="0" smtClean="0"/>
                        <a:t>IV-Rôle des autorités</a:t>
                      </a:r>
                      <a:endParaRPr lang="fr-CH" sz="1500" b="1" dirty="0"/>
                    </a:p>
                  </a:txBody>
                  <a:tcPr/>
                </a:tc>
                <a:tc>
                  <a:txBody>
                    <a:bodyPr/>
                    <a:lstStyle/>
                    <a:p>
                      <a:r>
                        <a:rPr lang="fr-CH" sz="1400" spc="-50" baseline="0" dirty="0" smtClean="0"/>
                        <a:t>13-disponibilité-qualité </a:t>
                      </a:r>
                      <a:r>
                        <a:rPr lang="fr-CH" sz="1400" spc="-50" baseline="0" dirty="0" err="1" smtClean="0"/>
                        <a:t>MAOs</a:t>
                      </a:r>
                      <a:endParaRPr lang="fr-CH" sz="1400" spc="-50" baseline="0" dirty="0" smtClean="0"/>
                    </a:p>
                    <a:p>
                      <a:r>
                        <a:rPr lang="fr-CH" sz="1400" spc="-50" dirty="0" smtClean="0"/>
                        <a:t>14-Proportionnalité</a:t>
                      </a:r>
                      <a:r>
                        <a:rPr lang="fr-CH" sz="1400" spc="-50" baseline="0" dirty="0" smtClean="0"/>
                        <a:t> du cadre</a:t>
                      </a:r>
                    </a:p>
                    <a:p>
                      <a:r>
                        <a:rPr lang="fr-CH" sz="1400" spc="-50" baseline="0" dirty="0" smtClean="0"/>
                        <a:t>15-Financement et rémunération</a:t>
                      </a:r>
                    </a:p>
                    <a:p>
                      <a:r>
                        <a:rPr lang="fr-CH" sz="1400" spc="-50" baseline="0" dirty="0" smtClean="0"/>
                        <a:t>16-Formation et recherche</a:t>
                      </a:r>
                    </a:p>
                    <a:p>
                      <a:r>
                        <a:rPr lang="fr-CH" sz="1400" spc="-50" baseline="0" dirty="0" smtClean="0"/>
                        <a:t>17-Monitoring et indicateurs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spc="-50" dirty="0" smtClean="0"/>
                        <a:t>Homologation et</a:t>
                      </a:r>
                      <a:r>
                        <a:rPr lang="fr-CH" sz="1400" spc="-50" baseline="0" dirty="0" smtClean="0"/>
                        <a:t> </a:t>
                      </a:r>
                      <a:r>
                        <a:rPr lang="fr-CH" sz="1400" spc="-50" dirty="0" smtClean="0"/>
                        <a:t>pharmacovigilance par agence</a:t>
                      </a:r>
                      <a:r>
                        <a:rPr lang="fr-CH" sz="1400" spc="-50" baseline="0" dirty="0" smtClean="0"/>
                        <a:t> du médicament; RCP/IP  comme information de base selon normes applicables à tout médicament</a:t>
                      </a:r>
                    </a:p>
                    <a:p>
                      <a:pPr marL="0" marR="0" indent="0" algn="l" defTabSz="914400" rtl="0" eaLnBrk="1" fontAlgn="auto" latinLnBrk="0" hangingPunct="1">
                        <a:lnSpc>
                          <a:spcPct val="100000"/>
                        </a:lnSpc>
                        <a:spcBef>
                          <a:spcPts val="0"/>
                        </a:spcBef>
                        <a:spcAft>
                          <a:spcPts val="0"/>
                        </a:spcAft>
                        <a:buClrTx/>
                        <a:buSzTx/>
                        <a:buFontTx/>
                        <a:buNone/>
                        <a:tabLst/>
                        <a:defRPr/>
                      </a:pPr>
                      <a:r>
                        <a:rPr lang="fr-CH" sz="1400" spc="-50" baseline="0" dirty="0" smtClean="0"/>
                        <a:t>Abandon des régimes d’autorisation préalable au profit de régime déclaratif  limités à la prévention des doubles prescription/ monitoring</a:t>
                      </a:r>
                    </a:p>
                    <a:p>
                      <a:pPr marL="0" marR="0" indent="0" algn="l" defTabSz="914400" rtl="0" eaLnBrk="1" fontAlgn="auto" latinLnBrk="0" hangingPunct="1">
                        <a:lnSpc>
                          <a:spcPct val="100000"/>
                        </a:lnSpc>
                        <a:spcBef>
                          <a:spcPts val="0"/>
                        </a:spcBef>
                        <a:spcAft>
                          <a:spcPts val="0"/>
                        </a:spcAft>
                        <a:buClrTx/>
                        <a:buSzTx/>
                        <a:buFontTx/>
                        <a:buNone/>
                        <a:tabLst/>
                        <a:defRPr/>
                      </a:pPr>
                      <a:r>
                        <a:rPr lang="fr-CH" sz="1400" spc="-50" baseline="0" dirty="0" smtClean="0"/>
                        <a:t>Mécanismes spécifiques pour lever les barrières financières aux soins</a:t>
                      </a:r>
                      <a:endParaRPr lang="fr-CH" sz="1400" spc="-50" dirty="0" smtClean="0"/>
                    </a:p>
                    <a:p>
                      <a:r>
                        <a:rPr lang="fr-CH" sz="1400" spc="-50" dirty="0" smtClean="0"/>
                        <a:t>Incitatifs </a:t>
                      </a:r>
                      <a:r>
                        <a:rPr lang="fr-CH" sz="1400" spc="-50" baseline="0" dirty="0" smtClean="0"/>
                        <a:t>garantissant  un N de professionnels formés appropriés</a:t>
                      </a:r>
                    </a:p>
                    <a:p>
                      <a:r>
                        <a:rPr lang="fr-CH" sz="1400" spc="-50" baseline="0" dirty="0" smtClean="0"/>
                        <a:t>Protection des données personnelles</a:t>
                      </a:r>
                      <a:endParaRPr lang="fr-CH" sz="1400" spc="-50" dirty="0"/>
                    </a:p>
                  </a:txBody>
                  <a:tcPr/>
                </a:tc>
              </a:tr>
              <a:tr h="896958">
                <a:tc>
                  <a:txBody>
                    <a:bodyPr/>
                    <a:lstStyle/>
                    <a:p>
                      <a:r>
                        <a:rPr lang="fr-CH" sz="1500" b="1" spc="-150" baseline="0" dirty="0" smtClean="0"/>
                        <a:t>V-Coordination </a:t>
                      </a:r>
                      <a:r>
                        <a:rPr lang="fr-CH" sz="1500" b="1" spc="-80" baseline="0" dirty="0" smtClean="0"/>
                        <a:t>nationale et internationale</a:t>
                      </a:r>
                      <a:endParaRPr lang="fr-CH" sz="1500" b="1" spc="-80" baseline="0" dirty="0"/>
                    </a:p>
                  </a:txBody>
                  <a:tcPr/>
                </a:tc>
                <a:tc>
                  <a:txBody>
                    <a:bodyPr/>
                    <a:lstStyle/>
                    <a:p>
                      <a:r>
                        <a:rPr lang="fr-CH" sz="1400" spc="-50" dirty="0" smtClean="0"/>
                        <a:t>18-Instance nationale consultative</a:t>
                      </a:r>
                    </a:p>
                    <a:p>
                      <a:r>
                        <a:rPr lang="fr-CH" sz="1400" spc="-50" dirty="0" smtClean="0"/>
                        <a:t>19-collaboration internationale</a:t>
                      </a:r>
                      <a:endParaRPr lang="fr-CH" sz="1400" spc="-50" dirty="0"/>
                    </a:p>
                  </a:txBody>
                  <a:tcPr/>
                </a:tc>
                <a:tc>
                  <a:txBody>
                    <a:bodyPr/>
                    <a:lstStyle/>
                    <a:p>
                      <a:r>
                        <a:rPr lang="fr-CH" sz="1400" spc="-50" baseline="0" dirty="0" smtClean="0"/>
                        <a:t>Structure liant monitoring,  terrain, autorités, et garantissant que « normalisation » ne rime pas avec « exclusion de facto »</a:t>
                      </a:r>
                    </a:p>
                    <a:p>
                      <a:pPr marL="0" marR="0" indent="0" algn="l" defTabSz="914400" rtl="0" eaLnBrk="1" fontAlgn="auto" latinLnBrk="0" hangingPunct="1">
                        <a:lnSpc>
                          <a:spcPct val="100000"/>
                        </a:lnSpc>
                        <a:spcBef>
                          <a:spcPts val="0"/>
                        </a:spcBef>
                        <a:spcAft>
                          <a:spcPts val="0"/>
                        </a:spcAft>
                        <a:buClrTx/>
                        <a:buSzTx/>
                        <a:buFontTx/>
                        <a:buNone/>
                        <a:tabLst/>
                        <a:defRPr/>
                      </a:pPr>
                      <a:r>
                        <a:rPr lang="fr-CH" sz="1400" spc="-50" baseline="0" dirty="0" smtClean="0"/>
                        <a:t>Standardisation , rapports publics</a:t>
                      </a:r>
                    </a:p>
                    <a:p>
                      <a:r>
                        <a:rPr lang="fr-CH" sz="1400" spc="-50" baseline="0" dirty="0" smtClean="0"/>
                        <a:t>Financement de guidelines internationaux plutôt que nationaux</a:t>
                      </a:r>
                      <a:endParaRPr lang="fr-CH" sz="1400" spc="-5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3600" b="1" dirty="0" smtClean="0"/>
              <a:t>Quatre recommandations essentielles</a:t>
            </a:r>
            <a:endParaRPr lang="fr-CH" sz="3600" b="1" dirty="0"/>
          </a:p>
        </p:txBody>
      </p:sp>
      <p:sp>
        <p:nvSpPr>
          <p:cNvPr id="3" name="Espace réservé du contenu 2"/>
          <p:cNvSpPr>
            <a:spLocks noGrp="1"/>
          </p:cNvSpPr>
          <p:nvPr>
            <p:ph idx="1"/>
          </p:nvPr>
        </p:nvSpPr>
        <p:spPr>
          <a:xfrm>
            <a:off x="467544" y="1916833"/>
            <a:ext cx="8229600" cy="3816424"/>
          </a:xfrm>
        </p:spPr>
        <p:txBody>
          <a:bodyPr>
            <a:normAutofit fontScale="92500" lnSpcReduction="10000"/>
          </a:bodyPr>
          <a:lstStyle/>
          <a:p>
            <a:pPr>
              <a:buNone/>
            </a:pPr>
            <a:r>
              <a:rPr lang="fr-CH" sz="3000" dirty="0" smtClean="0"/>
              <a:t>1-Révision du </a:t>
            </a:r>
            <a:r>
              <a:rPr lang="fr-CH" sz="3000" dirty="0" err="1" smtClean="0"/>
              <a:t>wording</a:t>
            </a:r>
            <a:r>
              <a:rPr lang="fr-CH" sz="3000" dirty="0" smtClean="0"/>
              <a:t> – suppression en particulier du terme substitution au profit de MAO/TAO</a:t>
            </a:r>
            <a:endParaRPr lang="fr-CH" sz="3000" dirty="0"/>
          </a:p>
          <a:p>
            <a:pPr>
              <a:buNone/>
            </a:pPr>
            <a:r>
              <a:rPr lang="fr-CH" dirty="0" smtClean="0"/>
              <a:t>2-Suppression des régimes d’autorisation – cas échéant régime déclaratif</a:t>
            </a:r>
            <a:endParaRPr lang="fr-CH" dirty="0"/>
          </a:p>
          <a:p>
            <a:pPr>
              <a:buNone/>
            </a:pPr>
            <a:r>
              <a:rPr lang="fr-CH" dirty="0" smtClean="0"/>
              <a:t>3-Levée des barrières financières – mécanisme spécifique si nécessaire</a:t>
            </a:r>
          </a:p>
          <a:p>
            <a:pPr>
              <a:buNone/>
            </a:pPr>
            <a:r>
              <a:rPr lang="fr-CH" dirty="0" smtClean="0"/>
              <a:t>4-Instance nationale consultative – quitte à s’appuyer sur une instance </a:t>
            </a:r>
            <a:r>
              <a:rPr lang="fr-CH" dirty="0" err="1" smtClean="0"/>
              <a:t>préexistente</a:t>
            </a:r>
            <a:endParaRPr lang="fr-CH" dirty="0"/>
          </a:p>
          <a:p>
            <a:endParaRPr lang="fr-CH" dirty="0"/>
          </a:p>
          <a:p>
            <a:pPr>
              <a:buNone/>
            </a:pPr>
            <a:endParaRPr lang="fr-C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640960" cy="1143000"/>
          </a:xfrm>
        </p:spPr>
        <p:txBody>
          <a:bodyPr>
            <a:normAutofit/>
          </a:bodyPr>
          <a:lstStyle/>
          <a:p>
            <a:r>
              <a:rPr lang="fr-CH" sz="3600" b="1" dirty="0" smtClean="0"/>
              <a:t>Et l’héroïne « médicale » par voie IV?</a:t>
            </a:r>
            <a:endParaRPr lang="fr-CH" sz="3600" b="1" dirty="0"/>
          </a:p>
        </p:txBody>
      </p:sp>
      <p:sp>
        <p:nvSpPr>
          <p:cNvPr id="3" name="Espace réservé du contenu 2"/>
          <p:cNvSpPr>
            <a:spLocks noGrp="1"/>
          </p:cNvSpPr>
          <p:nvPr>
            <p:ph idx="1"/>
          </p:nvPr>
        </p:nvSpPr>
        <p:spPr>
          <a:xfrm>
            <a:off x="323528" y="1628800"/>
            <a:ext cx="8373616" cy="4968552"/>
          </a:xfrm>
        </p:spPr>
        <p:txBody>
          <a:bodyPr>
            <a:normAutofit lnSpcReduction="10000"/>
          </a:bodyPr>
          <a:lstStyle/>
          <a:p>
            <a:r>
              <a:rPr lang="fr-CH" dirty="0" smtClean="0"/>
              <a:t>Demande explicite de certaines administrations nationales de l’intégrer au projet TDOLEG comme un MAO parmi d’autres</a:t>
            </a:r>
          </a:p>
          <a:p>
            <a:r>
              <a:rPr lang="fr-CH" dirty="0" smtClean="0"/>
              <a:t>En théorie, les aspects sécuritaires peuvent être réglés par l’agence du médicament via des conditions d’infrastructure: pas besoin en soit de régime spécifique si la </a:t>
            </a:r>
            <a:r>
              <a:rPr lang="fr-CH" dirty="0" err="1" smtClean="0"/>
              <a:t>diacetylmorphine</a:t>
            </a:r>
            <a:r>
              <a:rPr lang="fr-CH" dirty="0" smtClean="0"/>
              <a:t> est au bénéfice d’une AMM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b="1" dirty="0" smtClean="0"/>
              <a:t>Recommandation 1</a:t>
            </a:r>
            <a:r>
              <a:rPr lang="fr-CH" dirty="0" smtClean="0"/>
              <a:t>:</a:t>
            </a:r>
            <a:br>
              <a:rPr lang="fr-CH" dirty="0" smtClean="0"/>
            </a:br>
            <a:r>
              <a:rPr lang="fr-CH" dirty="0" err="1" smtClean="0"/>
              <a:t>wording</a:t>
            </a:r>
            <a:endParaRPr lang="fr-CH" dirty="0"/>
          </a:p>
        </p:txBody>
      </p:sp>
      <p:sp>
        <p:nvSpPr>
          <p:cNvPr id="3" name="Espace réservé du contenu 2"/>
          <p:cNvSpPr>
            <a:spLocks noGrp="1"/>
          </p:cNvSpPr>
          <p:nvPr>
            <p:ph idx="1"/>
          </p:nvPr>
        </p:nvSpPr>
        <p:spPr>
          <a:xfrm>
            <a:off x="467544" y="1628800"/>
            <a:ext cx="8496944" cy="4896544"/>
          </a:xfrm>
        </p:spPr>
        <p:txBody>
          <a:bodyPr>
            <a:normAutofit fontScale="92500" lnSpcReduction="10000"/>
          </a:bodyPr>
          <a:lstStyle/>
          <a:p>
            <a:pPr>
              <a:buNone/>
            </a:pPr>
            <a:r>
              <a:rPr lang="fr-CH" dirty="0" smtClean="0"/>
              <a:t>Trois niveaux:</a:t>
            </a:r>
          </a:p>
          <a:p>
            <a:pPr lvl="1"/>
            <a:r>
              <a:rPr lang="fr-CH" dirty="0" smtClean="0"/>
              <a:t>Textes de la loi et de l’ordonnance: compliqués à modifier, par définition</a:t>
            </a:r>
          </a:p>
          <a:p>
            <a:pPr lvl="1"/>
            <a:r>
              <a:rPr lang="fr-CH" dirty="0" smtClean="0"/>
              <a:t>Textes administratifs: remplacer les termes « basé sur la substitution », et « stupéfiant », et ne pas prévoir d’onglet séparé pour la DAM</a:t>
            </a:r>
          </a:p>
          <a:p>
            <a:pPr lvl="1"/>
            <a:r>
              <a:rPr lang="fr-CH" dirty="0" smtClean="0"/>
              <a:t>Textes professionnels et scientifiques: modifications plus accessibles; possibilité en particulier de s’appuyer sur les services spécialisés et les organisations professionnelles et interprofessionnelles. Campagne vient d’être lancée.</a:t>
            </a:r>
          </a:p>
          <a:p>
            <a:endParaRPr lang="fr-C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568952" cy="1143000"/>
          </a:xfrm>
        </p:spPr>
        <p:txBody>
          <a:bodyPr>
            <a:noAutofit/>
          </a:bodyPr>
          <a:lstStyle/>
          <a:p>
            <a:r>
              <a:rPr lang="fr-CH" sz="3600" b="1" dirty="0" smtClean="0"/>
              <a:t>Recommandation 2:</a:t>
            </a:r>
            <a:r>
              <a:rPr lang="fr-CH" sz="3600" dirty="0" smtClean="0"/>
              <a:t/>
            </a:r>
            <a:br>
              <a:rPr lang="fr-CH" sz="3600" dirty="0" smtClean="0"/>
            </a:br>
            <a:r>
              <a:rPr lang="fr-CH" sz="3600" dirty="0" smtClean="0"/>
              <a:t>Suppression du régime d’autorisation</a:t>
            </a:r>
            <a:endParaRPr lang="fr-CH" sz="3600" dirty="0"/>
          </a:p>
        </p:txBody>
      </p:sp>
      <p:sp>
        <p:nvSpPr>
          <p:cNvPr id="3" name="Espace réservé du contenu 2"/>
          <p:cNvSpPr>
            <a:spLocks noGrp="1"/>
          </p:cNvSpPr>
          <p:nvPr>
            <p:ph idx="1"/>
          </p:nvPr>
        </p:nvSpPr>
        <p:spPr/>
        <p:txBody>
          <a:bodyPr>
            <a:normAutofit fontScale="92500" lnSpcReduction="20000"/>
          </a:bodyPr>
          <a:lstStyle/>
          <a:p>
            <a:r>
              <a:rPr lang="fr-CH" dirty="0" smtClean="0"/>
              <a:t>Le plus délicat car nécessite une révision en profondeur de la </a:t>
            </a:r>
            <a:r>
              <a:rPr lang="fr-CH" dirty="0" err="1" smtClean="0"/>
              <a:t>Lstup</a:t>
            </a:r>
            <a:endParaRPr lang="fr-CH" dirty="0" smtClean="0"/>
          </a:p>
          <a:p>
            <a:r>
              <a:rPr lang="fr-CH" dirty="0" smtClean="0"/>
              <a:t>Peut toutefois être préparé par un travail stratégique qui consiste à donner au système d’autorisation une tournure « déclarative de fait », en renforçant progressivement le rôle de </a:t>
            </a:r>
            <a:r>
              <a:rPr lang="fr-CH" u="sng" dirty="0" err="1" smtClean="0"/>
              <a:t>Swissmedic</a:t>
            </a:r>
            <a:r>
              <a:rPr lang="fr-CH" dirty="0" smtClean="0"/>
              <a:t> (update IP, </a:t>
            </a:r>
            <a:r>
              <a:rPr lang="fr-CH" dirty="0" err="1" smtClean="0"/>
              <a:t>pharmacoV</a:t>
            </a:r>
            <a:r>
              <a:rPr lang="fr-CH" dirty="0" smtClean="0"/>
              <a:t>., etc.)</a:t>
            </a:r>
          </a:p>
          <a:p>
            <a:r>
              <a:rPr lang="fr-CH" dirty="0" smtClean="0"/>
              <a:t>Passe bien évidemment par un important travail préalable auprès des cantons, afin que le rationnel soit bien intégré (possibilité de s’appuyer sur </a:t>
            </a:r>
            <a:r>
              <a:rPr lang="fr-CH" u="sng" dirty="0" err="1" smtClean="0"/>
              <a:t>NaSuKo</a:t>
            </a:r>
            <a:r>
              <a:rPr lang="fr-CH" dirty="0" smtClean="0"/>
              <a:t>)</a:t>
            </a:r>
            <a:endParaRPr lang="fr-C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200" b="1" dirty="0" smtClean="0"/>
              <a:t>Recommandation 3</a:t>
            </a:r>
            <a:r>
              <a:rPr lang="fr-CH" sz="3200" dirty="0" smtClean="0"/>
              <a:t>:</a:t>
            </a:r>
            <a:br>
              <a:rPr lang="fr-CH" sz="3200" dirty="0" smtClean="0"/>
            </a:br>
            <a:r>
              <a:rPr lang="fr-CH" sz="3200" dirty="0" smtClean="0"/>
              <a:t>Maintenir l’absence de barrières financières </a:t>
            </a:r>
            <a:endParaRPr lang="fr-CH" sz="3200" dirty="0"/>
          </a:p>
        </p:txBody>
      </p:sp>
      <p:sp>
        <p:nvSpPr>
          <p:cNvPr id="3" name="Espace réservé du contenu 2"/>
          <p:cNvSpPr>
            <a:spLocks noGrp="1"/>
          </p:cNvSpPr>
          <p:nvPr>
            <p:ph idx="1"/>
          </p:nvPr>
        </p:nvSpPr>
        <p:spPr>
          <a:xfrm>
            <a:off x="467544" y="1772816"/>
            <a:ext cx="8229600" cy="3877891"/>
          </a:xfrm>
        </p:spPr>
        <p:txBody>
          <a:bodyPr>
            <a:normAutofit fontScale="92500"/>
          </a:bodyPr>
          <a:lstStyle/>
          <a:p>
            <a:r>
              <a:rPr lang="fr-CH" sz="2800" dirty="0" smtClean="0"/>
              <a:t>Semble un problème relativement secondaire en Suisse, mais, cas résiduels de certains patients et de médicaments associés (</a:t>
            </a:r>
            <a:r>
              <a:rPr lang="fr-CH" sz="2800" dirty="0" err="1" smtClean="0"/>
              <a:t>benzos</a:t>
            </a:r>
            <a:r>
              <a:rPr lang="fr-CH" sz="2800" dirty="0" smtClean="0"/>
              <a:t>)</a:t>
            </a:r>
          </a:p>
          <a:p>
            <a:pPr>
              <a:buNone/>
            </a:pPr>
            <a:endParaRPr lang="fr-CH" sz="2800" dirty="0" smtClean="0"/>
          </a:p>
          <a:p>
            <a:r>
              <a:rPr lang="fr-CH" sz="2800" dirty="0" smtClean="0"/>
              <a:t>Ne pas oublier les attaques régulières des assureurs et/ou de certains politiciens sur la prise en charge des problèmes de santé lié aux substances (</a:t>
            </a:r>
            <a:r>
              <a:rPr lang="fr-CH" sz="2800" dirty="0" err="1" smtClean="0"/>
              <a:t>Cf</a:t>
            </a:r>
            <a:r>
              <a:rPr lang="fr-CH" sz="2800" dirty="0" smtClean="0"/>
              <a:t> Bortoluzzi): </a:t>
            </a:r>
            <a:r>
              <a:rPr lang="fr-CH" sz="2800" dirty="0" err="1" smtClean="0"/>
              <a:t>necessité</a:t>
            </a:r>
            <a:r>
              <a:rPr lang="fr-CH" sz="2800" dirty="0" smtClean="0"/>
              <a:t> d’information continue des professionnels et du grand public</a:t>
            </a:r>
            <a:endParaRPr lang="fr-CH"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b="1" dirty="0" smtClean="0"/>
              <a:t>Recommandation 4</a:t>
            </a:r>
            <a:r>
              <a:rPr lang="fr-CH" dirty="0" smtClean="0"/>
              <a:t>:</a:t>
            </a:r>
            <a:br>
              <a:rPr lang="fr-CH" dirty="0" smtClean="0"/>
            </a:br>
            <a:r>
              <a:rPr lang="fr-CH" dirty="0" smtClean="0"/>
              <a:t>instance nationale consultative</a:t>
            </a:r>
            <a:endParaRPr lang="fr-CH" dirty="0"/>
          </a:p>
        </p:txBody>
      </p:sp>
      <p:sp>
        <p:nvSpPr>
          <p:cNvPr id="3" name="Espace réservé du contenu 2"/>
          <p:cNvSpPr>
            <a:spLocks noGrp="1"/>
          </p:cNvSpPr>
          <p:nvPr>
            <p:ph idx="1"/>
          </p:nvPr>
        </p:nvSpPr>
        <p:spPr/>
        <p:txBody>
          <a:bodyPr>
            <a:normAutofit fontScale="92500" lnSpcReduction="10000"/>
          </a:bodyPr>
          <a:lstStyle/>
          <a:p>
            <a:r>
              <a:rPr lang="fr-CH" dirty="0" smtClean="0"/>
              <a:t>Constat d’absence dans l’agenda de la CFLD (devenu CFLA) depuis la fin des années 90</a:t>
            </a:r>
          </a:p>
          <a:p>
            <a:r>
              <a:rPr lang="fr-CH" dirty="0" smtClean="0"/>
              <a:t>La DAM bénéficie d’une vision centralisée par l’OFSP, mais la vision de la DAM de manière intégrée, au sein de l’ensemble de l’offre  TAO rencontre les mêmes difficultés que la méthadone, du au fédéralisme</a:t>
            </a:r>
          </a:p>
          <a:p>
            <a:r>
              <a:rPr lang="fr-CH" dirty="0" smtClean="0"/>
              <a:t>Lacunes manifestes en matière de recherche clinique et de monitoring, qu’une instance d’expertise nationale permettrait d’orienter</a:t>
            </a:r>
          </a:p>
          <a:p>
            <a:endParaRPr lang="fr-C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4211960" y="188640"/>
            <a:ext cx="1224136" cy="1410869"/>
          </a:xfrm>
          <a:prstGeom prst="rect">
            <a:avLst/>
          </a:prstGeom>
          <a:noFill/>
          <a:ln w="9525">
            <a:noFill/>
            <a:miter lim="800000"/>
            <a:headEnd/>
            <a:tailEnd/>
          </a:ln>
        </p:spPr>
      </p:pic>
      <p:sp>
        <p:nvSpPr>
          <p:cNvPr id="9" name="Flèche droite 8"/>
          <p:cNvSpPr/>
          <p:nvPr/>
        </p:nvSpPr>
        <p:spPr>
          <a:xfrm>
            <a:off x="6012160" y="3501008"/>
            <a:ext cx="432048" cy="21602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H"/>
          </a:p>
        </p:txBody>
      </p:sp>
      <p:sp>
        <p:nvSpPr>
          <p:cNvPr id="10" name="ZoneTexte 9"/>
          <p:cNvSpPr txBox="1"/>
          <p:nvPr/>
        </p:nvSpPr>
        <p:spPr>
          <a:xfrm>
            <a:off x="6588224" y="2420888"/>
            <a:ext cx="2555776" cy="4493538"/>
          </a:xfrm>
          <a:prstGeom prst="rect">
            <a:avLst/>
          </a:prstGeom>
          <a:solidFill>
            <a:schemeClr val="bg1"/>
          </a:solidFill>
        </p:spPr>
        <p:txBody>
          <a:bodyPr wrap="square" rtlCol="0">
            <a:spAutoFit/>
          </a:bodyPr>
          <a:lstStyle/>
          <a:p>
            <a:r>
              <a:rPr lang="fr-CH" sz="2200" dirty="0" smtClean="0"/>
              <a:t>Seuls les </a:t>
            </a:r>
            <a:r>
              <a:rPr lang="fr-CH" sz="2200" dirty="0" err="1" smtClean="0"/>
              <a:t>outcomes</a:t>
            </a:r>
            <a:r>
              <a:rPr lang="fr-CH" sz="2200" dirty="0" smtClean="0"/>
              <a:t> de RDR ont été (partiellement) documentés.</a:t>
            </a:r>
          </a:p>
          <a:p>
            <a:r>
              <a:rPr lang="fr-CH" sz="2200" dirty="0" smtClean="0"/>
              <a:t>Pas l’effet sur le craving, ni l’effet sur la qualité de vie !</a:t>
            </a:r>
          </a:p>
          <a:p>
            <a:endParaRPr lang="fr-CH" sz="2200" dirty="0" smtClean="0"/>
          </a:p>
          <a:p>
            <a:endParaRPr lang="fr-CH" sz="2200" dirty="0" smtClean="0"/>
          </a:p>
          <a:p>
            <a:endParaRPr lang="fr-CH" sz="2200" dirty="0" smtClean="0"/>
          </a:p>
          <a:p>
            <a:endParaRPr lang="fr-CH" sz="2200" dirty="0" smtClean="0"/>
          </a:p>
          <a:p>
            <a:endParaRPr lang="fr-CH" sz="2200" dirty="0" smtClean="0"/>
          </a:p>
          <a:p>
            <a:endParaRPr lang="fr-CH" sz="2200" dirty="0"/>
          </a:p>
        </p:txBody>
      </p:sp>
      <p:pic>
        <p:nvPicPr>
          <p:cNvPr id="3078" name="Picture 6"/>
          <p:cNvPicPr>
            <a:picLocks noChangeAspect="1" noChangeArrowheads="1"/>
          </p:cNvPicPr>
          <p:nvPr/>
        </p:nvPicPr>
        <p:blipFill>
          <a:blip r:embed="rId3" cstate="print"/>
          <a:srcRect/>
          <a:stretch>
            <a:fillRect/>
          </a:stretch>
        </p:blipFill>
        <p:spPr bwMode="auto">
          <a:xfrm>
            <a:off x="323528" y="1772816"/>
            <a:ext cx="5328592" cy="2880320"/>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323528" y="4725144"/>
            <a:ext cx="5256583" cy="108012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323528" y="332656"/>
            <a:ext cx="2736304" cy="504056"/>
          </a:xfrm>
          <a:prstGeom prst="rect">
            <a:avLst/>
          </a:prstGeom>
          <a:noFill/>
          <a:ln w="9525">
            <a:noFill/>
            <a:miter lim="800000"/>
            <a:headEnd/>
            <a:tailEnd/>
          </a:ln>
        </p:spPr>
      </p:pic>
      <p:pic>
        <p:nvPicPr>
          <p:cNvPr id="3081" name="Picture 9"/>
          <p:cNvPicPr>
            <a:picLocks noChangeAspect="1" noChangeArrowheads="1"/>
          </p:cNvPicPr>
          <p:nvPr/>
        </p:nvPicPr>
        <p:blipFill>
          <a:blip r:embed="rId6" cstate="print"/>
          <a:srcRect/>
          <a:stretch>
            <a:fillRect/>
          </a:stretch>
        </p:blipFill>
        <p:spPr bwMode="auto">
          <a:xfrm>
            <a:off x="323528" y="836712"/>
            <a:ext cx="3816424"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76672"/>
            <a:ext cx="8244408" cy="758825"/>
          </a:xfrm>
        </p:spPr>
        <p:txBody>
          <a:bodyPr>
            <a:noAutofit/>
          </a:bodyPr>
          <a:lstStyle/>
          <a:p>
            <a:r>
              <a:rPr lang="fr-FR" sz="3100" b="1" dirty="0" smtClean="0">
                <a:solidFill>
                  <a:srgbClr val="3C7483"/>
                </a:solidFill>
                <a:ea typeface="ＭＳ Ｐゴシック" pitchFamily="34" charset="-128"/>
              </a:rPr>
              <a:t>Application d’un cadre théorique pour le monitoring tenant compte de l’intégration de la DAM au sein de l’offre TAO en Suisse </a:t>
            </a:r>
          </a:p>
        </p:txBody>
      </p:sp>
      <p:sp>
        <p:nvSpPr>
          <p:cNvPr id="13314" name="Espace réservé de la date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fr-FR" smtClean="0">
                <a:latin typeface="Arial" pitchFamily="34" charset="0"/>
                <a:ea typeface="ＭＳ Ｐゴシック" pitchFamily="34" charset="-128"/>
              </a:rPr>
              <a:t>26/08/2016</a:t>
            </a:r>
          </a:p>
        </p:txBody>
      </p:sp>
      <p:sp>
        <p:nvSpPr>
          <p:cNvPr id="13315" name="Espace réservé du pied de page 3"/>
          <p:cNvSpPr>
            <a:spLocks noGrp="1"/>
          </p:cNvSpPr>
          <p:nvPr>
            <p:ph type="ftr" sz="quarter" idx="12"/>
          </p:nvPr>
        </p:nvSpPr>
        <p:spPr bwMode="auto">
          <a:xfrm>
            <a:off x="6696075" y="6534150"/>
            <a:ext cx="2447925" cy="323850"/>
          </a:xfrm>
          <a:solidFill>
            <a:schemeClr val="bg1"/>
          </a:solid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pitchFamily="34" charset="0"/>
                <a:ea typeface="ＭＳ Ｐゴシック" pitchFamily="34" charset="-128"/>
              </a:rPr>
              <a:t>jm.costes@orange.fr</a:t>
            </a:r>
          </a:p>
        </p:txBody>
      </p:sp>
      <p:sp>
        <p:nvSpPr>
          <p:cNvPr id="5" name="Espace réservé du numéro de diapositive 4"/>
          <p:cNvSpPr>
            <a:spLocks noGrp="1"/>
          </p:cNvSpPr>
          <p:nvPr>
            <p:ph type="sldNum" sz="quarter" idx="11"/>
          </p:nvPr>
        </p:nvSpPr>
        <p:spPr/>
        <p:txBody>
          <a:bodyPr/>
          <a:lstStyle/>
          <a:p>
            <a:fld id="{062DDF11-B097-4A04-9D27-7050ACFC7A29}" type="slidenum">
              <a:rPr lang="fr-FR"/>
              <a:pPr/>
              <a:t>28</a:t>
            </a:fld>
            <a:endParaRPr lang="fr-FR"/>
          </a:p>
        </p:txBody>
      </p:sp>
      <p:pic>
        <p:nvPicPr>
          <p:cNvPr id="13317" name="Image 5"/>
          <p:cNvPicPr>
            <a:picLocks noChangeAspect="1"/>
          </p:cNvPicPr>
          <p:nvPr/>
        </p:nvPicPr>
        <p:blipFill>
          <a:blip r:embed="rId3" cstate="print"/>
          <a:srcRect/>
          <a:stretch>
            <a:fillRect/>
          </a:stretch>
        </p:blipFill>
        <p:spPr bwMode="auto">
          <a:xfrm>
            <a:off x="241300" y="1536700"/>
            <a:ext cx="8661400" cy="3784600"/>
          </a:xfrm>
          <a:prstGeom prst="rect">
            <a:avLst/>
          </a:prstGeom>
          <a:noFill/>
          <a:ln w="9525">
            <a:noFill/>
            <a:miter lim="800000"/>
            <a:headEnd/>
            <a:tailEnd/>
          </a:ln>
        </p:spPr>
      </p:pic>
      <p:pic>
        <p:nvPicPr>
          <p:cNvPr id="13318" name="Image 7"/>
          <p:cNvPicPr>
            <a:picLocks noChangeAspect="1"/>
          </p:cNvPicPr>
          <p:nvPr/>
        </p:nvPicPr>
        <p:blipFill>
          <a:blip r:embed="rId4" cstate="print"/>
          <a:srcRect/>
          <a:stretch>
            <a:fillRect/>
          </a:stretch>
        </p:blipFill>
        <p:spPr bwMode="auto">
          <a:xfrm>
            <a:off x="900113" y="5445125"/>
            <a:ext cx="7937500" cy="39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En résumé</a:t>
            </a:r>
            <a:endParaRPr lang="fr-CH" dirty="0"/>
          </a:p>
        </p:txBody>
      </p:sp>
      <p:sp>
        <p:nvSpPr>
          <p:cNvPr id="3" name="Espace réservé du contenu 2"/>
          <p:cNvSpPr>
            <a:spLocks noGrp="1"/>
          </p:cNvSpPr>
          <p:nvPr>
            <p:ph idx="1"/>
          </p:nvPr>
        </p:nvSpPr>
        <p:spPr>
          <a:xfrm>
            <a:off x="467544" y="1628800"/>
            <a:ext cx="8352928" cy="4525963"/>
          </a:xfrm>
        </p:spPr>
        <p:txBody>
          <a:bodyPr>
            <a:normAutofit fontScale="92500" lnSpcReduction="10000"/>
          </a:bodyPr>
          <a:lstStyle/>
          <a:p>
            <a:r>
              <a:rPr lang="fr-CH" dirty="0" smtClean="0"/>
              <a:t>Compte tenu des connaissances et des possibilités de placer la DAM au bénéfice d’une AMM, la prescription d’héroïne en TAO ne devrait plus faire l’objet d’un régime d’autorisation spécial.</a:t>
            </a:r>
          </a:p>
          <a:p>
            <a:r>
              <a:rPr lang="fr-CH" dirty="0" smtClean="0"/>
              <a:t>Pour préparer un tel changement à long terme, une priorité serait de mettre sur pied une instance consultative nationale secondée d’un mandat assurant le lien avec les cantons, et s’appuyant sur le prochain </a:t>
            </a:r>
            <a:r>
              <a:rPr lang="fr-CH" dirty="0" err="1" smtClean="0"/>
              <a:t>NaSuKo</a:t>
            </a:r>
            <a:endParaRPr lang="fr-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Plan de la présentation</a:t>
            </a:r>
            <a:endParaRPr lang="fr-CH" dirty="0"/>
          </a:p>
        </p:txBody>
      </p:sp>
      <p:sp>
        <p:nvSpPr>
          <p:cNvPr id="3" name="Espace réservé du contenu 2"/>
          <p:cNvSpPr>
            <a:spLocks noGrp="1"/>
          </p:cNvSpPr>
          <p:nvPr>
            <p:ph idx="1"/>
          </p:nvPr>
        </p:nvSpPr>
        <p:spPr>
          <a:xfrm>
            <a:off x="467544" y="2060848"/>
            <a:ext cx="8676456" cy="4525963"/>
          </a:xfrm>
        </p:spPr>
        <p:txBody>
          <a:bodyPr/>
          <a:lstStyle/>
          <a:p>
            <a:r>
              <a:rPr lang="fr-CH" dirty="0" smtClean="0"/>
              <a:t>Origine du projet </a:t>
            </a:r>
            <a:r>
              <a:rPr lang="fr-CH" dirty="0" err="1" smtClean="0"/>
              <a:t>tdoleg</a:t>
            </a:r>
            <a:endParaRPr lang="fr-CH" dirty="0" smtClean="0"/>
          </a:p>
          <a:p>
            <a:r>
              <a:rPr lang="fr-CH" dirty="0" smtClean="0"/>
              <a:t>Rappel historique</a:t>
            </a:r>
          </a:p>
          <a:p>
            <a:r>
              <a:rPr lang="fr-CH" dirty="0" smtClean="0"/>
              <a:t>Principes directeurs /recommandations clés</a:t>
            </a:r>
          </a:p>
          <a:p>
            <a:r>
              <a:rPr lang="fr-CH" dirty="0" smtClean="0"/>
              <a:t>Et la </a:t>
            </a:r>
            <a:r>
              <a:rPr lang="fr-CH" dirty="0" err="1" smtClean="0"/>
              <a:t>diacetylmorphine</a:t>
            </a:r>
            <a:r>
              <a:rPr lang="fr-CH" dirty="0" smtClean="0"/>
              <a:t>?</a:t>
            </a:r>
          </a:p>
          <a:p>
            <a:r>
              <a:rPr lang="fr-CH" dirty="0" smtClean="0"/>
              <a:t>Quelques réflexions préliminaires pour notre contexte nationale et en particuliers </a:t>
            </a:r>
            <a:r>
              <a:rPr lang="fr-CH" dirty="0" err="1" smtClean="0"/>
              <a:t>HeGeBe</a:t>
            </a:r>
            <a:endParaRPr lang="fr-CH"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852936"/>
            <a:ext cx="8013576" cy="1143000"/>
          </a:xfrm>
        </p:spPr>
        <p:txBody>
          <a:bodyPr>
            <a:normAutofit/>
          </a:bodyPr>
          <a:lstStyle/>
          <a:p>
            <a:pPr algn="ctr"/>
            <a:r>
              <a:rPr lang="fr-CH" sz="4000" b="1" smtClean="0"/>
              <a:t>Discussion - questions </a:t>
            </a:r>
            <a:endParaRPr lang="fr-CH"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CH" sz="3600" dirty="0" smtClean="0"/>
              <a:t>Disponibilité des TAO dans la communauté vs en milieu de détention</a:t>
            </a:r>
            <a:endParaRPr lang="fr-CH" sz="3600" dirty="0"/>
          </a:p>
        </p:txBody>
      </p:sp>
      <p:pic>
        <p:nvPicPr>
          <p:cNvPr id="4" name="Espace réservé du contenu 3" descr="L:\SPC\DUPA\PGT1\COMJEU\COLLABORATEURS\Dossiers collaborateurs CJE\NOVET Baptiste\TDO\Article-MethadoneOuTorture\MéthadoneTorture(ENG)\Capture.PNG"/>
          <p:cNvPicPr>
            <a:picLocks noGrp="1"/>
          </p:cNvPicPr>
          <p:nvPr>
            <p:ph idx="1"/>
          </p:nvPr>
        </p:nvPicPr>
        <p:blipFill>
          <a:blip r:embed="rId2" cstate="print"/>
          <a:srcRect/>
          <a:stretch>
            <a:fillRect/>
          </a:stretch>
        </p:blipFill>
        <p:spPr bwMode="auto">
          <a:xfrm>
            <a:off x="468313" y="1630923"/>
            <a:ext cx="8229600" cy="4521666"/>
          </a:xfrm>
          <a:prstGeom prst="rect">
            <a:avLst/>
          </a:prstGeom>
          <a:noFill/>
          <a:ln w="9525">
            <a:noFill/>
            <a:miter lim="800000"/>
            <a:headEnd/>
            <a:tailEnd/>
          </a:ln>
        </p:spPr>
      </p:pic>
      <p:sp>
        <p:nvSpPr>
          <p:cNvPr id="6" name="ZoneTexte 5"/>
          <p:cNvSpPr txBox="1"/>
          <p:nvPr/>
        </p:nvSpPr>
        <p:spPr>
          <a:xfrm>
            <a:off x="179512" y="6309320"/>
            <a:ext cx="4641527" cy="369332"/>
          </a:xfrm>
          <a:prstGeom prst="rect">
            <a:avLst/>
          </a:prstGeom>
          <a:noFill/>
        </p:spPr>
        <p:txBody>
          <a:bodyPr wrap="none" rtlCol="0">
            <a:spAutoFit/>
          </a:bodyPr>
          <a:lstStyle/>
          <a:p>
            <a:r>
              <a:rPr lang="fr-CH" dirty="0" smtClean="0"/>
              <a:t>Rapport HRA, 2016; reproduit avec autorisation</a:t>
            </a:r>
            <a:endParaRPr lang="fr-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CH"/>
          </a:p>
        </p:txBody>
      </p:sp>
      <p:pic>
        <p:nvPicPr>
          <p:cNvPr id="5122" name="Picture 2"/>
          <p:cNvPicPr>
            <a:picLocks noChangeAspect="1" noChangeArrowheads="1"/>
          </p:cNvPicPr>
          <p:nvPr/>
        </p:nvPicPr>
        <p:blipFill>
          <a:blip r:embed="rId2" cstate="print"/>
          <a:srcRect/>
          <a:stretch>
            <a:fillRect/>
          </a:stretch>
        </p:blipFill>
        <p:spPr bwMode="auto">
          <a:xfrm>
            <a:off x="-23154" y="0"/>
            <a:ext cx="9121676"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a:p>
        </p:txBody>
      </p:sp>
      <p:pic>
        <p:nvPicPr>
          <p:cNvPr id="6146" name="Picture 2"/>
          <p:cNvPicPr>
            <a:picLocks noChangeAspect="1" noChangeArrowheads="1"/>
          </p:cNvPicPr>
          <p:nvPr/>
        </p:nvPicPr>
        <p:blipFill>
          <a:blip r:embed="rId2" cstate="print"/>
          <a:srcRect/>
          <a:stretch>
            <a:fillRect/>
          </a:stretch>
        </p:blipFill>
        <p:spPr bwMode="auto">
          <a:xfrm>
            <a:off x="0" y="-17675"/>
            <a:ext cx="9189862" cy="6875675"/>
          </a:xfrm>
          <a:prstGeom prst="rect">
            <a:avLst/>
          </a:prstGeom>
          <a:noFill/>
          <a:ln w="9525">
            <a:noFill/>
            <a:miter lim="800000"/>
            <a:headEnd/>
            <a:tailEnd/>
          </a:ln>
        </p:spPr>
      </p:pic>
      <p:sp>
        <p:nvSpPr>
          <p:cNvPr id="5" name="Rectangle 4"/>
          <p:cNvSpPr/>
          <p:nvPr/>
        </p:nvSpPr>
        <p:spPr>
          <a:xfrm>
            <a:off x="1907704" y="6021288"/>
            <a:ext cx="56886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H" dirty="0" smtClean="0"/>
              <a:t>Obstacles à l’accès aux opioïdes</a:t>
            </a:r>
            <a:endParaRPr lang="fr-CH" dirty="0"/>
          </a:p>
        </p:txBody>
      </p:sp>
      <p:sp>
        <p:nvSpPr>
          <p:cNvPr id="4" name="ZoneTexte 3"/>
          <p:cNvSpPr txBox="1"/>
          <p:nvPr/>
        </p:nvSpPr>
        <p:spPr>
          <a:xfrm>
            <a:off x="755576" y="2132856"/>
            <a:ext cx="2042547" cy="461665"/>
          </a:xfrm>
          <a:prstGeom prst="rect">
            <a:avLst/>
          </a:prstGeom>
          <a:noFill/>
        </p:spPr>
        <p:txBody>
          <a:bodyPr wrap="none" rtlCol="0">
            <a:spAutoFit/>
          </a:bodyPr>
          <a:lstStyle/>
          <a:p>
            <a:r>
              <a:rPr lang="fr-CH" sz="2400" b="1" dirty="0" smtClean="0"/>
              <a:t>Connaissances</a:t>
            </a:r>
            <a:endParaRPr lang="fr-CH" sz="2400" b="1" dirty="0"/>
          </a:p>
        </p:txBody>
      </p:sp>
      <p:cxnSp>
        <p:nvCxnSpPr>
          <p:cNvPr id="6" name="Connecteur droit avec flèche 5"/>
          <p:cNvCxnSpPr/>
          <p:nvPr/>
        </p:nvCxnSpPr>
        <p:spPr>
          <a:xfrm>
            <a:off x="3131840" y="2348880"/>
            <a:ext cx="2304256" cy="0"/>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347864" y="4869160"/>
            <a:ext cx="2088232" cy="0"/>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6444208" y="2708920"/>
            <a:ext cx="16768" cy="1800200"/>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771800" y="2780928"/>
            <a:ext cx="2736304" cy="1728192"/>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123728" y="2780928"/>
            <a:ext cx="0" cy="1800200"/>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580112" y="2132856"/>
            <a:ext cx="3336298" cy="461665"/>
          </a:xfrm>
          <a:prstGeom prst="rect">
            <a:avLst/>
          </a:prstGeom>
          <a:noFill/>
        </p:spPr>
        <p:txBody>
          <a:bodyPr wrap="none" rtlCol="0">
            <a:spAutoFit/>
          </a:bodyPr>
          <a:lstStyle/>
          <a:p>
            <a:r>
              <a:rPr lang="fr-CH" sz="2400" b="1" dirty="0" smtClean="0"/>
              <a:t>Conditions économiques</a:t>
            </a:r>
            <a:endParaRPr lang="fr-CH" sz="2400" b="1" dirty="0"/>
          </a:p>
        </p:txBody>
      </p:sp>
      <p:sp>
        <p:nvSpPr>
          <p:cNvPr id="21" name="ZoneTexte 20"/>
          <p:cNvSpPr txBox="1"/>
          <p:nvPr/>
        </p:nvSpPr>
        <p:spPr>
          <a:xfrm>
            <a:off x="5652120" y="4581128"/>
            <a:ext cx="2834750" cy="461665"/>
          </a:xfrm>
          <a:prstGeom prst="rect">
            <a:avLst/>
          </a:prstGeom>
          <a:noFill/>
        </p:spPr>
        <p:txBody>
          <a:bodyPr wrap="none" rtlCol="0">
            <a:spAutoFit/>
          </a:bodyPr>
          <a:lstStyle/>
          <a:p>
            <a:r>
              <a:rPr lang="fr-CH" sz="2400" b="1" dirty="0" smtClean="0"/>
              <a:t>Législation/politique</a:t>
            </a:r>
            <a:endParaRPr lang="fr-CH" sz="2400" b="1" dirty="0"/>
          </a:p>
        </p:txBody>
      </p:sp>
      <p:sp>
        <p:nvSpPr>
          <p:cNvPr id="22" name="ZoneTexte 21"/>
          <p:cNvSpPr txBox="1"/>
          <p:nvPr/>
        </p:nvSpPr>
        <p:spPr>
          <a:xfrm>
            <a:off x="683568" y="4581128"/>
            <a:ext cx="2689582" cy="461665"/>
          </a:xfrm>
          <a:prstGeom prst="rect">
            <a:avLst/>
          </a:prstGeom>
          <a:noFill/>
        </p:spPr>
        <p:txBody>
          <a:bodyPr wrap="none" rtlCol="0">
            <a:spAutoFit/>
          </a:bodyPr>
          <a:lstStyle/>
          <a:p>
            <a:r>
              <a:rPr lang="fr-CH" sz="2400" b="1" dirty="0" smtClean="0"/>
              <a:t>Attitudes sociétales</a:t>
            </a:r>
            <a:endParaRPr lang="fr-CH" sz="2400" b="1" dirty="0"/>
          </a:p>
        </p:txBody>
      </p:sp>
      <p:cxnSp>
        <p:nvCxnSpPr>
          <p:cNvPr id="25" name="Connecteur droit avec flèche 24"/>
          <p:cNvCxnSpPr/>
          <p:nvPr/>
        </p:nvCxnSpPr>
        <p:spPr>
          <a:xfrm flipV="1">
            <a:off x="2915816" y="2708920"/>
            <a:ext cx="2736304" cy="1800200"/>
          </a:xfrm>
          <a:prstGeom prst="straightConnector1">
            <a:avLst/>
          </a:prstGeom>
          <a:ln w="31750" cmpd="sng">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0"/>
            <a:ext cx="4701208" cy="1143000"/>
          </a:xfrm>
        </p:spPr>
        <p:txBody>
          <a:bodyPr/>
          <a:lstStyle/>
          <a:p>
            <a:r>
              <a:rPr lang="fr-CH" dirty="0" smtClean="0"/>
              <a:t>Origine du projet</a:t>
            </a:r>
            <a:endParaRPr lang="fr-CH" dirty="0"/>
          </a:p>
        </p:txBody>
      </p:sp>
      <p:pic>
        <p:nvPicPr>
          <p:cNvPr id="2049" name="Picture 1"/>
          <p:cNvPicPr>
            <a:picLocks noChangeAspect="1" noChangeArrowheads="1"/>
          </p:cNvPicPr>
          <p:nvPr/>
        </p:nvPicPr>
        <p:blipFill>
          <a:blip r:embed="rId2" cstate="print"/>
          <a:srcRect/>
          <a:stretch>
            <a:fillRect/>
          </a:stretch>
        </p:blipFill>
        <p:spPr bwMode="auto">
          <a:xfrm>
            <a:off x="4860032" y="1292840"/>
            <a:ext cx="3609975" cy="5112568"/>
          </a:xfrm>
          <a:prstGeom prst="rect">
            <a:avLst/>
          </a:prstGeom>
          <a:noFill/>
          <a:ln w="9525">
            <a:solidFill>
              <a:schemeClr val="tx1"/>
            </a:solidFill>
            <a:miter lim="800000"/>
            <a:headEnd/>
            <a:tailEnd/>
          </a:ln>
          <a:effectLst>
            <a:outerShdw blurRad="317500" dist="368300" dir="2700000" sx="96000" sy="96000" algn="tl" rotWithShape="0">
              <a:prstClr val="black">
                <a:alpha val="40000"/>
              </a:prstClr>
            </a:outerShdw>
          </a:effectLst>
        </p:spPr>
      </p:pic>
      <p:pic>
        <p:nvPicPr>
          <p:cNvPr id="2051" name="Picture 3"/>
          <p:cNvPicPr>
            <a:picLocks noChangeAspect="1" noChangeArrowheads="1"/>
          </p:cNvPicPr>
          <p:nvPr/>
        </p:nvPicPr>
        <p:blipFill>
          <a:blip r:embed="rId3" cstate="print"/>
          <a:srcRect/>
          <a:stretch>
            <a:fillRect/>
          </a:stretch>
        </p:blipFill>
        <p:spPr bwMode="auto">
          <a:xfrm>
            <a:off x="611560" y="1268760"/>
            <a:ext cx="3672408" cy="5112568"/>
          </a:xfrm>
          <a:prstGeom prst="rect">
            <a:avLst/>
          </a:prstGeom>
          <a:noFill/>
          <a:ln w="9525">
            <a:solidFill>
              <a:schemeClr val="tx1"/>
            </a:solidFill>
            <a:miter lim="800000"/>
            <a:headEnd/>
            <a:tailEnd/>
          </a:ln>
          <a:effectLst>
            <a:outerShdw blurRad="254000" dist="2794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nvGraphicFramePr>
        <p:xfrm>
          <a:off x="179512" y="188639"/>
          <a:ext cx="8784976" cy="6519598"/>
        </p:xfrm>
        <a:graphic>
          <a:graphicData uri="http://schemas.openxmlformats.org/drawingml/2006/table">
            <a:tbl>
              <a:tblPr firstRow="1" bandRow="1">
                <a:tableStyleId>{F5AB1C69-6EDB-4FF4-983F-18BD219EF322}</a:tableStyleId>
              </a:tblPr>
              <a:tblGrid>
                <a:gridCol w="3214016"/>
                <a:gridCol w="5570960"/>
              </a:tblGrid>
              <a:tr h="419232">
                <a:tc>
                  <a:txBody>
                    <a:bodyPr/>
                    <a:lstStyle/>
                    <a:p>
                      <a:r>
                        <a:rPr lang="fr-CH" dirty="0" smtClean="0"/>
                        <a:t>Structure du « rapport </a:t>
                      </a:r>
                      <a:r>
                        <a:rPr lang="fr-CH" dirty="0" err="1" smtClean="0"/>
                        <a:t>Guillod</a:t>
                      </a:r>
                      <a:r>
                        <a:rPr lang="fr-CH" dirty="0" smtClean="0"/>
                        <a:t> »</a:t>
                      </a:r>
                      <a:endParaRPr lang="fr-CH" dirty="0"/>
                    </a:p>
                  </a:txBody>
                  <a:tcPr/>
                </a:tc>
                <a:tc>
                  <a:txBody>
                    <a:bodyPr/>
                    <a:lstStyle/>
                    <a:p>
                      <a:r>
                        <a:rPr lang="fr-CH" dirty="0" smtClean="0"/>
                        <a:t>Principaux éléments </a:t>
                      </a:r>
                      <a:r>
                        <a:rPr lang="fr-CH" baseline="0" dirty="0" smtClean="0"/>
                        <a:t> comparés</a:t>
                      </a:r>
                      <a:endParaRPr lang="fr-CH" dirty="0"/>
                    </a:p>
                  </a:txBody>
                  <a:tcPr/>
                </a:tc>
              </a:tr>
              <a:tr h="381703">
                <a:tc>
                  <a:txBody>
                    <a:bodyPr/>
                    <a:lstStyle/>
                    <a:p>
                      <a:r>
                        <a:rPr lang="fr-CH" sz="1600" b="1" dirty="0" smtClean="0">
                          <a:solidFill>
                            <a:schemeClr val="tx1">
                              <a:lumMod val="50000"/>
                              <a:lumOff val="50000"/>
                            </a:schemeClr>
                          </a:solidFill>
                        </a:rPr>
                        <a:t>II.A Droit d’accès aux soins</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Art12 PIDESC +</a:t>
                      </a:r>
                      <a:r>
                        <a:rPr lang="fr-CH" sz="1500" baseline="0" dirty="0" smtClean="0">
                          <a:solidFill>
                            <a:schemeClr val="tx1">
                              <a:lumMod val="50000"/>
                              <a:lumOff val="50000"/>
                            </a:schemeClr>
                          </a:solidFill>
                        </a:rPr>
                        <a:t> </a:t>
                      </a:r>
                      <a:r>
                        <a:rPr lang="fr-CH" sz="1500" baseline="0" dirty="0" err="1" smtClean="0">
                          <a:solidFill>
                            <a:schemeClr val="tx1">
                              <a:lumMod val="50000"/>
                              <a:lumOff val="50000"/>
                            </a:schemeClr>
                          </a:solidFill>
                        </a:rPr>
                        <a:t>obs</a:t>
                      </a:r>
                      <a:r>
                        <a:rPr lang="fr-CH" sz="1500" baseline="0" dirty="0" smtClean="0">
                          <a:solidFill>
                            <a:schemeClr val="tx1">
                              <a:lumMod val="50000"/>
                              <a:lumOff val="50000"/>
                            </a:schemeClr>
                          </a:solidFill>
                        </a:rPr>
                        <a:t> 14 / buts sociaux versus droit individuel</a:t>
                      </a:r>
                      <a:endParaRPr lang="fr-CH" sz="1500" dirty="0">
                        <a:solidFill>
                          <a:schemeClr val="tx1">
                            <a:lumMod val="50000"/>
                            <a:lumOff val="50000"/>
                          </a:schemeClr>
                        </a:solidFill>
                      </a:endParaRPr>
                    </a:p>
                  </a:txBody>
                  <a:tcPr/>
                </a:tc>
              </a:tr>
              <a:tr h="555023">
                <a:tc>
                  <a:txBody>
                    <a:bodyPr/>
                    <a:lstStyle/>
                    <a:p>
                      <a:r>
                        <a:rPr lang="fr-CH" sz="1600" b="1" dirty="0" smtClean="0">
                          <a:solidFill>
                            <a:schemeClr val="tx1">
                              <a:lumMod val="50000"/>
                              <a:lumOff val="50000"/>
                            </a:schemeClr>
                          </a:solidFill>
                        </a:rPr>
                        <a:t>II.B</a:t>
                      </a:r>
                      <a:r>
                        <a:rPr lang="fr-CH" sz="1600" b="1" baseline="0" dirty="0" smtClean="0">
                          <a:solidFill>
                            <a:schemeClr val="tx1">
                              <a:lumMod val="50000"/>
                              <a:lumOff val="50000"/>
                            </a:schemeClr>
                          </a:solidFill>
                        </a:rPr>
                        <a:t> </a:t>
                      </a:r>
                      <a:r>
                        <a:rPr lang="fr-CH" sz="1600" b="1" dirty="0" smtClean="0">
                          <a:solidFill>
                            <a:schemeClr val="tx1">
                              <a:lumMod val="50000"/>
                              <a:lumOff val="50000"/>
                            </a:schemeClr>
                          </a:solidFill>
                        </a:rPr>
                        <a:t>Droit à l’autodétermination</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Limite: Oviedo Art.4 (normes et obligations pro) si restriction, base légale </a:t>
                      </a:r>
                      <a:endParaRPr lang="fr-CH" sz="1500" dirty="0">
                        <a:solidFill>
                          <a:schemeClr val="tx1">
                            <a:lumMod val="50000"/>
                            <a:lumOff val="50000"/>
                          </a:schemeClr>
                        </a:solidFill>
                      </a:endParaRPr>
                    </a:p>
                  </a:txBody>
                  <a:tcPr/>
                </a:tc>
              </a:tr>
              <a:tr h="554768">
                <a:tc>
                  <a:txBody>
                    <a:bodyPr/>
                    <a:lstStyle/>
                    <a:p>
                      <a:r>
                        <a:rPr lang="fr-CH" sz="1600" b="1" dirty="0" smtClean="0">
                          <a:solidFill>
                            <a:schemeClr val="tx1">
                              <a:lumMod val="50000"/>
                              <a:lumOff val="50000"/>
                            </a:schemeClr>
                          </a:solidFill>
                        </a:rPr>
                        <a:t>III.A</a:t>
                      </a:r>
                      <a:r>
                        <a:rPr lang="fr-CH" sz="1600" b="1" baseline="0" dirty="0" smtClean="0">
                          <a:solidFill>
                            <a:schemeClr val="tx1">
                              <a:lumMod val="50000"/>
                              <a:lumOff val="50000"/>
                            </a:schemeClr>
                          </a:solidFill>
                        </a:rPr>
                        <a:t>  Articulation des lois</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Lois de santé publique (produits thérapeutiques, structures de soins)</a:t>
                      </a:r>
                      <a:r>
                        <a:rPr lang="fr-CH" sz="1500" baseline="0" dirty="0" smtClean="0">
                          <a:solidFill>
                            <a:schemeClr val="tx1">
                              <a:lumMod val="50000"/>
                              <a:lumOff val="50000"/>
                            </a:schemeClr>
                          </a:solidFill>
                        </a:rPr>
                        <a:t> versus législations stups</a:t>
                      </a:r>
                      <a:endParaRPr lang="fr-CH" sz="1500" dirty="0">
                        <a:solidFill>
                          <a:schemeClr val="tx1">
                            <a:lumMod val="50000"/>
                            <a:lumOff val="50000"/>
                          </a:schemeClr>
                        </a:solidFill>
                      </a:endParaRPr>
                    </a:p>
                  </a:txBody>
                  <a:tcPr/>
                </a:tc>
              </a:tr>
              <a:tr h="463527">
                <a:tc>
                  <a:txBody>
                    <a:bodyPr/>
                    <a:lstStyle/>
                    <a:p>
                      <a:r>
                        <a:rPr lang="fr-CH" sz="1600" b="1" dirty="0" smtClean="0"/>
                        <a:t>III.B</a:t>
                      </a:r>
                      <a:r>
                        <a:rPr lang="fr-CH" sz="1600" b="1" baseline="0" dirty="0" smtClean="0"/>
                        <a:t> Autorisation étatique</a:t>
                      </a:r>
                      <a:endParaRPr lang="fr-CH" sz="1600" b="1" dirty="0"/>
                    </a:p>
                  </a:txBody>
                  <a:tcPr/>
                </a:tc>
                <a:tc>
                  <a:txBody>
                    <a:bodyPr/>
                    <a:lstStyle/>
                    <a:p>
                      <a:r>
                        <a:rPr lang="fr-CH" sz="1500" dirty="0" smtClean="0"/>
                        <a:t>Principe,</a:t>
                      </a:r>
                      <a:r>
                        <a:rPr lang="fr-CH" sz="1500" baseline="0" dirty="0" smtClean="0"/>
                        <a:t> limite temporelle, limite du N de patients</a:t>
                      </a:r>
                      <a:endParaRPr lang="fr-CH" sz="1500" dirty="0" smtClean="0"/>
                    </a:p>
                  </a:txBody>
                  <a:tcPr/>
                </a:tc>
              </a:tr>
              <a:tr h="339024">
                <a:tc>
                  <a:txBody>
                    <a:bodyPr/>
                    <a:lstStyle/>
                    <a:p>
                      <a:r>
                        <a:rPr lang="fr-CH" sz="1600" b="1" dirty="0" smtClean="0"/>
                        <a:t>III.C</a:t>
                      </a:r>
                      <a:r>
                        <a:rPr lang="fr-CH" sz="1600" b="1" baseline="0" dirty="0" smtClean="0"/>
                        <a:t> Médicaments concernés</a:t>
                      </a:r>
                      <a:endParaRPr lang="fr-CH" sz="1600" b="1" dirty="0"/>
                    </a:p>
                  </a:txBody>
                  <a:tcPr/>
                </a:tc>
                <a:tc>
                  <a:txBody>
                    <a:bodyPr/>
                    <a:lstStyle/>
                    <a:p>
                      <a:r>
                        <a:rPr lang="fr-CH" sz="1500" dirty="0" smtClean="0"/>
                        <a:t>Dans la plupart des</a:t>
                      </a:r>
                      <a:r>
                        <a:rPr lang="fr-CH" sz="1500" baseline="0" dirty="0" smtClean="0"/>
                        <a:t> pays restrictions à 1 ou 2 médications</a:t>
                      </a:r>
                      <a:endParaRPr lang="fr-CH" sz="1500" dirty="0"/>
                    </a:p>
                  </a:txBody>
                  <a:tcPr/>
                </a:tc>
              </a:tr>
              <a:tr h="554768">
                <a:tc>
                  <a:txBody>
                    <a:bodyPr/>
                    <a:lstStyle/>
                    <a:p>
                      <a:r>
                        <a:rPr lang="fr-CH" sz="1600" b="1" dirty="0" smtClean="0"/>
                        <a:t>III.D Conditions patients</a:t>
                      </a:r>
                      <a:endParaRPr lang="fr-CH" sz="1600" b="1" dirty="0"/>
                    </a:p>
                  </a:txBody>
                  <a:tcPr/>
                </a:tc>
                <a:tc>
                  <a:txBody>
                    <a:bodyPr/>
                    <a:lstStyle/>
                    <a:p>
                      <a:r>
                        <a:rPr lang="fr-CH" sz="1500" dirty="0" smtClean="0"/>
                        <a:t>Absence de règles (BE, TU) vs minimum (FR) vs détaillée (CH, CA:</a:t>
                      </a:r>
                      <a:r>
                        <a:rPr lang="fr-CH" sz="1500" baseline="0" dirty="0" smtClean="0"/>
                        <a:t> échec </a:t>
                      </a:r>
                      <a:r>
                        <a:rPr lang="fr-CH" sz="1500" baseline="0" dirty="0" err="1" smtClean="0"/>
                        <a:t>ttt</a:t>
                      </a:r>
                      <a:r>
                        <a:rPr lang="fr-CH" sz="1500" baseline="0" dirty="0" smtClean="0"/>
                        <a:t> </a:t>
                      </a:r>
                      <a:r>
                        <a:rPr lang="fr-CH" sz="1500" baseline="0" dirty="0" err="1" smtClean="0"/>
                        <a:t>ant</a:t>
                      </a:r>
                      <a:r>
                        <a:rPr lang="fr-CH" sz="1500" baseline="0" dirty="0" smtClean="0"/>
                        <a:t>. âge, contrat </a:t>
                      </a:r>
                      <a:r>
                        <a:rPr lang="fr-CH" sz="1500" baseline="0" dirty="0" err="1" smtClean="0"/>
                        <a:t>thér</a:t>
                      </a:r>
                      <a:r>
                        <a:rPr lang="fr-CH" sz="1500" baseline="0" dirty="0" smtClean="0"/>
                        <a:t>. </a:t>
                      </a:r>
                      <a:r>
                        <a:rPr lang="fr-CH" sz="1500" baseline="0" dirty="0" err="1" smtClean="0"/>
                        <a:t>etc</a:t>
                      </a:r>
                      <a:r>
                        <a:rPr lang="fr-CH" sz="1500" baseline="0" dirty="0" smtClean="0"/>
                        <a:t>…)</a:t>
                      </a:r>
                      <a:endParaRPr lang="fr-CH" sz="1500" dirty="0"/>
                    </a:p>
                  </a:txBody>
                  <a:tcPr/>
                </a:tc>
              </a:tr>
              <a:tr h="1017073">
                <a:tc>
                  <a:txBody>
                    <a:bodyPr/>
                    <a:lstStyle/>
                    <a:p>
                      <a:r>
                        <a:rPr lang="fr-CH" sz="1600" b="1" dirty="0" smtClean="0"/>
                        <a:t>III.E Conditions professionnels</a:t>
                      </a:r>
                      <a:endParaRPr lang="fr-CH" sz="1600" b="1" dirty="0"/>
                    </a:p>
                  </a:txBody>
                  <a:tcPr/>
                </a:tc>
                <a:tc>
                  <a:txBody>
                    <a:bodyPr/>
                    <a:lstStyle/>
                    <a:p>
                      <a:r>
                        <a:rPr lang="fr-CH" sz="1500" dirty="0" smtClean="0"/>
                        <a:t>Médecins et institutions habilités</a:t>
                      </a:r>
                    </a:p>
                    <a:p>
                      <a:r>
                        <a:rPr lang="fr-CH" sz="1500" dirty="0" smtClean="0"/>
                        <a:t>Elaboration d’un plan</a:t>
                      </a:r>
                      <a:r>
                        <a:rPr lang="fr-CH" sz="1500" baseline="0" dirty="0" smtClean="0"/>
                        <a:t> thérapeutique</a:t>
                      </a:r>
                    </a:p>
                    <a:p>
                      <a:r>
                        <a:rPr lang="fr-CH" sz="1500" baseline="0" dirty="0" smtClean="0"/>
                        <a:t>Formation initiale/formation continue</a:t>
                      </a:r>
                    </a:p>
                    <a:p>
                      <a:r>
                        <a:rPr lang="fr-CH" sz="1500" baseline="0" dirty="0" smtClean="0"/>
                        <a:t>Equipements (coffres forts, etc.)</a:t>
                      </a:r>
                      <a:endParaRPr lang="fr-CH" sz="1500" dirty="0"/>
                    </a:p>
                  </a:txBody>
                  <a:tcPr/>
                </a:tc>
              </a:tr>
              <a:tr h="785920">
                <a:tc>
                  <a:txBody>
                    <a:bodyPr/>
                    <a:lstStyle/>
                    <a:p>
                      <a:r>
                        <a:rPr lang="fr-CH" sz="1600" b="1" dirty="0" smtClean="0">
                          <a:solidFill>
                            <a:schemeClr val="tx1">
                              <a:lumMod val="50000"/>
                              <a:lumOff val="50000"/>
                            </a:schemeClr>
                          </a:solidFill>
                        </a:rPr>
                        <a:t>III.F Exigences liées au traitement</a:t>
                      </a:r>
                      <a:r>
                        <a:rPr lang="fr-CH" sz="1600" b="1" baseline="0" dirty="0" smtClean="0">
                          <a:solidFill>
                            <a:schemeClr val="tx1">
                              <a:lumMod val="50000"/>
                              <a:lumOff val="50000"/>
                            </a:schemeClr>
                          </a:solidFill>
                        </a:rPr>
                        <a:t> lui-même</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Modalités</a:t>
                      </a:r>
                      <a:r>
                        <a:rPr lang="fr-CH" sz="1500" baseline="0" dirty="0" smtClean="0">
                          <a:solidFill>
                            <a:schemeClr val="tx1">
                              <a:lumMod val="50000"/>
                              <a:lumOff val="50000"/>
                            </a:schemeClr>
                          </a:solidFill>
                        </a:rPr>
                        <a:t> (contrôle visuel, </a:t>
                      </a:r>
                      <a:r>
                        <a:rPr lang="fr-CH" sz="1500" baseline="0" dirty="0" err="1" smtClean="0">
                          <a:solidFill>
                            <a:schemeClr val="tx1">
                              <a:lumMod val="50000"/>
                              <a:lumOff val="50000"/>
                            </a:schemeClr>
                          </a:solidFill>
                        </a:rPr>
                        <a:t>take</a:t>
                      </a:r>
                      <a:r>
                        <a:rPr lang="fr-CH" sz="1500" baseline="0" dirty="0" smtClean="0">
                          <a:solidFill>
                            <a:schemeClr val="tx1">
                              <a:lumMod val="50000"/>
                              <a:lumOff val="50000"/>
                            </a:schemeClr>
                          </a:solidFill>
                        </a:rPr>
                        <a:t> home-vacances-événements divers, galénique)</a:t>
                      </a:r>
                    </a:p>
                    <a:p>
                      <a:r>
                        <a:rPr lang="fr-CH" sz="1500" baseline="0" dirty="0" smtClean="0">
                          <a:solidFill>
                            <a:schemeClr val="tx1">
                              <a:lumMod val="50000"/>
                              <a:lumOff val="50000"/>
                            </a:schemeClr>
                          </a:solidFill>
                        </a:rPr>
                        <a:t>Contrôles d’urine</a:t>
                      </a:r>
                      <a:endParaRPr lang="fr-CH" sz="1500" dirty="0">
                        <a:solidFill>
                          <a:schemeClr val="tx1">
                            <a:lumMod val="50000"/>
                            <a:lumOff val="50000"/>
                          </a:schemeClr>
                        </a:solidFill>
                      </a:endParaRPr>
                    </a:p>
                  </a:txBody>
                  <a:tcPr/>
                </a:tc>
              </a:tr>
              <a:tr h="554768">
                <a:tc>
                  <a:txBody>
                    <a:bodyPr/>
                    <a:lstStyle/>
                    <a:p>
                      <a:r>
                        <a:rPr lang="fr-CH" sz="1600" b="1" dirty="0" smtClean="0">
                          <a:solidFill>
                            <a:schemeClr val="tx1">
                              <a:lumMod val="50000"/>
                              <a:lumOff val="50000"/>
                            </a:schemeClr>
                          </a:solidFill>
                        </a:rPr>
                        <a:t>III.G</a:t>
                      </a:r>
                      <a:r>
                        <a:rPr lang="fr-CH" sz="1600" b="1" baseline="0" dirty="0" smtClean="0">
                          <a:solidFill>
                            <a:schemeClr val="tx1">
                              <a:lumMod val="50000"/>
                              <a:lumOff val="50000"/>
                            </a:schemeClr>
                          </a:solidFill>
                        </a:rPr>
                        <a:t> Fin de traitement</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Motifs interruption</a:t>
                      </a:r>
                      <a:r>
                        <a:rPr lang="fr-CH" sz="1500" baseline="0" dirty="0" smtClean="0">
                          <a:solidFill>
                            <a:schemeClr val="tx1">
                              <a:lumMod val="50000"/>
                              <a:lumOff val="50000"/>
                            </a:schemeClr>
                          </a:solidFill>
                        </a:rPr>
                        <a:t> </a:t>
                      </a:r>
                      <a:r>
                        <a:rPr lang="fr-CH" sz="1500" baseline="0" dirty="0" err="1" smtClean="0">
                          <a:solidFill>
                            <a:schemeClr val="tx1">
                              <a:lumMod val="50000"/>
                              <a:lumOff val="50000"/>
                            </a:schemeClr>
                          </a:solidFill>
                        </a:rPr>
                        <a:t>ttt</a:t>
                      </a:r>
                      <a:endParaRPr lang="fr-CH" sz="1500" baseline="0" dirty="0" smtClean="0">
                        <a:solidFill>
                          <a:schemeClr val="tx1">
                            <a:lumMod val="50000"/>
                            <a:lumOff val="50000"/>
                          </a:schemeClr>
                        </a:solidFill>
                      </a:endParaRPr>
                    </a:p>
                    <a:p>
                      <a:r>
                        <a:rPr lang="fr-CH" sz="1500" baseline="0" dirty="0" smtClean="0">
                          <a:solidFill>
                            <a:schemeClr val="tx1">
                              <a:lumMod val="50000"/>
                              <a:lumOff val="50000"/>
                            </a:schemeClr>
                          </a:solidFill>
                        </a:rPr>
                        <a:t>Annonce de l’interruption</a:t>
                      </a:r>
                      <a:endParaRPr lang="fr-CH" sz="1500" dirty="0">
                        <a:solidFill>
                          <a:schemeClr val="tx1">
                            <a:lumMod val="50000"/>
                            <a:lumOff val="50000"/>
                          </a:schemeClr>
                        </a:solidFill>
                      </a:endParaRPr>
                    </a:p>
                  </a:txBody>
                  <a:tcPr/>
                </a:tc>
              </a:tr>
              <a:tr h="554768">
                <a:tc>
                  <a:txBody>
                    <a:bodyPr/>
                    <a:lstStyle/>
                    <a:p>
                      <a:r>
                        <a:rPr lang="fr-CH" sz="1600" b="1" dirty="0" smtClean="0">
                          <a:solidFill>
                            <a:schemeClr val="tx1">
                              <a:lumMod val="50000"/>
                              <a:lumOff val="50000"/>
                            </a:schemeClr>
                          </a:solidFill>
                        </a:rPr>
                        <a:t>III.H</a:t>
                      </a:r>
                      <a:r>
                        <a:rPr lang="fr-CH" sz="1600" b="1" baseline="0" dirty="0" smtClean="0">
                          <a:solidFill>
                            <a:schemeClr val="tx1">
                              <a:lumMod val="50000"/>
                              <a:lumOff val="50000"/>
                            </a:schemeClr>
                          </a:solidFill>
                        </a:rPr>
                        <a:t> Contrôle étatique</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Contrôle individuel des </a:t>
                      </a:r>
                      <a:r>
                        <a:rPr lang="fr-CH" sz="1500" dirty="0" err="1" smtClean="0">
                          <a:solidFill>
                            <a:schemeClr val="tx1">
                              <a:lumMod val="50000"/>
                              <a:lumOff val="50000"/>
                            </a:schemeClr>
                          </a:solidFill>
                        </a:rPr>
                        <a:t>ttt</a:t>
                      </a:r>
                      <a:r>
                        <a:rPr lang="fr-CH" sz="1500" dirty="0" smtClean="0">
                          <a:solidFill>
                            <a:schemeClr val="tx1">
                              <a:lumMod val="50000"/>
                              <a:lumOff val="50000"/>
                            </a:schemeClr>
                          </a:solidFill>
                        </a:rPr>
                        <a:t> par</a:t>
                      </a:r>
                      <a:r>
                        <a:rPr lang="fr-CH" sz="1500" baseline="0" dirty="0" smtClean="0">
                          <a:solidFill>
                            <a:schemeClr val="tx1">
                              <a:lumMod val="50000"/>
                              <a:lumOff val="50000"/>
                            </a:schemeClr>
                          </a:solidFill>
                        </a:rPr>
                        <a:t> </a:t>
                      </a:r>
                      <a:r>
                        <a:rPr lang="fr-CH" sz="1500" dirty="0" smtClean="0">
                          <a:solidFill>
                            <a:schemeClr val="tx1">
                              <a:lumMod val="50000"/>
                              <a:lumOff val="50000"/>
                            </a:schemeClr>
                          </a:solidFill>
                        </a:rPr>
                        <a:t>autorités sanitaires</a:t>
                      </a:r>
                    </a:p>
                    <a:p>
                      <a:r>
                        <a:rPr lang="fr-CH" sz="1500" dirty="0" smtClean="0">
                          <a:solidFill>
                            <a:schemeClr val="tx1">
                              <a:lumMod val="50000"/>
                              <a:lumOff val="50000"/>
                            </a:schemeClr>
                          </a:solidFill>
                        </a:rPr>
                        <a:t>Mécanismes</a:t>
                      </a:r>
                      <a:r>
                        <a:rPr lang="fr-CH" sz="1500" baseline="0" dirty="0" smtClean="0">
                          <a:solidFill>
                            <a:schemeClr val="tx1">
                              <a:lumMod val="50000"/>
                              <a:lumOff val="50000"/>
                            </a:schemeClr>
                          </a:solidFill>
                        </a:rPr>
                        <a:t> de quasi-contraintes</a:t>
                      </a:r>
                      <a:endParaRPr lang="fr-CH" sz="1500" dirty="0">
                        <a:solidFill>
                          <a:schemeClr val="tx1">
                            <a:lumMod val="50000"/>
                            <a:lumOff val="50000"/>
                          </a:schemeClr>
                        </a:solidFill>
                      </a:endParaRPr>
                    </a:p>
                  </a:txBody>
                  <a:tcPr/>
                </a:tc>
              </a:tr>
              <a:tr h="339024">
                <a:tc>
                  <a:txBody>
                    <a:bodyPr/>
                    <a:lstStyle/>
                    <a:p>
                      <a:r>
                        <a:rPr lang="fr-CH" sz="1600" b="1" dirty="0" smtClean="0">
                          <a:solidFill>
                            <a:schemeClr val="tx1">
                              <a:lumMod val="50000"/>
                              <a:lumOff val="50000"/>
                            </a:schemeClr>
                          </a:solidFill>
                        </a:rPr>
                        <a:t>III.I</a:t>
                      </a:r>
                      <a:r>
                        <a:rPr lang="fr-CH" sz="1600" b="1" baseline="0" dirty="0" smtClean="0">
                          <a:solidFill>
                            <a:schemeClr val="tx1">
                              <a:lumMod val="50000"/>
                              <a:lumOff val="50000"/>
                            </a:schemeClr>
                          </a:solidFill>
                        </a:rPr>
                        <a:t> Protection données</a:t>
                      </a:r>
                      <a:endParaRPr lang="fr-CH" sz="1600" b="1" dirty="0">
                        <a:solidFill>
                          <a:schemeClr val="tx1">
                            <a:lumMod val="50000"/>
                            <a:lumOff val="50000"/>
                          </a:schemeClr>
                        </a:solidFill>
                      </a:endParaRPr>
                    </a:p>
                  </a:txBody>
                  <a:tcPr/>
                </a:tc>
                <a:tc>
                  <a:txBody>
                    <a:bodyPr/>
                    <a:lstStyle/>
                    <a:p>
                      <a:r>
                        <a:rPr lang="fr-CH" sz="1500" dirty="0" smtClean="0">
                          <a:solidFill>
                            <a:schemeClr val="tx1">
                              <a:lumMod val="50000"/>
                              <a:lumOff val="50000"/>
                            </a:schemeClr>
                          </a:solidFill>
                        </a:rPr>
                        <a:t>Entorses </a:t>
                      </a:r>
                      <a:r>
                        <a:rPr lang="fr-CH" sz="1500" dirty="0" err="1" smtClean="0">
                          <a:solidFill>
                            <a:schemeClr val="tx1">
                              <a:lumMod val="50000"/>
                              <a:lumOff val="50000"/>
                            </a:schemeClr>
                          </a:solidFill>
                        </a:rPr>
                        <a:t>evtl</a:t>
                      </a:r>
                      <a:r>
                        <a:rPr lang="fr-CH" sz="1500" dirty="0" smtClean="0">
                          <a:solidFill>
                            <a:schemeClr val="tx1">
                              <a:lumMod val="50000"/>
                              <a:lumOff val="50000"/>
                            </a:schemeClr>
                          </a:solidFill>
                        </a:rPr>
                        <a:t>. au secret médical – </a:t>
                      </a:r>
                      <a:r>
                        <a:rPr lang="fr-CH" sz="1500" dirty="0" err="1" smtClean="0">
                          <a:solidFill>
                            <a:schemeClr val="tx1">
                              <a:lumMod val="50000"/>
                              <a:lumOff val="50000"/>
                            </a:schemeClr>
                          </a:solidFill>
                        </a:rPr>
                        <a:t>pb</a:t>
                      </a:r>
                      <a:r>
                        <a:rPr lang="fr-CH" sz="1500" dirty="0" smtClean="0">
                          <a:solidFill>
                            <a:schemeClr val="tx1">
                              <a:lumMod val="50000"/>
                              <a:lumOff val="50000"/>
                            </a:schemeClr>
                          </a:solidFill>
                        </a:rPr>
                        <a:t> des autorisations individualisées</a:t>
                      </a:r>
                      <a:endParaRPr lang="fr-CH" sz="1500" dirty="0">
                        <a:solidFill>
                          <a:schemeClr val="tx1">
                            <a:lumMod val="50000"/>
                            <a:lumOff val="50000"/>
                          </a:schemeClr>
                        </a:solidFill>
                      </a:endParaRPr>
                    </a:p>
                  </a:txBody>
                  <a:tcPr/>
                </a:tc>
              </a:tr>
            </a:tbl>
          </a:graphicData>
        </a:graphic>
      </p:graphicFrame>
      <p:sp>
        <p:nvSpPr>
          <p:cNvPr id="3" name="Rectangle 2"/>
          <p:cNvSpPr/>
          <p:nvPr/>
        </p:nvSpPr>
        <p:spPr>
          <a:xfrm>
            <a:off x="179512" y="2132856"/>
            <a:ext cx="8784976" cy="230425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HUV_DirLausanne1">
  <a:themeElements>
    <a:clrScheme name="CHUV">
      <a:dk1>
        <a:sysClr val="windowText" lastClr="000000"/>
      </a:dk1>
      <a:lt1>
        <a:sysClr val="window" lastClr="FFFFFF"/>
      </a:lt1>
      <a:dk2>
        <a:srgbClr val="323232"/>
      </a:dk2>
      <a:lt2>
        <a:srgbClr val="E3DED1"/>
      </a:lt2>
      <a:accent1>
        <a:srgbClr val="F07F09"/>
      </a:accent1>
      <a:accent2>
        <a:srgbClr val="9F2936"/>
      </a:accent2>
      <a:accent3>
        <a:srgbClr val="1B587C"/>
      </a:accent3>
      <a:accent4>
        <a:srgbClr val="009933"/>
      </a:accent4>
      <a:accent5>
        <a:srgbClr val="604878"/>
      </a:accent5>
      <a:accent6>
        <a:srgbClr val="C19859"/>
      </a:accent6>
      <a:hlink>
        <a:srgbClr val="009933"/>
      </a:hlink>
      <a:folHlink>
        <a:srgbClr val="F07F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CHUV_Recherche4</Template>
  <TotalTime>29098</TotalTime>
  <Words>1289</Words>
  <Application>Microsoft Office PowerPoint</Application>
  <PresentationFormat>Affichage à l'écran (4:3)</PresentationFormat>
  <Paragraphs>206</Paragraphs>
  <Slides>30</Slides>
  <Notes>2</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CHUV_DirLausanne1</vt:lpstr>
      <vt:lpstr>          Peer session HeGeBe  Traitement avec prescription de diacétylmorphine : quel avenir ?  Vendredi 28 avril 2017   La prescription d’héroïne aux frontières de la liberté thérapeutique et du droit à l’accès aux soins  Quelques réflexions du groupe d’expert du Groupe Pompidou  au sujet des conditions-cadres des traitements agonistes opioïdes   Olivier.Simon@chuv.ch  -Section d’addictologie, Département de psychiatrie , Lausanne     </vt:lpstr>
      <vt:lpstr>Diapositive 2</vt:lpstr>
      <vt:lpstr>Plan de la présentation</vt:lpstr>
      <vt:lpstr>Disponibilité des TAO dans la communauté vs en milieu de détention</vt:lpstr>
      <vt:lpstr>Diapositive 5</vt:lpstr>
      <vt:lpstr>Diapositive 6</vt:lpstr>
      <vt:lpstr>Obstacles à l’accès aux opioïdes</vt:lpstr>
      <vt:lpstr>Origine du projet</vt:lpstr>
      <vt:lpstr>Diapositive 9</vt:lpstr>
      <vt:lpstr>Diapositive 10</vt:lpstr>
      <vt:lpstr>Diapositive 11</vt:lpstr>
      <vt:lpstr>Diapositive 12</vt:lpstr>
      <vt:lpstr>Diapositive 13</vt:lpstr>
      <vt:lpstr>Diapositive 14</vt:lpstr>
      <vt:lpstr>Diapositive 15</vt:lpstr>
      <vt:lpstr>Deux paradigmes quasi-antagoniques</vt:lpstr>
      <vt:lpstr>Expert group provided by the Member State</vt:lpstr>
      <vt:lpstr>Agenda</vt:lpstr>
      <vt:lpstr>Diapositive 19</vt:lpstr>
      <vt:lpstr>Diapositive 20</vt:lpstr>
      <vt:lpstr>Quatre recommandations essentielles</vt:lpstr>
      <vt:lpstr>Et l’héroïne « médicale » par voie IV?</vt:lpstr>
      <vt:lpstr>Recommandation 1: wording</vt:lpstr>
      <vt:lpstr>Recommandation 2: Suppression du régime d’autorisation</vt:lpstr>
      <vt:lpstr>Recommandation 3: Maintenir l’absence de barrières financières </vt:lpstr>
      <vt:lpstr>Recommandation 4: instance nationale consultative</vt:lpstr>
      <vt:lpstr>Diapositive 27</vt:lpstr>
      <vt:lpstr>Application d’un cadre théorique pour le monitoring tenant compte de l’intégration de la DAM au sein de l’offre TAO en Suisse </vt:lpstr>
      <vt:lpstr>En résumé</vt:lpstr>
      <vt:lpstr>Discussion - questions </vt:lpstr>
    </vt:vector>
  </TitlesOfParts>
  <Company>CHUV | Centre hospitalier universitaire vaudois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osimon</dc:creator>
  <cp:lastModifiedBy>osimon</cp:lastModifiedBy>
  <cp:revision>183</cp:revision>
  <dcterms:created xsi:type="dcterms:W3CDTF">2011-06-26T08:26:06Z</dcterms:created>
  <dcterms:modified xsi:type="dcterms:W3CDTF">2017-04-28T11:37:00Z</dcterms:modified>
</cp:coreProperties>
</file>