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515" r:id="rId2"/>
    <p:sldId id="1178" r:id="rId3"/>
    <p:sldId id="2217" r:id="rId4"/>
    <p:sldId id="2212" r:id="rId5"/>
    <p:sldId id="2163" r:id="rId6"/>
    <p:sldId id="2173" r:id="rId7"/>
    <p:sldId id="2174" r:id="rId8"/>
    <p:sldId id="2176" r:id="rId9"/>
    <p:sldId id="2178" r:id="rId10"/>
    <p:sldId id="2181" r:id="rId11"/>
    <p:sldId id="2182" r:id="rId12"/>
    <p:sldId id="2211" r:id="rId13"/>
    <p:sldId id="2171" r:id="rId14"/>
    <p:sldId id="2218" r:id="rId15"/>
    <p:sldId id="2219" r:id="rId16"/>
    <p:sldId id="2220" r:id="rId17"/>
    <p:sldId id="2193" r:id="rId18"/>
    <p:sldId id="2187" r:id="rId19"/>
    <p:sldId id="1161" r:id="rId20"/>
    <p:sldId id="2184" r:id="rId21"/>
    <p:sldId id="2183" r:id="rId22"/>
    <p:sldId id="2214" r:id="rId23"/>
    <p:sldId id="1186" r:id="rId24"/>
    <p:sldId id="1137" r:id="rId25"/>
    <p:sldId id="1181" r:id="rId26"/>
    <p:sldId id="1182" r:id="rId27"/>
    <p:sldId id="1184" r:id="rId28"/>
    <p:sldId id="2215" r:id="rId29"/>
    <p:sldId id="2132" r:id="rId30"/>
    <p:sldId id="2129" r:id="rId31"/>
    <p:sldId id="2197" r:id="rId32"/>
    <p:sldId id="2196" r:id="rId33"/>
    <p:sldId id="1548" r:id="rId34"/>
    <p:sldId id="1547" r:id="rId35"/>
    <p:sldId id="2200" r:id="rId36"/>
    <p:sldId id="2199" r:id="rId37"/>
    <p:sldId id="2213" r:id="rId38"/>
    <p:sldId id="1267" r:id="rId39"/>
    <p:sldId id="1368" r:id="rId40"/>
    <p:sldId id="1378" r:id="rId41"/>
    <p:sldId id="2206" r:id="rId42"/>
    <p:sldId id="2207" r:id="rId43"/>
    <p:sldId id="2208" r:id="rId44"/>
    <p:sldId id="2209" r:id="rId45"/>
    <p:sldId id="2150" r:id="rId46"/>
    <p:sldId id="1948" r:id="rId47"/>
    <p:sldId id="1949" r:id="rId48"/>
    <p:sldId id="2153" r:id="rId49"/>
    <p:sldId id="2154" r:id="rId50"/>
    <p:sldId id="2210" r:id="rId51"/>
    <p:sldId id="730" r:id="rId52"/>
    <p:sldId id="688" r:id="rId53"/>
    <p:sldId id="703" r:id="rId54"/>
    <p:sldId id="715" r:id="rId55"/>
    <p:sldId id="734" r:id="rId56"/>
    <p:sldId id="726" r:id="rId57"/>
    <p:sldId id="2202" r:id="rId58"/>
    <p:sldId id="263" r:id="rId59"/>
    <p:sldId id="2143" r:id="rId60"/>
    <p:sldId id="2138" r:id="rId61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04"/>
    <a:srgbClr val="FAE62B"/>
    <a:srgbClr val="9FD0AB"/>
    <a:srgbClr val="02A089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1" autoAdjust="0"/>
    <p:restoredTop sz="93692" autoAdjust="0"/>
  </p:normalViewPr>
  <p:slideViewPr>
    <p:cSldViewPr snapToGrid="0" snapToObjects="1">
      <p:cViewPr varScale="1">
        <p:scale>
          <a:sx n="90" d="100"/>
          <a:sy n="90" d="100"/>
        </p:scale>
        <p:origin x="3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4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AC6FBF-86A6-1945-92FB-44C03669D4F3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79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A2E19E-7530-CC41-8A56-4C7AC5698BA2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0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470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xmlns="" id="{38399F29-B789-3441-B105-0441A584A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333" y="6056738"/>
            <a:ext cx="314161" cy="333201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039CB749-8AF6-F44A-B68E-7711B63ACF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3755" y="6375939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AB778347-17FD-7641-A275-240ED76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anchor="t" anchorCtr="1"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916735F5-3CC4-CC40-ACFB-F15ED58FC9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1" y="2010419"/>
            <a:ext cx="7886699" cy="3307816"/>
          </a:xfrm>
          <a:prstGeom prst="rect">
            <a:avLst/>
          </a:prstGeom>
        </p:spPr>
        <p:txBody>
          <a:bodyPr/>
          <a:lstStyle>
            <a:lvl1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342900" indent="-342900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1</a:t>
            </a:r>
          </a:p>
          <a:p>
            <a: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10425471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0ECF1F-1A55-2640-B42B-F2FC85CCE4C1}" type="datetimeFigureOut">
              <a:rPr lang="de-DE" smtClean="0"/>
              <a:t>27.12.2022</a:t>
            </a:fld>
            <a:endParaRPr lang="fr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8E4397-0A46-884D-881A-D6952181EA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8348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/>
              <a:t>Mastertitelformat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037637"/>
      </p:ext>
    </p:extLst>
  </p:cSld>
  <p:clrMapOvr>
    <a:masterClrMapping/>
  </p:clrMapOvr>
  <p:transition spd="slow" advClick="0" advTm="1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644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16.wdp"/><Relationship Id="rId5" Type="http://schemas.openxmlformats.org/officeDocument/2006/relationships/image" Target="../media/image37.png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0.wdp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24.wdp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microsoft.com/office/2007/relationships/hdphoto" Target="../media/hdphoto28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microsoft.com/office/2007/relationships/hdphoto" Target="../media/hdphoto30.wdp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3.wdp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microsoft.com/office/2007/relationships/hdphoto" Target="../media/hdphoto34.wdp"/><Relationship Id="rId7" Type="http://schemas.microsoft.com/office/2007/relationships/hdphoto" Target="../media/hdphoto3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24.wdp"/><Relationship Id="rId4" Type="http://schemas.openxmlformats.org/officeDocument/2006/relationships/image" Target="../media/image14.png"/><Relationship Id="rId9" Type="http://schemas.openxmlformats.org/officeDocument/2006/relationships/image" Target="../media/image1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7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8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06069" y="2265261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FD30DB03-0D7F-E84F-9C97-4C27D16A5E24}"/>
              </a:ext>
            </a:extLst>
          </p:cNvPr>
          <p:cNvSpPr/>
          <p:nvPr/>
        </p:nvSpPr>
        <p:spPr>
          <a:xfrm>
            <a:off x="1576655" y="730111"/>
            <a:ext cx="7320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arial" panose="020B0604020202020204" pitchFamily="34" charset="0"/>
              </a:rPr>
              <a:t>La </a:t>
            </a:r>
            <a:r>
              <a:rPr lang="de-CH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fin</a:t>
            </a:r>
            <a:r>
              <a:rPr lang="de-CH" sz="4800" b="1" dirty="0">
                <a:solidFill>
                  <a:schemeClr val="bg1"/>
                </a:solidFill>
                <a:latin typeface="arial" panose="020B0604020202020204" pitchFamily="34" charset="0"/>
              </a:rPr>
              <a:t> de </a:t>
            </a:r>
            <a:r>
              <a:rPr lang="de-CH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l’addictologie</a:t>
            </a:r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EACE566-ECEF-E34C-ABE4-D60D9B8BD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6069" y="2726924"/>
            <a:ext cx="5016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5482F7E-2347-B84C-83C7-3A8C2E1DA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948" y="2003456"/>
            <a:ext cx="5991498" cy="1981848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Professeur</a:t>
            </a:r>
            <a:r>
              <a:rPr lang="de-DE" sz="1800" dirty="0"/>
              <a:t> de </a:t>
            </a:r>
            <a:r>
              <a:rPr lang="de-DE" sz="1800" dirty="0" err="1"/>
              <a:t>physiologie</a:t>
            </a:r>
            <a:r>
              <a:rPr lang="de-DE" sz="1800" dirty="0"/>
              <a:t> à </a:t>
            </a:r>
            <a:r>
              <a:rPr lang="de-DE" sz="1800" dirty="0" err="1"/>
              <a:t>Bâle</a:t>
            </a:r>
            <a:endParaRPr lang="de-DE" sz="18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Hygiène</a:t>
            </a:r>
            <a:r>
              <a:rPr lang="de-DE" sz="1800" dirty="0"/>
              <a:t> </a:t>
            </a:r>
            <a:r>
              <a:rPr lang="de-DE" sz="1800" dirty="0" err="1"/>
              <a:t>sociale</a:t>
            </a:r>
            <a:endParaRPr lang="de-DE" sz="18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Abstention</a:t>
            </a:r>
            <a:r>
              <a:rPr lang="de-DE" sz="1800" dirty="0"/>
              <a:t> de </a:t>
            </a:r>
            <a:r>
              <a:rPr lang="de-DE" sz="1800" dirty="0" err="1"/>
              <a:t>tout</a:t>
            </a:r>
            <a:r>
              <a:rPr lang="de-DE" sz="1800" dirty="0"/>
              <a:t> </a:t>
            </a:r>
            <a:r>
              <a:rPr lang="de-DE" sz="1800" dirty="0" err="1"/>
              <a:t>alcool</a:t>
            </a:r>
            <a:r>
              <a:rPr lang="de-DE" sz="1800" dirty="0"/>
              <a:t> se </a:t>
            </a:r>
            <a:r>
              <a:rPr lang="de-DE" sz="1800" dirty="0" err="1"/>
              <a:t>justifie</a:t>
            </a:r>
            <a:r>
              <a:rPr lang="de-DE" sz="1800" dirty="0"/>
              <a:t> par le </a:t>
            </a:r>
            <a:r>
              <a:rPr lang="de-DE" sz="1800" dirty="0" err="1"/>
              <a:t>souci</a:t>
            </a:r>
            <a:r>
              <a:rPr lang="de-DE" sz="1800" dirty="0"/>
              <a:t> de </a:t>
            </a:r>
            <a:r>
              <a:rPr lang="de-DE" sz="1800" dirty="0" err="1"/>
              <a:t>préserver</a:t>
            </a:r>
            <a:r>
              <a:rPr lang="de-DE" sz="1800" dirty="0"/>
              <a:t> la </a:t>
            </a:r>
            <a:r>
              <a:rPr lang="de-DE" sz="1800" dirty="0" err="1"/>
              <a:t>santé</a:t>
            </a:r>
            <a:r>
              <a:rPr lang="de-DE" sz="1800" dirty="0"/>
              <a:t> </a:t>
            </a:r>
            <a:r>
              <a:rPr lang="de-DE" sz="1800" dirty="0" err="1"/>
              <a:t>publique</a:t>
            </a:r>
            <a:r>
              <a:rPr lang="de-DE" sz="1800" dirty="0"/>
              <a:t> et le </a:t>
            </a:r>
            <a:r>
              <a:rPr lang="de-DE" sz="1800" dirty="0" err="1"/>
              <a:t>patrimoine</a:t>
            </a:r>
            <a:r>
              <a:rPr lang="de-DE" sz="1800" dirty="0"/>
              <a:t> </a:t>
            </a:r>
            <a:r>
              <a:rPr lang="de-DE" sz="1800" dirty="0" err="1"/>
              <a:t>génétique</a:t>
            </a:r>
            <a:r>
              <a:rPr lang="de-DE" sz="1800" dirty="0"/>
              <a:t> de </a:t>
            </a:r>
            <a:r>
              <a:rPr lang="de-DE" sz="1800" dirty="0" err="1"/>
              <a:t>l'homme</a:t>
            </a:r>
            <a:endParaRPr lang="de-DE" sz="18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5C544CCF-001A-AD4C-95F9-93AB824F420B}"/>
              </a:ext>
            </a:extLst>
          </p:cNvPr>
          <p:cNvSpPr/>
          <p:nvPr/>
        </p:nvSpPr>
        <p:spPr>
          <a:xfrm>
            <a:off x="404948" y="556958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err="1"/>
              <a:t>hls-dhs-dss.ch</a:t>
            </a:r>
            <a:endParaRPr lang="de-DE" sz="1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1C5A5E3A-4345-5447-BA40-87420CFCC4D1}"/>
              </a:ext>
            </a:extLst>
          </p:cNvPr>
          <p:cNvGrpSpPr/>
          <p:nvPr/>
        </p:nvGrpSpPr>
        <p:grpSpPr>
          <a:xfrm>
            <a:off x="0" y="1244704"/>
            <a:ext cx="2551611" cy="3795965"/>
            <a:chOff x="0" y="1244704"/>
            <a:chExt cx="2551611" cy="3795965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4C8680A5-12D5-CE4B-8B43-2A5C9BA982F8}"/>
                </a:ext>
              </a:extLst>
            </p:cNvPr>
            <p:cNvSpPr txBox="1"/>
            <p:nvPr/>
          </p:nvSpPr>
          <p:spPr>
            <a:xfrm>
              <a:off x="650153" y="4779061"/>
              <a:ext cx="1251303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de-DE" sz="1100" dirty="0">
                  <a:solidFill>
                    <a:srgbClr val="000000"/>
                  </a:solidFill>
                </a:rPr>
                <a:t>Gustav von Bunge</a:t>
              </a:r>
              <a:endPara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xmlns="" id="{48B8937F-4588-1542-BF8B-BE34400E7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44704"/>
              <a:ext cx="2551611" cy="3499352"/>
            </a:xfrm>
            <a:prstGeom prst="rect">
              <a:avLst/>
            </a:prstGeom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9688078E-3B90-6D4E-9B39-B9D6E2F1C0CD}"/>
              </a:ext>
            </a:extLst>
          </p:cNvPr>
          <p:cNvSpPr txBox="1"/>
          <p:nvPr/>
        </p:nvSpPr>
        <p:spPr>
          <a:xfrm>
            <a:off x="3135085" y="221228"/>
            <a:ext cx="25545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</a:defRPr>
            </a:lvl1pPr>
          </a:lstStyle>
          <a:p>
            <a:r>
              <a:rPr lang="de-DE" dirty="0"/>
              <a:t> </a:t>
            </a:r>
            <a:r>
              <a:rPr lang="de-DE" dirty="0" err="1"/>
              <a:t>Chez</a:t>
            </a:r>
            <a:r>
              <a:rPr lang="de-DE" dirty="0"/>
              <a:t> </a:t>
            </a:r>
            <a:r>
              <a:rPr lang="de-DE" dirty="0" err="1"/>
              <a:t>nous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5195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5482F7E-2347-B84C-83C7-3A8C2E1DA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7703" y="1335276"/>
            <a:ext cx="6069876" cy="3924934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Clinique</a:t>
            </a:r>
            <a:r>
              <a:rPr lang="de-DE" sz="1600" dirty="0"/>
              <a:t> </a:t>
            </a:r>
            <a:r>
              <a:rPr lang="de-DE" sz="1600" dirty="0" err="1"/>
              <a:t>Forel</a:t>
            </a:r>
            <a:r>
              <a:rPr lang="de-DE" sz="1600" dirty="0"/>
              <a:t> </a:t>
            </a:r>
            <a:r>
              <a:rPr lang="de-DE" sz="1600" dirty="0" err="1"/>
              <a:t>fondée</a:t>
            </a:r>
            <a:r>
              <a:rPr lang="de-DE" sz="1600" dirty="0"/>
              <a:t> en 1888 à </a:t>
            </a:r>
            <a:r>
              <a:rPr lang="de-DE" sz="1600" dirty="0" err="1"/>
              <a:t>Ellikon</a:t>
            </a:r>
            <a:r>
              <a:rPr lang="de-DE" sz="1600" dirty="0"/>
              <a:t> an der </a:t>
            </a:r>
            <a:r>
              <a:rPr lang="de-DE" sz="1600" dirty="0" err="1"/>
              <a:t>Thur</a:t>
            </a:r>
            <a:endParaRPr lang="de-DE" sz="16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Hygiéniste</a:t>
            </a:r>
            <a:r>
              <a:rPr lang="de-DE" sz="1600" dirty="0"/>
              <a:t> </a:t>
            </a:r>
            <a:r>
              <a:rPr lang="de-DE" sz="1600" dirty="0" err="1"/>
              <a:t>social</a:t>
            </a:r>
            <a:r>
              <a:rPr lang="de-DE" sz="1600" dirty="0"/>
              <a:t> → </a:t>
            </a:r>
            <a:r>
              <a:rPr lang="de-DE" sz="1600" dirty="0" err="1"/>
              <a:t>darwinisme</a:t>
            </a:r>
            <a:r>
              <a:rPr lang="de-DE" sz="1600" dirty="0"/>
              <a:t> </a:t>
            </a:r>
            <a:r>
              <a:rPr lang="de-DE" sz="1600" dirty="0" err="1"/>
              <a:t>social</a:t>
            </a:r>
            <a:endParaRPr lang="de-DE" sz="16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Deux</a:t>
            </a:r>
            <a:r>
              <a:rPr lang="de-DE" sz="1600" dirty="0"/>
              <a:t> </a:t>
            </a:r>
            <a:r>
              <a:rPr lang="de-DE" sz="1600" dirty="0" err="1"/>
              <a:t>catégories</a:t>
            </a:r>
            <a:r>
              <a:rPr lang="de-DE" sz="1600" dirty="0"/>
              <a:t> </a:t>
            </a:r>
            <a:r>
              <a:rPr lang="de-DE" sz="1600" dirty="0" err="1"/>
              <a:t>sociales</a:t>
            </a:r>
            <a:endParaRPr lang="de-DE" sz="1600" dirty="0"/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la </a:t>
            </a:r>
            <a:r>
              <a:rPr lang="de-DE" sz="1600" i="1" dirty="0" err="1"/>
              <a:t>supérieure</a:t>
            </a:r>
            <a:r>
              <a:rPr lang="de-DE" sz="1600" dirty="0"/>
              <a:t>, </a:t>
            </a:r>
            <a:r>
              <a:rPr lang="de-DE" sz="1600" dirty="0" err="1"/>
              <a:t>socialement</a:t>
            </a:r>
            <a:r>
              <a:rPr lang="de-DE" sz="1600" dirty="0"/>
              <a:t> </a:t>
            </a:r>
            <a:r>
              <a:rPr lang="de-DE" sz="1600" dirty="0" err="1"/>
              <a:t>utile</a:t>
            </a:r>
            <a:r>
              <a:rPr lang="de-DE" sz="1600" dirty="0"/>
              <a:t>, </a:t>
            </a:r>
            <a:r>
              <a:rPr lang="de-DE" sz="1600" dirty="0" err="1"/>
              <a:t>saine</a:t>
            </a:r>
            <a:r>
              <a:rPr lang="de-DE" sz="1600" dirty="0"/>
              <a:t> et </a:t>
            </a:r>
            <a:r>
              <a:rPr lang="de-DE" sz="1600" dirty="0" err="1"/>
              <a:t>heureuse</a:t>
            </a:r>
            <a:endParaRPr lang="de-DE" sz="1600" dirty="0"/>
          </a:p>
          <a:p>
            <a:pPr marL="1485900" lvl="2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200" dirty="0" err="1"/>
              <a:t>Pour</a:t>
            </a:r>
            <a:r>
              <a:rPr lang="de-DE" sz="1200" dirty="0"/>
              <a:t> </a:t>
            </a:r>
            <a:r>
              <a:rPr lang="de-DE" sz="1200" dirty="0" err="1"/>
              <a:t>bien</a:t>
            </a:r>
            <a:r>
              <a:rPr lang="de-DE" sz="1200" dirty="0"/>
              <a:t> </a:t>
            </a:r>
            <a:r>
              <a:rPr lang="de-DE" sz="1200" dirty="0" err="1"/>
              <a:t>servir</a:t>
            </a:r>
            <a:r>
              <a:rPr lang="de-DE" sz="1200" dirty="0"/>
              <a:t> la </a:t>
            </a:r>
            <a:r>
              <a:rPr lang="de-DE" sz="1200" dirty="0" err="1"/>
              <a:t>société</a:t>
            </a:r>
            <a:r>
              <a:rPr lang="de-DE" sz="1200" dirty="0"/>
              <a:t>, </a:t>
            </a:r>
            <a:r>
              <a:rPr lang="de-DE" sz="1200" dirty="0" err="1"/>
              <a:t>devrait</a:t>
            </a:r>
            <a:r>
              <a:rPr lang="de-DE" sz="1200" dirty="0"/>
              <a:t> se </a:t>
            </a:r>
            <a:r>
              <a:rPr lang="de-DE" sz="1200" dirty="0" err="1"/>
              <a:t>reproduire</a:t>
            </a:r>
            <a:r>
              <a:rPr lang="de-DE" sz="1200" dirty="0"/>
              <a:t> </a:t>
            </a:r>
            <a:r>
              <a:rPr lang="de-DE" sz="1200" dirty="0" err="1"/>
              <a:t>fortement</a:t>
            </a:r>
            <a:endParaRPr lang="de-DE" sz="1200" dirty="0"/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l'</a:t>
            </a:r>
            <a:r>
              <a:rPr lang="de-DE" sz="1600" i="1" dirty="0" err="1"/>
              <a:t>inférieure</a:t>
            </a:r>
            <a:r>
              <a:rPr lang="de-DE" sz="1600" dirty="0"/>
              <a:t>, </a:t>
            </a:r>
            <a:r>
              <a:rPr lang="de-DE" sz="1600" dirty="0" err="1"/>
              <a:t>socialement</a:t>
            </a:r>
            <a:r>
              <a:rPr lang="de-DE" sz="1600" dirty="0"/>
              <a:t> </a:t>
            </a:r>
            <a:r>
              <a:rPr lang="de-DE" sz="1600" dirty="0" err="1"/>
              <a:t>inutilisable</a:t>
            </a:r>
            <a:r>
              <a:rPr lang="de-DE" sz="1600" dirty="0"/>
              <a:t>, </a:t>
            </a:r>
            <a:r>
              <a:rPr lang="de-DE" sz="1600" dirty="0" err="1"/>
              <a:t>moins</a:t>
            </a:r>
            <a:r>
              <a:rPr lang="de-DE" sz="1600" dirty="0"/>
              <a:t> </a:t>
            </a:r>
            <a:r>
              <a:rPr lang="de-DE" sz="1600" dirty="0" err="1"/>
              <a:t>saine</a:t>
            </a:r>
            <a:r>
              <a:rPr lang="de-DE" sz="1600" dirty="0"/>
              <a:t> et plus </a:t>
            </a:r>
            <a:r>
              <a:rPr lang="de-DE" sz="1600" dirty="0" err="1"/>
              <a:t>malheureuse</a:t>
            </a:r>
            <a:endParaRPr lang="de-DE" sz="1600" dirty="0"/>
          </a:p>
          <a:p>
            <a:pPr marL="1485900" lvl="2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200" dirty="0" err="1"/>
              <a:t>Devrait</a:t>
            </a:r>
            <a:r>
              <a:rPr lang="de-DE" sz="1200" dirty="0"/>
              <a:t> </a:t>
            </a:r>
            <a:r>
              <a:rPr lang="de-DE" sz="1200" dirty="0" err="1"/>
              <a:t>être</a:t>
            </a:r>
            <a:r>
              <a:rPr lang="de-DE" sz="1200" dirty="0"/>
              <a:t> </a:t>
            </a:r>
            <a:r>
              <a:rPr lang="de-DE" sz="1200" dirty="0" err="1"/>
              <a:t>empêchée</a:t>
            </a:r>
            <a:r>
              <a:rPr lang="de-DE" sz="1200" dirty="0"/>
              <a:t> de </a:t>
            </a:r>
            <a:r>
              <a:rPr lang="de-DE" sz="1200" dirty="0" err="1"/>
              <a:t>procréer</a:t>
            </a:r>
            <a:endParaRPr lang="de-DE" sz="1200" dirty="0"/>
          </a:p>
          <a:p>
            <a:pPr marL="1485900" lvl="2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200" dirty="0" err="1"/>
              <a:t>criminels</a:t>
            </a:r>
            <a:r>
              <a:rPr lang="de-DE" sz="1200" dirty="0"/>
              <a:t>, </a:t>
            </a:r>
            <a:r>
              <a:rPr lang="de-DE" sz="1200" dirty="0" err="1"/>
              <a:t>aliénés</a:t>
            </a:r>
            <a:r>
              <a:rPr lang="de-DE" sz="1200" dirty="0"/>
              <a:t>, </a:t>
            </a:r>
            <a:r>
              <a:rPr lang="de-DE" sz="1200" dirty="0" err="1"/>
              <a:t>imbéciles</a:t>
            </a:r>
            <a:r>
              <a:rPr lang="de-DE" sz="1200" dirty="0"/>
              <a:t>, </a:t>
            </a:r>
            <a:r>
              <a:rPr lang="de-DE" sz="1200" dirty="0" err="1"/>
              <a:t>drogués</a:t>
            </a:r>
            <a:r>
              <a:rPr lang="de-DE" sz="1200" dirty="0"/>
              <a:t>, </a:t>
            </a:r>
            <a:r>
              <a:rPr lang="de-DE" sz="1200" dirty="0" err="1"/>
              <a:t>alcooliques</a:t>
            </a:r>
            <a:r>
              <a:rPr lang="de-DE" sz="1200" dirty="0"/>
              <a:t>, invalides, </a:t>
            </a:r>
            <a:r>
              <a:rPr lang="de-DE" sz="1200" dirty="0" err="1"/>
              <a:t>rachitiques</a:t>
            </a:r>
            <a:r>
              <a:rPr lang="de-DE" sz="1200" dirty="0"/>
              <a:t>, </a:t>
            </a:r>
            <a:r>
              <a:rPr lang="de-DE" sz="1200" dirty="0" err="1"/>
              <a:t>tuberculeux</a:t>
            </a:r>
            <a:r>
              <a:rPr lang="de-DE" sz="1200" dirty="0"/>
              <a:t>, </a:t>
            </a:r>
            <a:r>
              <a:rPr lang="de-DE" sz="1200" dirty="0" err="1"/>
              <a:t>amoraux</a:t>
            </a:r>
            <a:r>
              <a:rPr lang="de-DE" sz="1200" dirty="0"/>
              <a:t>, </a:t>
            </a:r>
            <a:r>
              <a:rPr lang="de-DE" sz="1200" dirty="0" err="1"/>
              <a:t>asociaux</a:t>
            </a:r>
            <a:endParaRPr lang="de-DE" sz="12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Pratique</a:t>
            </a:r>
            <a:r>
              <a:rPr lang="de-DE" sz="1600" dirty="0"/>
              <a:t> la </a:t>
            </a:r>
            <a:r>
              <a:rPr lang="de-DE" sz="1600" dirty="0" err="1"/>
              <a:t>stérilisation</a:t>
            </a:r>
            <a:r>
              <a:rPr lang="de-DE" sz="1600" dirty="0"/>
              <a:t> </a:t>
            </a:r>
            <a:r>
              <a:rPr lang="de-DE" sz="1600" dirty="0" err="1"/>
              <a:t>contrainte</a:t>
            </a:r>
            <a:r>
              <a:rPr lang="de-DE" sz="1600" dirty="0"/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D4410C5E-9322-5043-8B4D-03B4337E2F55}"/>
              </a:ext>
            </a:extLst>
          </p:cNvPr>
          <p:cNvGrpSpPr/>
          <p:nvPr/>
        </p:nvGrpSpPr>
        <p:grpSpPr>
          <a:xfrm>
            <a:off x="-62753" y="1577676"/>
            <a:ext cx="2473234" cy="3601022"/>
            <a:chOff x="0" y="1447304"/>
            <a:chExt cx="2473234" cy="360102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4C8680A5-12D5-CE4B-8B43-2A5C9BA982F8}"/>
                </a:ext>
              </a:extLst>
            </p:cNvPr>
            <p:cNvSpPr txBox="1"/>
            <p:nvPr/>
          </p:nvSpPr>
          <p:spPr>
            <a:xfrm>
              <a:off x="743771" y="4786718"/>
              <a:ext cx="970777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de-DE" sz="1100" dirty="0">
                  <a:solidFill>
                    <a:srgbClr val="000000"/>
                  </a:solidFill>
                </a:rPr>
                <a:t>Auguste </a:t>
              </a:r>
              <a:r>
                <a:rPr lang="de-DE" sz="1100" dirty="0" err="1">
                  <a:solidFill>
                    <a:srgbClr val="000000"/>
                  </a:solidFill>
                </a:rPr>
                <a:t>Forel</a:t>
              </a:r>
              <a:endPara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FF2DF383-5E4E-0A49-A7B5-504541878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47304"/>
              <a:ext cx="2473234" cy="3291650"/>
            </a:xfrm>
            <a:prstGeom prst="rect">
              <a:avLst/>
            </a:prstGeom>
          </p:spPr>
        </p:pic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5F93D543-3779-DC44-999C-E25BBC1C3CC4}"/>
              </a:ext>
            </a:extLst>
          </p:cNvPr>
          <p:cNvSpPr/>
          <p:nvPr/>
        </p:nvSpPr>
        <p:spPr>
          <a:xfrm>
            <a:off x="404948" y="556958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err="1"/>
              <a:t>Barraud</a:t>
            </a:r>
            <a:r>
              <a:rPr lang="de-DE" sz="1000" dirty="0"/>
              <a:t>, 2021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AE7E15-1180-1348-84D1-476C069354FB}"/>
              </a:ext>
            </a:extLst>
          </p:cNvPr>
          <p:cNvSpPr txBox="1"/>
          <p:nvPr/>
        </p:nvSpPr>
        <p:spPr>
          <a:xfrm>
            <a:off x="3135085" y="221228"/>
            <a:ext cx="25545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</a:defRPr>
            </a:lvl1pPr>
          </a:lstStyle>
          <a:p>
            <a:r>
              <a:rPr lang="de-DE" dirty="0"/>
              <a:t> </a:t>
            </a:r>
            <a:r>
              <a:rPr lang="de-DE" dirty="0" err="1"/>
              <a:t>Chez</a:t>
            </a:r>
            <a:r>
              <a:rPr lang="de-DE" dirty="0"/>
              <a:t> </a:t>
            </a:r>
            <a:r>
              <a:rPr lang="de-DE" dirty="0" err="1"/>
              <a:t>nous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9848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1BC53195-A584-1748-9E20-5370453907F5}"/>
              </a:ext>
            </a:extLst>
          </p:cNvPr>
          <p:cNvGrpSpPr/>
          <p:nvPr/>
        </p:nvGrpSpPr>
        <p:grpSpPr>
          <a:xfrm>
            <a:off x="941235" y="2131313"/>
            <a:ext cx="1677701" cy="1743456"/>
            <a:chOff x="941235" y="2131313"/>
            <a:chExt cx="1677701" cy="17434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AF81CA6F-F602-6544-BB7F-39405AC0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3064" y="2540725"/>
              <a:ext cx="1334044" cy="133404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826853F6-AC01-7743-8AF1-FA1D7E6366F5}"/>
                </a:ext>
              </a:extLst>
            </p:cNvPr>
            <p:cNvSpPr txBox="1"/>
            <p:nvPr/>
          </p:nvSpPr>
          <p:spPr>
            <a:xfrm>
              <a:off x="941235" y="2131313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0.1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694233A-4BB8-1749-BD49-EFAF14CB2126}"/>
              </a:ext>
            </a:extLst>
          </p:cNvPr>
          <p:cNvSpPr txBox="1"/>
          <p:nvPr/>
        </p:nvSpPr>
        <p:spPr>
          <a:xfrm>
            <a:off x="1269850" y="4014651"/>
            <a:ext cx="102047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moral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60CCE22-9986-8845-AFEE-107AC4C2DFA7}"/>
              </a:ext>
            </a:extLst>
          </p:cNvPr>
          <p:cNvSpPr txBox="1"/>
          <p:nvPr/>
        </p:nvSpPr>
        <p:spPr>
          <a:xfrm>
            <a:off x="3083122" y="4026183"/>
            <a:ext cx="116474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médical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BA24D7F9-4CF1-7B48-8024-323186F9F5C6}"/>
              </a:ext>
            </a:extLst>
          </p:cNvPr>
          <p:cNvGrpSpPr/>
          <p:nvPr/>
        </p:nvGrpSpPr>
        <p:grpSpPr>
          <a:xfrm>
            <a:off x="2826642" y="2131313"/>
            <a:ext cx="1677701" cy="1778045"/>
            <a:chOff x="2826642" y="2131313"/>
            <a:chExt cx="1677701" cy="177804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xmlns="" id="{DDD8FE9C-8E49-E84D-AD7F-CA587989497E}"/>
                </a:ext>
              </a:extLst>
            </p:cNvPr>
            <p:cNvSpPr txBox="1"/>
            <p:nvPr/>
          </p:nvSpPr>
          <p:spPr>
            <a:xfrm>
              <a:off x="2826642" y="2131313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1.1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xmlns="" id="{8D310979-5868-4943-B463-A2864F957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6942" y="2552258"/>
              <a:ext cx="1357100" cy="1357100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84A01E7E-0FFE-4040-B688-5C0D1361D3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3962" flipH="1">
            <a:off x="2513218" y="4028842"/>
            <a:ext cx="379631" cy="75926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2D45D8D1-AF07-D441-8F03-CAF7CDF1009D}"/>
              </a:ext>
            </a:extLst>
          </p:cNvPr>
          <p:cNvSpPr txBox="1"/>
          <p:nvPr/>
        </p:nvSpPr>
        <p:spPr>
          <a:xfrm>
            <a:off x="5416731" y="2076647"/>
            <a:ext cx="3149258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Addictologie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guérissante</a:t>
            </a:r>
            <a:endParaRPr kumimoji="0" lang="de-DE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soignante</a:t>
            </a:r>
            <a:endParaRPr kumimoji="0" lang="de-DE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Addictologie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compréhensive</a:t>
            </a:r>
            <a:endParaRPr kumimoji="0" lang="de-DE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600" b="1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ami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„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qui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vous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veut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du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bien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8823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39E5F3FF-708E-4143-B29A-D735E6C6E190}"/>
              </a:ext>
            </a:extLst>
          </p:cNvPr>
          <p:cNvGrpSpPr/>
          <p:nvPr/>
        </p:nvGrpSpPr>
        <p:grpSpPr>
          <a:xfrm>
            <a:off x="1618873" y="750169"/>
            <a:ext cx="1577041" cy="2711527"/>
            <a:chOff x="1618873" y="750169"/>
            <a:chExt cx="1577041" cy="271152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BE54B458-60DD-224C-8311-B8F3082BC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8873" y="1884655"/>
              <a:ext cx="1577041" cy="1577041"/>
            </a:xfrm>
            <a:prstGeom prst="round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08C5E026-2EB1-FD4B-93D6-5E8F4EA83B48}"/>
                </a:ext>
              </a:extLst>
            </p:cNvPr>
            <p:cNvSpPr txBox="1"/>
            <p:nvPr/>
          </p:nvSpPr>
          <p:spPr>
            <a:xfrm>
              <a:off x="1661517" y="750169"/>
              <a:ext cx="1491753" cy="107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Modèle</a:t>
              </a:r>
              <a:endParaRPr lang="de-DE" sz="1600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moral</a:t>
              </a:r>
              <a:endParaRPr lang="de-DE" sz="1600" b="1" dirty="0">
                <a:solidFill>
                  <a:srgbClr val="000000"/>
                </a:solidFill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ctr" rtl="0" latinLnBrk="1" hangingPunct="0"/>
              <a:r>
                <a:rPr lang="de-DE" sz="1600" dirty="0" err="1">
                  <a:solidFill>
                    <a:srgbClr val="000000"/>
                  </a:solidFill>
                </a:rPr>
                <a:t>Choix</a:t>
              </a:r>
              <a:r>
                <a:rPr lang="de-DE" sz="1600" dirty="0">
                  <a:solidFill>
                    <a:srgbClr val="000000"/>
                  </a:solidFill>
                </a:rPr>
                <a:t> </a:t>
              </a:r>
              <a:r>
                <a:rPr lang="de-DE" sz="1600" dirty="0" err="1">
                  <a:solidFill>
                    <a:srgbClr val="000000"/>
                  </a:solidFill>
                </a:rPr>
                <a:t>raisonné</a:t>
              </a:r>
              <a:endParaRPr kumimoji="0" lang="de-DE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038F6367-B42D-924A-B98B-881B5F131CEC}"/>
              </a:ext>
            </a:extLst>
          </p:cNvPr>
          <p:cNvGrpSpPr/>
          <p:nvPr/>
        </p:nvGrpSpPr>
        <p:grpSpPr>
          <a:xfrm>
            <a:off x="5735889" y="750169"/>
            <a:ext cx="1577040" cy="2711526"/>
            <a:chOff x="5735889" y="750169"/>
            <a:chExt cx="1577040" cy="271152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xmlns="" id="{60051E1D-E3A1-C74B-A378-09A710278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5889" y="1884655"/>
              <a:ext cx="1577040" cy="1577040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xmlns="" id="{B56FD370-3145-B441-986B-80D01EA04743}"/>
                </a:ext>
              </a:extLst>
            </p:cNvPr>
            <p:cNvSpPr txBox="1"/>
            <p:nvPr/>
          </p:nvSpPr>
          <p:spPr>
            <a:xfrm>
              <a:off x="5938031" y="750169"/>
              <a:ext cx="1172755" cy="107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Modèle</a:t>
              </a:r>
              <a:endPara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b="1" dirty="0" err="1">
                  <a:solidFill>
                    <a:srgbClr val="000000"/>
                  </a:solidFill>
                </a:rPr>
                <a:t>médical</a:t>
              </a:r>
              <a:endParaRPr lang="de-DE" sz="1600" b="1" dirty="0">
                <a:solidFill>
                  <a:srgbClr val="000000"/>
                </a:solidFill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de-DE" sz="1600" b="1" dirty="0">
                <a:solidFill>
                  <a:srgbClr val="000000"/>
                </a:solidFill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i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Compulsion</a:t>
              </a:r>
              <a:endParaRPr kumimoji="0" lang="de-DE" sz="16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7877012-7449-3C4B-AA91-CA1ECAF2B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1892">
            <a:off x="3435794" y="1790621"/>
            <a:ext cx="2151156" cy="1249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6BFF145B-4F01-2945-918F-E38486FAD030}"/>
              </a:ext>
            </a:extLst>
          </p:cNvPr>
          <p:cNvSpPr txBox="1"/>
          <p:nvPr/>
        </p:nvSpPr>
        <p:spPr>
          <a:xfrm>
            <a:off x="5696142" y="4222377"/>
            <a:ext cx="17883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solidFill>
                  <a:srgbClr val="000000"/>
                </a:solidFill>
              </a:rPr>
              <a:t>‚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De-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moralisation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‘ ?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E3CA94C0-4264-9A4B-95AC-3DBAE15491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75163">
            <a:off x="6226736" y="3732185"/>
            <a:ext cx="727120" cy="36356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E608A0A1-A0DF-6C4C-ACA3-C2171F54D266}"/>
              </a:ext>
            </a:extLst>
          </p:cNvPr>
          <p:cNvSpPr/>
          <p:nvPr/>
        </p:nvSpPr>
        <p:spPr>
          <a:xfrm>
            <a:off x="1349557" y="3606822"/>
            <a:ext cx="211567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</a:pPr>
            <a:r>
              <a:rPr lang="de-CH" sz="1400" dirty="0" err="1">
                <a:solidFill>
                  <a:srgbClr val="404040"/>
                </a:solidFill>
              </a:rPr>
              <a:t>Personnes</a:t>
            </a:r>
            <a:r>
              <a:rPr lang="de-CH" sz="1400" dirty="0">
                <a:solidFill>
                  <a:srgbClr val="404040"/>
                </a:solidFill>
              </a:rPr>
              <a:t> </a:t>
            </a:r>
            <a:r>
              <a:rPr lang="de-CH" sz="1400" dirty="0" err="1">
                <a:solidFill>
                  <a:srgbClr val="404040"/>
                </a:solidFill>
              </a:rPr>
              <a:t>avec</a:t>
            </a:r>
            <a:r>
              <a:rPr lang="de-CH" sz="1400" dirty="0">
                <a:solidFill>
                  <a:srgbClr val="404040"/>
                </a:solidFill>
              </a:rPr>
              <a:t> </a:t>
            </a:r>
            <a:r>
              <a:rPr lang="de-CH" sz="1400" dirty="0" err="1">
                <a:solidFill>
                  <a:srgbClr val="404040"/>
                </a:solidFill>
              </a:rPr>
              <a:t>addiction</a:t>
            </a:r>
            <a:r>
              <a:rPr lang="de-CH" sz="1400" dirty="0">
                <a:solidFill>
                  <a:srgbClr val="404040"/>
                </a:solidFill>
              </a:rPr>
              <a:t> </a:t>
            </a:r>
            <a:r>
              <a:rPr lang="de-CH" sz="1400" dirty="0" err="1">
                <a:solidFill>
                  <a:srgbClr val="404040"/>
                </a:solidFill>
              </a:rPr>
              <a:t>considérées</a:t>
            </a:r>
            <a:r>
              <a:rPr lang="de-CH" sz="1400" dirty="0">
                <a:solidFill>
                  <a:srgbClr val="404040"/>
                </a:solidFill>
              </a:rPr>
              <a:t> </a:t>
            </a:r>
            <a:r>
              <a:rPr lang="de-CH" sz="1400" dirty="0" err="1">
                <a:solidFill>
                  <a:srgbClr val="404040"/>
                </a:solidFill>
              </a:rPr>
              <a:t>comme</a:t>
            </a:r>
            <a:r>
              <a:rPr lang="de-CH" sz="1400" dirty="0">
                <a:solidFill>
                  <a:srgbClr val="404040"/>
                </a:solidFill>
              </a:rPr>
              <a:t> </a:t>
            </a:r>
            <a:r>
              <a:rPr lang="de-CH" sz="1400" dirty="0" err="1">
                <a:solidFill>
                  <a:srgbClr val="404040"/>
                </a:solidFill>
              </a:rPr>
              <a:t>ayant</a:t>
            </a:r>
            <a:r>
              <a:rPr lang="de-CH" sz="1400" dirty="0">
                <a:solidFill>
                  <a:srgbClr val="404040"/>
                </a:solidFill>
              </a:rPr>
              <a:t> des </a:t>
            </a:r>
            <a:r>
              <a:rPr lang="de-CH" sz="1400" dirty="0" err="1">
                <a:solidFill>
                  <a:srgbClr val="404040"/>
                </a:solidFill>
              </a:rPr>
              <a:t>défauts</a:t>
            </a:r>
            <a:r>
              <a:rPr lang="de-CH" sz="1400" dirty="0">
                <a:solidFill>
                  <a:srgbClr val="404040"/>
                </a:solidFill>
              </a:rPr>
              <a:t> de </a:t>
            </a:r>
            <a:r>
              <a:rPr lang="de-CH" sz="1400" dirty="0" err="1">
                <a:solidFill>
                  <a:srgbClr val="404040"/>
                </a:solidFill>
              </a:rPr>
              <a:t>caractère</a:t>
            </a:r>
            <a:r>
              <a:rPr lang="de-CH" sz="1400" dirty="0">
                <a:solidFill>
                  <a:srgbClr val="404040"/>
                </a:solidFill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</a:pPr>
            <a:r>
              <a:rPr lang="de-CH" sz="1400" dirty="0">
                <a:solidFill>
                  <a:srgbClr val="404040"/>
                </a:solidFill>
              </a:rPr>
              <a:t>→ </a:t>
            </a:r>
            <a:r>
              <a:rPr lang="de-CH" sz="1400" dirty="0" err="1">
                <a:solidFill>
                  <a:srgbClr val="404040"/>
                </a:solidFill>
              </a:rPr>
              <a:t>implique</a:t>
            </a:r>
            <a:r>
              <a:rPr lang="de-CH" sz="1400" dirty="0">
                <a:solidFill>
                  <a:srgbClr val="404040"/>
                </a:solidFill>
              </a:rPr>
              <a:t> le </a:t>
            </a:r>
            <a:r>
              <a:rPr lang="de-CH" sz="1400" dirty="0" err="1">
                <a:solidFill>
                  <a:srgbClr val="404040"/>
                </a:solidFill>
              </a:rPr>
              <a:t>blâme</a:t>
            </a:r>
            <a:r>
              <a:rPr lang="de-CH" sz="1400" dirty="0">
                <a:solidFill>
                  <a:srgbClr val="404040"/>
                </a:solidFill>
              </a:rPr>
              <a:t>, la honte, le </a:t>
            </a:r>
            <a:r>
              <a:rPr lang="de-CH" sz="1400" dirty="0" err="1">
                <a:solidFill>
                  <a:srgbClr val="404040"/>
                </a:solidFill>
              </a:rPr>
              <a:t>rejet</a:t>
            </a:r>
            <a:endParaRPr lang="de-CH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2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Médicalisation</a:t>
            </a:r>
            <a:endParaRPr lang="de-DE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0090DA8-4B1D-B046-BDFB-CB66A4FD8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1270"/>
            <a:ext cx="4434176" cy="408790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2823" y="1398493"/>
            <a:ext cx="5906620" cy="3693457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1600" dirty="0" err="1"/>
              <a:t>Processus</a:t>
            </a:r>
            <a:r>
              <a:rPr lang="de-DE" sz="1600" dirty="0"/>
              <a:t> par </a:t>
            </a:r>
            <a:r>
              <a:rPr lang="de-DE" sz="1600" dirty="0" err="1"/>
              <a:t>lequel</a:t>
            </a:r>
            <a:r>
              <a:rPr lang="de-DE" sz="1600" dirty="0"/>
              <a:t> des </a:t>
            </a:r>
            <a:r>
              <a:rPr lang="de-DE" sz="1600" dirty="0" err="1"/>
              <a:t>problèmes</a:t>
            </a:r>
            <a:r>
              <a:rPr lang="de-DE" sz="1600" dirty="0"/>
              <a:t> non </a:t>
            </a:r>
            <a:r>
              <a:rPr lang="de-DE" sz="1600" dirty="0" err="1"/>
              <a:t>médicaux</a:t>
            </a:r>
            <a:r>
              <a:rPr lang="de-DE" sz="1600" dirty="0"/>
              <a:t> </a:t>
            </a:r>
            <a:r>
              <a:rPr lang="de-DE" sz="1600" dirty="0" err="1"/>
              <a:t>sont</a:t>
            </a:r>
            <a:r>
              <a:rPr lang="de-DE" sz="1600" dirty="0"/>
              <a:t> </a:t>
            </a:r>
            <a:r>
              <a:rPr lang="de-DE" sz="1600" dirty="0" err="1"/>
              <a:t>définis</a:t>
            </a:r>
            <a:r>
              <a:rPr lang="de-DE" sz="1600" dirty="0"/>
              <a:t> et </a:t>
            </a:r>
            <a:r>
              <a:rPr lang="de-DE" sz="1600" dirty="0" err="1"/>
              <a:t>traités</a:t>
            </a:r>
            <a:r>
              <a:rPr lang="de-DE" sz="1600" dirty="0"/>
              <a:t> </a:t>
            </a:r>
            <a:r>
              <a:rPr lang="de-DE" sz="1600" dirty="0" err="1"/>
              <a:t>comme</a:t>
            </a:r>
            <a:r>
              <a:rPr lang="de-DE" sz="1600" dirty="0"/>
              <a:t> des </a:t>
            </a:r>
            <a:r>
              <a:rPr lang="de-DE" sz="1600" dirty="0" err="1"/>
              <a:t>problèmes</a:t>
            </a:r>
            <a:r>
              <a:rPr lang="de-DE" sz="1600" dirty="0"/>
              <a:t> </a:t>
            </a:r>
            <a:r>
              <a:rPr lang="de-DE" sz="1600" dirty="0" err="1"/>
              <a:t>médicaux</a:t>
            </a:r>
            <a:endParaRPr lang="de-DE" sz="1600" dirty="0"/>
          </a:p>
          <a:p>
            <a:pPr marL="268288" indent="-260350">
              <a:buClr>
                <a:srgbClr val="9FD0AB"/>
              </a:buClr>
            </a:pPr>
            <a:r>
              <a:rPr lang="de-DE" sz="1600" dirty="0" err="1"/>
              <a:t>Moyen</a:t>
            </a:r>
            <a:r>
              <a:rPr lang="de-DE" sz="1600" dirty="0"/>
              <a:t> de „</a:t>
            </a:r>
            <a:r>
              <a:rPr lang="de-DE" sz="1600" dirty="0" err="1"/>
              <a:t>dé-moralisation</a:t>
            </a:r>
            <a:r>
              <a:rPr lang="de-DE" sz="1600" dirty="0"/>
              <a:t>“ (?)</a:t>
            </a:r>
          </a:p>
          <a:p>
            <a:pPr>
              <a:buClr>
                <a:srgbClr val="9FD0AB"/>
              </a:buClr>
            </a:pPr>
            <a:r>
              <a:rPr lang="de-DE" sz="1600" dirty="0" err="1"/>
              <a:t>Phénomène</a:t>
            </a:r>
            <a:r>
              <a:rPr lang="de-DE" sz="1600" dirty="0"/>
              <a:t> </a:t>
            </a:r>
            <a:r>
              <a:rPr lang="de-DE" sz="1600" dirty="0" err="1"/>
              <a:t>retiré</a:t>
            </a:r>
            <a:r>
              <a:rPr lang="de-DE" sz="1600" dirty="0"/>
              <a:t> de la </a:t>
            </a:r>
            <a:r>
              <a:rPr lang="de-DE" sz="1600" dirty="0" err="1"/>
              <a:t>sphère</a:t>
            </a:r>
            <a:r>
              <a:rPr lang="de-DE" sz="1600" dirty="0"/>
              <a:t> </a:t>
            </a:r>
            <a:r>
              <a:rPr lang="de-DE" sz="1600" dirty="0" err="1"/>
              <a:t>morale</a:t>
            </a:r>
            <a:r>
              <a:rPr lang="de-DE" sz="1600" dirty="0"/>
              <a:t> et </a:t>
            </a:r>
            <a:r>
              <a:rPr lang="de-DE" sz="1600" dirty="0" err="1"/>
              <a:t>tout</a:t>
            </a:r>
            <a:r>
              <a:rPr lang="de-DE" sz="1600" dirty="0"/>
              <a:t> </a:t>
            </a:r>
            <a:r>
              <a:rPr lang="de-DE" sz="1600" dirty="0" err="1"/>
              <a:t>autre</a:t>
            </a:r>
            <a:r>
              <a:rPr lang="de-DE" sz="1600" dirty="0"/>
              <a:t> </a:t>
            </a:r>
            <a:r>
              <a:rPr lang="de-DE" sz="1600" dirty="0" err="1"/>
              <a:t>débat</a:t>
            </a:r>
            <a:r>
              <a:rPr lang="de-DE" sz="1600" dirty="0"/>
              <a:t> </a:t>
            </a:r>
            <a:r>
              <a:rPr lang="de-DE" sz="1600" dirty="0" err="1"/>
              <a:t>sur</a:t>
            </a:r>
            <a:r>
              <a:rPr lang="de-DE" sz="1600" dirty="0"/>
              <a:t> </a:t>
            </a:r>
            <a:r>
              <a:rPr lang="de-DE" sz="1600" dirty="0" err="1"/>
              <a:t>son</a:t>
            </a:r>
            <a:r>
              <a:rPr lang="de-DE" sz="1600" dirty="0"/>
              <a:t> </a:t>
            </a:r>
            <a:r>
              <a:rPr lang="de-DE" sz="1600" dirty="0" err="1"/>
              <a:t>bien</a:t>
            </a:r>
            <a:r>
              <a:rPr lang="de-DE" sz="1600" dirty="0"/>
              <a:t> </a:t>
            </a:r>
            <a:r>
              <a:rPr lang="de-DE" sz="1600" dirty="0" err="1"/>
              <a:t>ou</a:t>
            </a:r>
            <a:r>
              <a:rPr lang="de-DE" sz="1600" dirty="0"/>
              <a:t> </a:t>
            </a:r>
            <a:r>
              <a:rPr lang="de-DE" sz="1600" dirty="0" err="1"/>
              <a:t>son</a:t>
            </a:r>
            <a:r>
              <a:rPr lang="de-DE" sz="1600" dirty="0"/>
              <a:t> mal, </a:t>
            </a:r>
            <a:r>
              <a:rPr lang="de-DE" sz="1600" dirty="0" err="1"/>
              <a:t>ou</a:t>
            </a:r>
            <a:r>
              <a:rPr lang="de-DE" sz="1600" dirty="0"/>
              <a:t> </a:t>
            </a:r>
            <a:r>
              <a:rPr lang="de-DE" sz="1600" dirty="0" err="1"/>
              <a:t>sur</a:t>
            </a:r>
            <a:r>
              <a:rPr lang="de-DE" sz="1600" dirty="0"/>
              <a:t> </a:t>
            </a:r>
            <a:r>
              <a:rPr lang="de-DE" sz="1600" dirty="0" err="1"/>
              <a:t>ses</a:t>
            </a:r>
            <a:r>
              <a:rPr lang="de-DE" sz="1600" dirty="0"/>
              <a:t> </a:t>
            </a:r>
            <a:r>
              <a:rPr lang="de-DE" sz="1600" dirty="0" err="1"/>
              <a:t>causes</a:t>
            </a:r>
            <a:r>
              <a:rPr lang="de-DE" sz="1600" dirty="0"/>
              <a:t> et </a:t>
            </a:r>
            <a:r>
              <a:rPr lang="de-DE" sz="1600" dirty="0" err="1"/>
              <a:t>ses</a:t>
            </a:r>
            <a:r>
              <a:rPr lang="de-DE" sz="1600" dirty="0"/>
              <a:t> </a:t>
            </a:r>
            <a:r>
              <a:rPr lang="de-DE" sz="1600" dirty="0" err="1"/>
              <a:t>conséquences</a:t>
            </a:r>
            <a:endParaRPr lang="de-DE" sz="1600" dirty="0"/>
          </a:p>
          <a:p>
            <a:pPr marL="268288" indent="-260350">
              <a:buClr>
                <a:srgbClr val="9FD0AB"/>
              </a:buClr>
            </a:pPr>
            <a:r>
              <a:rPr lang="de-DE" sz="1600" dirty="0" err="1"/>
              <a:t>Une</a:t>
            </a:r>
            <a:r>
              <a:rPr lang="de-DE" sz="1600" dirty="0"/>
              <a:t> </a:t>
            </a:r>
            <a:r>
              <a:rPr lang="de-DE" sz="1600" dirty="0" err="1"/>
              <a:t>fois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l'étiquette</a:t>
            </a:r>
            <a:r>
              <a:rPr lang="de-DE" sz="1600" dirty="0"/>
              <a:t> "</a:t>
            </a:r>
            <a:r>
              <a:rPr lang="de-DE" sz="1600" dirty="0" err="1"/>
              <a:t>maladie</a:t>
            </a:r>
            <a:r>
              <a:rPr lang="de-DE" sz="1600" dirty="0"/>
              <a:t>" a </a:t>
            </a:r>
            <a:r>
              <a:rPr lang="de-DE" sz="1600" dirty="0" err="1"/>
              <a:t>été</a:t>
            </a:r>
            <a:r>
              <a:rPr lang="de-DE" sz="1600" dirty="0"/>
              <a:t> </a:t>
            </a:r>
            <a:r>
              <a:rPr lang="de-DE" sz="1600" dirty="0" err="1"/>
              <a:t>appliquée</a:t>
            </a:r>
            <a:r>
              <a:rPr lang="de-DE" sz="1600" dirty="0"/>
              <a:t>, le </a:t>
            </a:r>
            <a:r>
              <a:rPr lang="de-DE" sz="1600" dirty="0" err="1"/>
              <a:t>phénomène</a:t>
            </a:r>
            <a:r>
              <a:rPr lang="de-DE" sz="1600" dirty="0"/>
              <a:t> </a:t>
            </a:r>
            <a:r>
              <a:rPr lang="de-DE" sz="1600" dirty="0" err="1"/>
              <a:t>devient</a:t>
            </a:r>
            <a:r>
              <a:rPr lang="de-DE" sz="1600" dirty="0"/>
              <a:t> </a:t>
            </a:r>
            <a:r>
              <a:rPr lang="de-DE" sz="1600" dirty="0" err="1"/>
              <a:t>intrinsèquement</a:t>
            </a:r>
            <a:r>
              <a:rPr lang="de-DE" sz="1600" dirty="0"/>
              <a:t> </a:t>
            </a:r>
            <a:r>
              <a:rPr lang="de-DE" sz="1600" dirty="0" err="1"/>
              <a:t>mauvais</a:t>
            </a:r>
            <a:endParaRPr lang="de-DE" sz="1600" dirty="0"/>
          </a:p>
          <a:p>
            <a:pPr marL="536575" indent="-223838">
              <a:buClr>
                <a:srgbClr val="9FD0AB"/>
              </a:buClr>
            </a:pPr>
            <a:r>
              <a:rPr lang="de-DE" sz="1600" dirty="0" err="1"/>
              <a:t>Doit</a:t>
            </a:r>
            <a:r>
              <a:rPr lang="de-DE" sz="1600" dirty="0"/>
              <a:t> </a:t>
            </a:r>
            <a:r>
              <a:rPr lang="de-DE" sz="1600" dirty="0" err="1"/>
              <a:t>nécessairement</a:t>
            </a:r>
            <a:r>
              <a:rPr lang="de-DE" sz="1600" dirty="0"/>
              <a:t> </a:t>
            </a:r>
            <a:r>
              <a:rPr lang="de-DE" sz="1600" dirty="0" err="1"/>
              <a:t>être</a:t>
            </a:r>
            <a:r>
              <a:rPr lang="de-DE" sz="1600" dirty="0"/>
              <a:t> </a:t>
            </a:r>
            <a:r>
              <a:rPr lang="de-DE" sz="1600" dirty="0" err="1"/>
              <a:t>traité</a:t>
            </a:r>
            <a:r>
              <a:rPr lang="de-DE" sz="1600" dirty="0"/>
              <a:t> (</a:t>
            </a:r>
            <a:r>
              <a:rPr lang="de-DE" sz="1600" dirty="0" err="1"/>
              <a:t>guéri</a:t>
            </a:r>
            <a:r>
              <a:rPr lang="de-DE" sz="1600" dirty="0"/>
              <a:t>)</a:t>
            </a:r>
          </a:p>
          <a:p>
            <a:pPr>
              <a:buClr>
                <a:srgbClr val="9FD0AB"/>
              </a:buClr>
            </a:pP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054164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Médicalisation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1336F1C-A42C-CD45-B312-7FAB9053C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0174"/>
            <a:ext cx="3144775" cy="383277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883" y="1549784"/>
            <a:ext cx="5906620" cy="3573556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Concentre</a:t>
            </a:r>
            <a:r>
              <a:rPr lang="de-DE" sz="2000" dirty="0"/>
              <a:t> </a:t>
            </a:r>
            <a:r>
              <a:rPr lang="de-DE" sz="2000" dirty="0" err="1"/>
              <a:t>l'attention</a:t>
            </a:r>
            <a:r>
              <a:rPr lang="de-DE" sz="2000" dirty="0"/>
              <a:t> et les </a:t>
            </a:r>
            <a:r>
              <a:rPr lang="de-DE" sz="2000" dirty="0" err="1"/>
              <a:t>traitements</a:t>
            </a:r>
            <a:r>
              <a:rPr lang="de-DE" sz="2000" dirty="0"/>
              <a:t> </a:t>
            </a:r>
            <a:r>
              <a:rPr lang="de-DE" sz="2000" dirty="0" err="1"/>
              <a:t>sur</a:t>
            </a:r>
            <a:r>
              <a:rPr lang="de-DE" sz="2000" dirty="0"/>
              <a:t> </a:t>
            </a:r>
            <a:r>
              <a:rPr lang="de-DE" sz="2000" b="1" dirty="0" err="1"/>
              <a:t>l'individu</a:t>
            </a:r>
            <a:endParaRPr lang="de-DE" sz="2000" b="1" dirty="0"/>
          </a:p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Retire</a:t>
            </a:r>
            <a:r>
              <a:rPr lang="de-DE" sz="2000" dirty="0"/>
              <a:t> le </a:t>
            </a:r>
            <a:r>
              <a:rPr lang="de-DE" sz="2000" dirty="0" err="1"/>
              <a:t>problème</a:t>
            </a:r>
            <a:r>
              <a:rPr lang="de-DE" sz="2000" dirty="0"/>
              <a:t> de </a:t>
            </a:r>
            <a:r>
              <a:rPr lang="de-DE" sz="2000" dirty="0" err="1"/>
              <a:t>son</a:t>
            </a:r>
            <a:r>
              <a:rPr lang="de-DE" sz="2000" dirty="0"/>
              <a:t> </a:t>
            </a:r>
            <a:r>
              <a:rPr lang="de-DE" sz="2000" dirty="0" err="1"/>
              <a:t>contexte</a:t>
            </a:r>
            <a:r>
              <a:rPr lang="de-DE" sz="2000" dirty="0"/>
              <a:t> </a:t>
            </a:r>
            <a:r>
              <a:rPr lang="de-DE" sz="2000" dirty="0" err="1"/>
              <a:t>politique</a:t>
            </a:r>
            <a:r>
              <a:rPr lang="de-DE" sz="2000" dirty="0"/>
              <a:t>, </a:t>
            </a:r>
            <a:r>
              <a:rPr lang="de-DE" sz="2000" dirty="0" err="1"/>
              <a:t>juridique</a:t>
            </a:r>
            <a:r>
              <a:rPr lang="de-DE" sz="2000" dirty="0"/>
              <a:t>, </a:t>
            </a:r>
            <a:r>
              <a:rPr lang="de-DE" sz="2000" dirty="0" err="1"/>
              <a:t>professionnel</a:t>
            </a:r>
            <a:r>
              <a:rPr lang="de-DE" sz="2000" dirty="0"/>
              <a:t> et </a:t>
            </a:r>
            <a:r>
              <a:rPr lang="de-DE" sz="2000" dirty="0" err="1"/>
              <a:t>social</a:t>
            </a:r>
            <a:endParaRPr lang="de-DE" sz="2000" dirty="0"/>
          </a:p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Décharge</a:t>
            </a:r>
            <a:r>
              <a:rPr lang="de-DE" sz="2000" dirty="0"/>
              <a:t> </a:t>
            </a:r>
            <a:r>
              <a:rPr lang="de-DE" sz="2000" dirty="0" err="1"/>
              <a:t>ainsi</a:t>
            </a:r>
            <a:r>
              <a:rPr lang="de-DE" sz="2000" dirty="0"/>
              <a:t> </a:t>
            </a:r>
            <a:r>
              <a:rPr lang="de-DE" sz="2000" dirty="0" err="1"/>
              <a:t>politiciens</a:t>
            </a:r>
            <a:r>
              <a:rPr lang="de-DE" sz="2000" dirty="0"/>
              <a:t>, </a:t>
            </a:r>
            <a:r>
              <a:rPr lang="de-DE" sz="2000" dirty="0" err="1"/>
              <a:t>législateurs</a:t>
            </a:r>
            <a:r>
              <a:rPr lang="de-DE" sz="2000" dirty="0"/>
              <a:t>, </a:t>
            </a:r>
            <a:r>
              <a:rPr lang="de-DE" sz="2000" dirty="0" err="1"/>
              <a:t>employeurs</a:t>
            </a:r>
            <a:r>
              <a:rPr lang="de-DE" sz="2000" dirty="0"/>
              <a:t> et </a:t>
            </a:r>
            <a:r>
              <a:rPr lang="de-DE" sz="2000" dirty="0" err="1"/>
              <a:t>autres</a:t>
            </a:r>
            <a:r>
              <a:rPr lang="de-DE" sz="2000" dirty="0"/>
              <a:t> </a:t>
            </a:r>
            <a:r>
              <a:rPr lang="de-DE" sz="2000" dirty="0" err="1"/>
              <a:t>membres</a:t>
            </a:r>
            <a:r>
              <a:rPr lang="de-DE" sz="2000" dirty="0"/>
              <a:t> de la </a:t>
            </a:r>
            <a:r>
              <a:rPr lang="de-DE" sz="2000" dirty="0" err="1"/>
              <a:t>société</a:t>
            </a:r>
            <a:r>
              <a:rPr lang="de-DE" sz="2000" dirty="0"/>
              <a:t> de </a:t>
            </a:r>
            <a:r>
              <a:rPr lang="de-DE" sz="2000" dirty="0" err="1"/>
              <a:t>toute</a:t>
            </a:r>
            <a:r>
              <a:rPr lang="de-DE" sz="2000" dirty="0"/>
              <a:t> </a:t>
            </a:r>
            <a:r>
              <a:rPr lang="de-DE" sz="2000" dirty="0" err="1"/>
              <a:t>responsabilité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58759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Médicalisation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9FE827B-ACEF-E246-8EDF-8EF58578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4353"/>
            <a:ext cx="3294846" cy="3810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7318" y="1998574"/>
            <a:ext cx="5906620" cy="2681557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2000" dirty="0"/>
              <a:t>Transforme </a:t>
            </a:r>
            <a:r>
              <a:rPr lang="de-DE" sz="2000" dirty="0" err="1"/>
              <a:t>une</a:t>
            </a:r>
            <a:r>
              <a:rPr lang="de-DE" sz="2000" dirty="0"/>
              <a:t> </a:t>
            </a:r>
            <a:r>
              <a:rPr lang="de-DE" sz="2000" dirty="0" err="1"/>
              <a:t>question</a:t>
            </a:r>
            <a:r>
              <a:rPr lang="de-DE" sz="2000" dirty="0"/>
              <a:t> </a:t>
            </a:r>
            <a:r>
              <a:rPr lang="de-DE" sz="2000" dirty="0" err="1"/>
              <a:t>morale</a:t>
            </a:r>
            <a:r>
              <a:rPr lang="de-DE" sz="2000" dirty="0"/>
              <a:t> </a:t>
            </a:r>
            <a:r>
              <a:rPr lang="de-DE" sz="2000" dirty="0" err="1"/>
              <a:t>qui</a:t>
            </a:r>
            <a:r>
              <a:rPr lang="de-DE" sz="2000" dirty="0"/>
              <a:t> </a:t>
            </a:r>
            <a:r>
              <a:rPr lang="de-DE" sz="2000" dirty="0" err="1"/>
              <a:t>aurait</a:t>
            </a:r>
            <a:r>
              <a:rPr lang="de-DE" sz="2000" dirty="0"/>
              <a:t> </a:t>
            </a:r>
            <a:r>
              <a:rPr lang="de-DE" sz="2000" dirty="0" err="1"/>
              <a:t>pu</a:t>
            </a:r>
            <a:r>
              <a:rPr lang="de-DE" sz="2000" dirty="0"/>
              <a:t> </a:t>
            </a:r>
            <a:r>
              <a:rPr lang="de-DE" sz="2000" dirty="0" err="1"/>
              <a:t>être</a:t>
            </a:r>
            <a:r>
              <a:rPr lang="de-DE" sz="2000" dirty="0"/>
              <a:t> </a:t>
            </a:r>
            <a:r>
              <a:rPr lang="de-DE" sz="2000" dirty="0" err="1"/>
              <a:t>débattue</a:t>
            </a:r>
            <a:r>
              <a:rPr lang="de-DE" sz="2000" dirty="0"/>
              <a:t> en </a:t>
            </a:r>
            <a:r>
              <a:rPr lang="de-DE" sz="2000" dirty="0" err="1"/>
              <a:t>une</a:t>
            </a:r>
            <a:r>
              <a:rPr lang="de-DE" sz="2000" dirty="0"/>
              <a:t> </a:t>
            </a:r>
            <a:r>
              <a:rPr lang="de-DE" sz="2000" dirty="0" err="1"/>
              <a:t>maladie</a:t>
            </a:r>
            <a:r>
              <a:rPr lang="de-DE" sz="2000" dirty="0"/>
              <a:t> </a:t>
            </a:r>
            <a:r>
              <a:rPr lang="de-DE" sz="2000" dirty="0" err="1"/>
              <a:t>qui</a:t>
            </a:r>
            <a:r>
              <a:rPr lang="de-DE" sz="2000" dirty="0"/>
              <a:t> </a:t>
            </a:r>
            <a:r>
              <a:rPr lang="de-DE" sz="2000" dirty="0" err="1"/>
              <a:t>doit</a:t>
            </a:r>
            <a:r>
              <a:rPr lang="de-DE" sz="2000" dirty="0"/>
              <a:t> </a:t>
            </a:r>
            <a:r>
              <a:rPr lang="de-DE" sz="2000" dirty="0" err="1"/>
              <a:t>être</a:t>
            </a:r>
            <a:r>
              <a:rPr lang="de-DE" sz="2000" dirty="0"/>
              <a:t> </a:t>
            </a:r>
            <a:r>
              <a:rPr lang="de-DE" sz="2000" dirty="0" err="1"/>
              <a:t>éradiquée</a:t>
            </a:r>
            <a:endParaRPr lang="de-DE" sz="2000" dirty="0"/>
          </a:p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Entraîne</a:t>
            </a:r>
            <a:r>
              <a:rPr lang="de-DE" sz="2000" dirty="0"/>
              <a:t> </a:t>
            </a:r>
            <a:r>
              <a:rPr lang="de-DE" sz="2000" dirty="0" err="1"/>
              <a:t>une</a:t>
            </a:r>
            <a:r>
              <a:rPr lang="de-DE" sz="2000" dirty="0"/>
              <a:t> </a:t>
            </a:r>
            <a:r>
              <a:rPr lang="de-DE" sz="2000" dirty="0" err="1"/>
              <a:t>érosion</a:t>
            </a:r>
            <a:r>
              <a:rPr lang="de-DE" sz="2000" dirty="0"/>
              <a:t> de la </a:t>
            </a:r>
            <a:r>
              <a:rPr lang="de-DE" sz="2000" dirty="0" err="1"/>
              <a:t>responsabilité</a:t>
            </a:r>
            <a:r>
              <a:rPr lang="de-DE" sz="2000" dirty="0"/>
              <a:t> </a:t>
            </a:r>
            <a:r>
              <a:rPr lang="de-DE" sz="2000" dirty="0" err="1"/>
              <a:t>sociale</a:t>
            </a:r>
            <a:r>
              <a:rPr lang="de-DE" sz="2000" dirty="0"/>
              <a:t> et des </a:t>
            </a:r>
            <a:r>
              <a:rPr lang="de-DE" sz="2000" dirty="0" err="1"/>
              <a:t>principes</a:t>
            </a:r>
            <a:r>
              <a:rPr lang="de-DE" sz="2000" dirty="0"/>
              <a:t> </a:t>
            </a:r>
            <a:r>
              <a:rPr lang="de-DE" sz="2000" dirty="0" err="1"/>
              <a:t>démocratiques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1611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CD40F490-9CAC-8643-ADE0-C75A6D6A2DBB}"/>
              </a:ext>
            </a:extLst>
          </p:cNvPr>
          <p:cNvSpPr/>
          <p:nvPr/>
        </p:nvSpPr>
        <p:spPr>
          <a:xfrm>
            <a:off x="1999129" y="297759"/>
            <a:ext cx="529888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3600" b="1" dirty="0" err="1">
                <a:solidFill>
                  <a:schemeClr val="bg1">
                    <a:lumMod val="50000"/>
                  </a:schemeClr>
                </a:solidFill>
              </a:rPr>
              <a:t>Médicalisation</a:t>
            </a:r>
            <a:r>
              <a:rPr lang="de-DE" sz="3600" b="1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de-DE" sz="3600" b="1" dirty="0" err="1">
                <a:solidFill>
                  <a:schemeClr val="bg1">
                    <a:lumMod val="50000"/>
                  </a:schemeClr>
                </a:solidFill>
              </a:rPr>
              <a:t>plaisir</a:t>
            </a:r>
            <a:endParaRPr lang="de-DE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8CFB312-0908-EC4F-9098-E42789D82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9275"/>
            <a:ext cx="3433482" cy="339820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4C4A14B-B311-C44E-95F5-74258EF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7646" y="1831513"/>
            <a:ext cx="5387789" cy="2853729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Modèle</a:t>
            </a:r>
            <a:r>
              <a:rPr lang="de-DE" sz="1600" dirty="0"/>
              <a:t> </a:t>
            </a:r>
            <a:r>
              <a:rPr lang="de-DE" sz="1600" dirty="0" err="1"/>
              <a:t>médical</a:t>
            </a:r>
            <a:r>
              <a:rPr lang="de-DE" sz="1600" dirty="0"/>
              <a:t> ne se </a:t>
            </a:r>
            <a:r>
              <a:rPr lang="de-DE" sz="1600" dirty="0" err="1"/>
              <a:t>contente</a:t>
            </a:r>
            <a:r>
              <a:rPr lang="de-DE" sz="1600" dirty="0"/>
              <a:t> </a:t>
            </a:r>
            <a:r>
              <a:rPr lang="de-DE" sz="1600" dirty="0" err="1"/>
              <a:t>pas</a:t>
            </a:r>
            <a:r>
              <a:rPr lang="de-DE" sz="1600" dirty="0"/>
              <a:t> de </a:t>
            </a:r>
            <a:r>
              <a:rPr lang="de-DE" sz="1600" dirty="0" err="1"/>
              <a:t>pathologiser</a:t>
            </a:r>
            <a:r>
              <a:rPr lang="de-DE" sz="1600" dirty="0"/>
              <a:t> </a:t>
            </a:r>
            <a:r>
              <a:rPr lang="de-DE" sz="1600" dirty="0" err="1"/>
              <a:t>l‘addiction</a:t>
            </a:r>
            <a:r>
              <a:rPr lang="de-DE" sz="1600" dirty="0"/>
              <a:t>, </a:t>
            </a:r>
            <a:r>
              <a:rPr lang="de-DE" sz="1600" dirty="0" err="1"/>
              <a:t>il</a:t>
            </a:r>
            <a:r>
              <a:rPr lang="de-DE" sz="1600" dirty="0"/>
              <a:t> </a:t>
            </a:r>
            <a:r>
              <a:rPr lang="de-DE" sz="1600" dirty="0" err="1"/>
              <a:t>dépouille</a:t>
            </a:r>
            <a:r>
              <a:rPr lang="de-DE" sz="1600" dirty="0"/>
              <a:t> la </a:t>
            </a:r>
            <a:r>
              <a:rPr lang="de-DE" sz="1600" dirty="0" err="1"/>
              <a:t>consommation</a:t>
            </a:r>
            <a:r>
              <a:rPr lang="de-DE" sz="1600" dirty="0"/>
              <a:t> de </a:t>
            </a:r>
            <a:r>
              <a:rPr lang="de-DE" sz="1600" dirty="0" err="1"/>
              <a:t>substances</a:t>
            </a:r>
            <a:r>
              <a:rPr lang="de-DE" sz="1600" dirty="0"/>
              <a:t> de </a:t>
            </a:r>
            <a:r>
              <a:rPr lang="de-DE" sz="1600" dirty="0" err="1"/>
              <a:t>toutes</a:t>
            </a:r>
            <a:r>
              <a:rPr lang="de-DE" sz="1600" dirty="0"/>
              <a:t> </a:t>
            </a:r>
            <a:r>
              <a:rPr lang="de-DE" sz="1600" dirty="0" err="1"/>
              <a:t>ses</a:t>
            </a:r>
            <a:r>
              <a:rPr lang="de-DE" sz="1600" dirty="0"/>
              <a:t> </a:t>
            </a:r>
            <a:r>
              <a:rPr lang="de-DE" sz="1600" dirty="0" err="1"/>
              <a:t>dimensions</a:t>
            </a:r>
            <a:r>
              <a:rPr lang="de-DE" sz="1600" dirty="0"/>
              <a:t> </a:t>
            </a:r>
            <a:r>
              <a:rPr lang="de-DE" sz="1600" dirty="0" err="1"/>
              <a:t>plaisantes</a:t>
            </a:r>
            <a:r>
              <a:rPr lang="de-DE" sz="1600" dirty="0"/>
              <a:t> et </a:t>
            </a:r>
            <a:r>
              <a:rPr lang="de-DE" sz="1600" dirty="0" err="1"/>
              <a:t>sociales</a:t>
            </a:r>
            <a:endParaRPr lang="de-DE" sz="16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Plaisir</a:t>
            </a:r>
            <a:r>
              <a:rPr lang="de-DE" sz="1600" dirty="0"/>
              <a:t> passé </a:t>
            </a:r>
            <a:r>
              <a:rPr lang="de-DE" sz="1600" dirty="0" err="1"/>
              <a:t>sous</a:t>
            </a:r>
            <a:r>
              <a:rPr lang="de-DE" sz="1600" dirty="0"/>
              <a:t> </a:t>
            </a:r>
            <a:r>
              <a:rPr lang="de-DE" sz="1600" dirty="0" err="1"/>
              <a:t>silence</a:t>
            </a:r>
            <a:r>
              <a:rPr lang="de-DE" sz="1600" dirty="0"/>
              <a:t> </a:t>
            </a:r>
            <a:r>
              <a:rPr lang="de-DE" sz="1600" dirty="0" err="1"/>
              <a:t>dans</a:t>
            </a:r>
            <a:r>
              <a:rPr lang="de-DE" sz="1600" dirty="0"/>
              <a:t> les </a:t>
            </a:r>
            <a:r>
              <a:rPr lang="de-DE" sz="1600" dirty="0" err="1"/>
              <a:t>discours</a:t>
            </a:r>
            <a:r>
              <a:rPr lang="de-DE" sz="1600" dirty="0"/>
              <a:t> </a:t>
            </a:r>
            <a:r>
              <a:rPr lang="de-DE" sz="1600" dirty="0" err="1"/>
              <a:t>officiels</a:t>
            </a:r>
            <a:r>
              <a:rPr lang="de-DE" sz="1600" dirty="0"/>
              <a:t> </a:t>
            </a:r>
            <a:r>
              <a:rPr lang="de-DE" sz="1600" dirty="0" err="1"/>
              <a:t>sur</a:t>
            </a:r>
            <a:r>
              <a:rPr lang="de-DE" sz="1600" dirty="0"/>
              <a:t> les </a:t>
            </a:r>
            <a:r>
              <a:rPr lang="de-DE" sz="1600" dirty="0" err="1"/>
              <a:t>drogues</a:t>
            </a:r>
            <a:r>
              <a:rPr lang="de-DE" sz="1600" dirty="0"/>
              <a:t> </a:t>
            </a:r>
            <a:r>
              <a:rPr lang="de-DE" sz="1600" dirty="0" err="1"/>
              <a:t>illicites</a:t>
            </a:r>
            <a:endParaRPr lang="de-DE" sz="16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Consommation</a:t>
            </a:r>
            <a:r>
              <a:rPr lang="de-DE" sz="1600" dirty="0"/>
              <a:t> de </a:t>
            </a:r>
            <a:r>
              <a:rPr lang="de-DE" sz="1600" dirty="0" err="1"/>
              <a:t>drogues</a:t>
            </a:r>
            <a:r>
              <a:rPr lang="de-DE" sz="1600" dirty="0"/>
              <a:t> </a:t>
            </a:r>
            <a:r>
              <a:rPr lang="de-DE" sz="1600" dirty="0" err="1"/>
              <a:t>conçue</a:t>
            </a:r>
            <a:r>
              <a:rPr lang="de-DE" sz="1600" dirty="0"/>
              <a:t> </a:t>
            </a:r>
            <a:r>
              <a:rPr lang="de-DE" sz="1600" dirty="0" err="1"/>
              <a:t>comme</a:t>
            </a:r>
            <a:r>
              <a:rPr lang="de-DE" sz="1600" dirty="0"/>
              <a:t> </a:t>
            </a:r>
            <a:r>
              <a:rPr lang="de-DE" sz="1600" dirty="0" err="1"/>
              <a:t>quelque</a:t>
            </a:r>
            <a:r>
              <a:rPr lang="de-DE" sz="1600" dirty="0"/>
              <a:t> </a:t>
            </a:r>
            <a:r>
              <a:rPr lang="de-DE" sz="1600" dirty="0" err="1"/>
              <a:t>chose</a:t>
            </a:r>
            <a:r>
              <a:rPr lang="de-DE" sz="1600" dirty="0"/>
              <a:t> </a:t>
            </a:r>
            <a:r>
              <a:rPr lang="de-DE" sz="1600" dirty="0" err="1"/>
              <a:t>qui</a:t>
            </a:r>
            <a:r>
              <a:rPr lang="de-DE" sz="1600" dirty="0"/>
              <a:t> se </a:t>
            </a:r>
            <a:r>
              <a:rPr lang="de-DE" sz="1600" dirty="0" err="1"/>
              <a:t>produit</a:t>
            </a:r>
            <a:r>
              <a:rPr lang="de-DE" sz="1600" dirty="0"/>
              <a:t> </a:t>
            </a:r>
            <a:r>
              <a:rPr lang="de-DE" sz="1600" dirty="0" err="1"/>
              <a:t>sans</a:t>
            </a:r>
            <a:r>
              <a:rPr lang="de-DE" sz="1600" dirty="0"/>
              <a:t> </a:t>
            </a:r>
            <a:r>
              <a:rPr lang="de-DE" sz="1600" dirty="0" err="1"/>
              <a:t>raison</a:t>
            </a:r>
            <a:r>
              <a:rPr lang="de-DE" sz="1600" dirty="0"/>
              <a:t> (</a:t>
            </a:r>
            <a:r>
              <a:rPr lang="de-DE" sz="1600" dirty="0" err="1"/>
              <a:t>bestial</a:t>
            </a:r>
            <a:r>
              <a:rPr lang="de-DE" sz="1600" dirty="0"/>
              <a:t>), </a:t>
            </a:r>
            <a:r>
              <a:rPr lang="de-DE" sz="1600" dirty="0" err="1"/>
              <a:t>comme</a:t>
            </a:r>
            <a:r>
              <a:rPr lang="de-DE" sz="1600" dirty="0"/>
              <a:t> non </a:t>
            </a:r>
            <a:r>
              <a:rPr lang="de-DE" sz="1600" dirty="0" err="1"/>
              <a:t>libre</a:t>
            </a:r>
            <a:r>
              <a:rPr lang="de-DE" sz="1600" dirty="0"/>
              <a:t> (</a:t>
            </a:r>
            <a:r>
              <a:rPr lang="de-DE" sz="1600" dirty="0" err="1"/>
              <a:t>compulsif</a:t>
            </a:r>
            <a:r>
              <a:rPr lang="de-DE" sz="1600" dirty="0"/>
              <a:t>), et </a:t>
            </a:r>
            <a:r>
              <a:rPr lang="de-DE" sz="1600" dirty="0" err="1"/>
              <a:t>donc</a:t>
            </a:r>
            <a:r>
              <a:rPr lang="de-DE" sz="1600" dirty="0"/>
              <a:t> </a:t>
            </a:r>
            <a:r>
              <a:rPr lang="de-DE" sz="1600" dirty="0" err="1"/>
              <a:t>comme</a:t>
            </a:r>
            <a:r>
              <a:rPr lang="de-DE" sz="1600" dirty="0"/>
              <a:t> non </a:t>
            </a:r>
            <a:r>
              <a:rPr lang="de-DE" sz="1600" dirty="0" err="1"/>
              <a:t>plaisant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2949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BF41F83-48B1-7C49-B27E-A0CA84E23BCD}"/>
              </a:ext>
            </a:extLst>
          </p:cNvPr>
          <p:cNvSpPr txBox="1"/>
          <p:nvPr/>
        </p:nvSpPr>
        <p:spPr>
          <a:xfrm>
            <a:off x="1803754" y="217715"/>
            <a:ext cx="5282854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Traitement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à la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méthadone</a:t>
            </a:r>
            <a:endParaRPr lang="de-DE" sz="3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et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plaisir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979316E-9317-5144-8CE8-FA96EF2BC5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4931"/>
            <a:ext cx="3227295" cy="382518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4C4A14B-B311-C44E-95F5-74258EF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88" y="1547446"/>
            <a:ext cx="5814166" cy="3320150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Méthadone</a:t>
            </a:r>
            <a:r>
              <a:rPr lang="de-CH" sz="2000" dirty="0"/>
              <a:t> a </a:t>
            </a:r>
            <a:r>
              <a:rPr lang="de-CH" sz="2000" dirty="0" err="1"/>
              <a:t>un</a:t>
            </a:r>
            <a:r>
              <a:rPr lang="de-CH" sz="2000" dirty="0"/>
              <a:t> </a:t>
            </a:r>
            <a:r>
              <a:rPr lang="de-CH" sz="2000" dirty="0" err="1"/>
              <a:t>effet</a:t>
            </a:r>
            <a:r>
              <a:rPr lang="de-CH" sz="2000" dirty="0"/>
              <a:t> </a:t>
            </a:r>
            <a:r>
              <a:rPr lang="de-CH" sz="2000" dirty="0" err="1"/>
              <a:t>euphorique</a:t>
            </a:r>
            <a:r>
              <a:rPr lang="de-CH" sz="2000" dirty="0"/>
              <a:t> </a:t>
            </a:r>
            <a:r>
              <a:rPr lang="de-CH" sz="2000" dirty="0" err="1"/>
              <a:t>réduit</a:t>
            </a:r>
            <a:r>
              <a:rPr lang="de-CH" sz="2000" dirty="0"/>
              <a:t> </a:t>
            </a:r>
            <a:r>
              <a:rPr lang="de-CH" sz="2000" dirty="0" err="1"/>
              <a:t>comparé</a:t>
            </a:r>
            <a:r>
              <a:rPr lang="de-CH" sz="2000" dirty="0"/>
              <a:t> à </a:t>
            </a:r>
            <a:r>
              <a:rPr lang="de-CH" sz="2000" dirty="0" err="1"/>
              <a:t>l’héroïne</a:t>
            </a:r>
            <a:endParaRPr lang="de-CH" sz="20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Traitement</a:t>
            </a:r>
            <a:r>
              <a:rPr lang="de-CH" sz="2000" dirty="0"/>
              <a:t> </a:t>
            </a:r>
            <a:r>
              <a:rPr lang="de-CH" sz="2000" dirty="0" err="1"/>
              <a:t>toujours</a:t>
            </a:r>
            <a:r>
              <a:rPr lang="de-CH" sz="2000" dirty="0"/>
              <a:t> </a:t>
            </a:r>
            <a:r>
              <a:rPr lang="de-CH" sz="2000" dirty="0" err="1"/>
              <a:t>davantage</a:t>
            </a:r>
            <a:r>
              <a:rPr lang="de-CH" sz="2000" dirty="0"/>
              <a:t> </a:t>
            </a:r>
            <a:r>
              <a:rPr lang="de-CH" sz="2000" dirty="0" err="1"/>
              <a:t>axé</a:t>
            </a:r>
            <a:r>
              <a:rPr lang="de-CH" sz="2000" dirty="0"/>
              <a:t> </a:t>
            </a:r>
            <a:r>
              <a:rPr lang="de-CH" sz="2000" dirty="0" err="1"/>
              <a:t>sur</a:t>
            </a:r>
            <a:r>
              <a:rPr lang="de-CH" sz="2000" dirty="0"/>
              <a:t> le </a:t>
            </a:r>
            <a:r>
              <a:rPr lang="de-CH" sz="2000" dirty="0" err="1"/>
              <a:t>contrôle</a:t>
            </a:r>
            <a:r>
              <a:rPr lang="de-CH" sz="2000" dirty="0"/>
              <a:t> </a:t>
            </a:r>
            <a:r>
              <a:rPr lang="de-CH" sz="2000" dirty="0" err="1"/>
              <a:t>social</a:t>
            </a:r>
            <a:r>
              <a:rPr lang="de-CH" sz="2000" dirty="0"/>
              <a:t> </a:t>
            </a:r>
            <a:r>
              <a:rPr lang="de-CH" sz="2000" dirty="0" err="1"/>
              <a:t>que</a:t>
            </a:r>
            <a:r>
              <a:rPr lang="de-CH" sz="2000" dirty="0"/>
              <a:t> </a:t>
            </a:r>
            <a:r>
              <a:rPr lang="de-CH" sz="2000" dirty="0" err="1"/>
              <a:t>sur</a:t>
            </a:r>
            <a:r>
              <a:rPr lang="de-CH" sz="2000" dirty="0"/>
              <a:t> la </a:t>
            </a:r>
            <a:r>
              <a:rPr lang="de-CH" sz="2000" dirty="0" err="1"/>
              <a:t>réduction</a:t>
            </a:r>
            <a:r>
              <a:rPr lang="de-CH" sz="2000" dirty="0"/>
              <a:t> des </a:t>
            </a:r>
            <a:r>
              <a:rPr lang="de-CH" sz="2000" dirty="0" err="1"/>
              <a:t>risques</a:t>
            </a:r>
            <a:r>
              <a:rPr lang="de-CH" sz="2000" dirty="0"/>
              <a:t> 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Principalement</a:t>
            </a:r>
            <a:r>
              <a:rPr lang="de-CH" sz="2000" dirty="0"/>
              <a:t> </a:t>
            </a:r>
            <a:r>
              <a:rPr lang="de-CH" sz="2000" dirty="0" err="1"/>
              <a:t>orienté</a:t>
            </a:r>
            <a:r>
              <a:rPr lang="de-CH" sz="2000" dirty="0"/>
              <a:t> </a:t>
            </a:r>
            <a:r>
              <a:rPr lang="de-CH" sz="2000" dirty="0" err="1"/>
              <a:t>réduction</a:t>
            </a:r>
            <a:r>
              <a:rPr lang="de-CH" sz="2000" dirty="0"/>
              <a:t> de la </a:t>
            </a:r>
            <a:r>
              <a:rPr lang="de-CH" sz="2000" dirty="0" err="1"/>
              <a:t>criminalité</a:t>
            </a:r>
            <a:endParaRPr lang="de-CH" sz="20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CH" sz="2000" dirty="0" err="1"/>
              <a:t>Risque</a:t>
            </a:r>
            <a:r>
              <a:rPr lang="de-CH" sz="2000" dirty="0"/>
              <a:t> </a:t>
            </a:r>
            <a:r>
              <a:rPr lang="de-CH" sz="2000" dirty="0" err="1"/>
              <a:t>mortalité</a:t>
            </a:r>
            <a:r>
              <a:rPr lang="de-CH" sz="2000" dirty="0"/>
              <a:t> </a:t>
            </a:r>
            <a:r>
              <a:rPr lang="de-CH" sz="2000" dirty="0" err="1"/>
              <a:t>lié</a:t>
            </a:r>
            <a:r>
              <a:rPr lang="de-CH" sz="2000" dirty="0"/>
              <a:t> à la </a:t>
            </a:r>
            <a:r>
              <a:rPr lang="de-CH" sz="2000" dirty="0" err="1"/>
              <a:t>méthadone</a:t>
            </a:r>
            <a:r>
              <a:rPr lang="de-CH" sz="2000" dirty="0"/>
              <a:t> </a:t>
            </a:r>
            <a:r>
              <a:rPr lang="de-CH" sz="2000" dirty="0" err="1"/>
              <a:t>environ</a:t>
            </a:r>
            <a:r>
              <a:rPr lang="de-CH" sz="2000" dirty="0"/>
              <a:t> </a:t>
            </a:r>
            <a:r>
              <a:rPr lang="de-CH" sz="2000" dirty="0" err="1"/>
              <a:t>quatre</a:t>
            </a:r>
            <a:r>
              <a:rPr lang="de-CH" sz="2000" dirty="0"/>
              <a:t> </a:t>
            </a:r>
            <a:r>
              <a:rPr lang="de-CH" sz="2000" dirty="0" err="1"/>
              <a:t>fois</a:t>
            </a:r>
            <a:r>
              <a:rPr lang="de-CH" sz="2000" dirty="0"/>
              <a:t> </a:t>
            </a:r>
            <a:r>
              <a:rPr lang="de-CH" sz="2000" dirty="0" err="1"/>
              <a:t>celui</a:t>
            </a:r>
            <a:r>
              <a:rPr lang="de-CH" sz="2000" dirty="0"/>
              <a:t> de </a:t>
            </a:r>
            <a:r>
              <a:rPr lang="de-CH" sz="2000" dirty="0" err="1"/>
              <a:t>l'héroïne</a:t>
            </a:r>
            <a:r>
              <a:rPr lang="de-CH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362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1727"/>
            <a:ext cx="4276055" cy="376292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900947" y="1685624"/>
            <a:ext cx="6136106" cy="2583031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miter lim="400000"/>
          </a:ln>
        </p:spPr>
        <p:txBody>
          <a:bodyPr lIns="360000" tIns="360000" rIns="360000" bIns="360000">
            <a:noAutofit/>
          </a:bodyPr>
          <a:lstStyle>
            <a:lvl1pPr marL="342900" indent="-342900" defTabSz="402336">
              <a:lnSpc>
                <a:spcPct val="160000"/>
              </a:lnSpc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3pPr marL="628650" lvl="2" indent="-274638">
              <a:lnSpc>
                <a:spcPct val="160000"/>
              </a:lnSpc>
              <a:buClr>
                <a:schemeClr val="bg1">
                  <a:lumMod val="50000"/>
                </a:schemeClr>
              </a:buClr>
              <a:buFont typeface="Arial"/>
              <a:buChar char="•"/>
            </a:lvl3pPr>
          </a:lstStyle>
          <a:p>
            <a:pPr marL="0" indent="0">
              <a:buNone/>
            </a:pPr>
            <a:r>
              <a:rPr lang="fr-FR" sz="2400" i="1" dirty="0"/>
              <a:t>Puritanisme : la peur obsédante que quelqu'un, quelque part, puisse être heureux </a:t>
            </a:r>
          </a:p>
        </p:txBody>
      </p:sp>
      <p:sp>
        <p:nvSpPr>
          <p:cNvPr id="4" name="Rechteck 3"/>
          <p:cNvSpPr/>
          <p:nvPr/>
        </p:nvSpPr>
        <p:spPr>
          <a:xfrm>
            <a:off x="1128297" y="4915588"/>
            <a:ext cx="217266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/>
              <a:t>H. L. Mencken</a:t>
            </a:r>
          </a:p>
          <a:p>
            <a:pPr algn="ctr"/>
            <a:r>
              <a:rPr lang="fr-FR" sz="1600" i="1" dirty="0"/>
              <a:t>Le sage de Baltimore</a:t>
            </a:r>
          </a:p>
        </p:txBody>
      </p:sp>
    </p:spTree>
    <p:extLst>
      <p:ext uri="{BB962C8B-B14F-4D97-AF65-F5344CB8AC3E}">
        <p14:creationId xmlns:p14="http://schemas.microsoft.com/office/powerpoint/2010/main" val="1336511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0853" y="274638"/>
            <a:ext cx="2762295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Dispositif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4"/>
            <a:ext cx="8229600" cy="329666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H" sz="2000" dirty="0"/>
              <a:t>« Un ensemble résolument hétérogène, comportant des discours, des institutions, des aménagements architecturaux, des décisions réglementaires, des lois, des mesures administratives, des énoncés scientifiques, des propositions philosophiques, morales, philanthropiques, bref : du dit, aussi bien que du non-dit. Le dispositif lui-même, c’est le réseau qu’on peut établir entre ces éléments. »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AE0BF33-557A-D141-A13A-53CD5ABA1285}"/>
              </a:ext>
            </a:extLst>
          </p:cNvPr>
          <p:cNvSpPr txBox="1"/>
          <p:nvPr/>
        </p:nvSpPr>
        <p:spPr>
          <a:xfrm>
            <a:off x="457200" y="5529942"/>
            <a:ext cx="58124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Foucault</a:t>
            </a:r>
          </a:p>
        </p:txBody>
      </p:sp>
    </p:spTree>
    <p:extLst>
      <p:ext uri="{BB962C8B-B14F-4D97-AF65-F5344CB8AC3E}">
        <p14:creationId xmlns:p14="http://schemas.microsoft.com/office/powerpoint/2010/main" val="3359757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41270B1-DB1C-724E-BAC7-409A95A4C368}"/>
              </a:ext>
            </a:extLst>
          </p:cNvPr>
          <p:cNvSpPr txBox="1"/>
          <p:nvPr/>
        </p:nvSpPr>
        <p:spPr>
          <a:xfrm>
            <a:off x="1373503" y="270476"/>
            <a:ext cx="591693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Médicalisation un vrai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changement disruptif 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687394E-8CC6-4948-9D81-BA29C304C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2916"/>
            <a:ext cx="2818654" cy="30607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4C4A14B-B311-C44E-95F5-74258EF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905" y="2355101"/>
            <a:ext cx="5297543" cy="2456330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2000" dirty="0" err="1"/>
              <a:t>Débat</a:t>
            </a:r>
            <a:r>
              <a:rPr lang="de-DE" sz="2000" dirty="0"/>
              <a:t> </a:t>
            </a:r>
            <a:r>
              <a:rPr lang="de-DE" sz="2000" dirty="0" err="1"/>
              <a:t>sur</a:t>
            </a:r>
            <a:r>
              <a:rPr lang="de-DE" sz="2000" dirty="0"/>
              <a:t> la </a:t>
            </a:r>
            <a:r>
              <a:rPr lang="de-DE" sz="2000" dirty="0" err="1"/>
              <a:t>drogue</a:t>
            </a:r>
            <a:r>
              <a:rPr lang="de-DE" sz="2000" dirty="0"/>
              <a:t> </a:t>
            </a:r>
            <a:r>
              <a:rPr lang="de-DE" sz="2000" dirty="0" err="1"/>
              <a:t>souvent</a:t>
            </a:r>
            <a:r>
              <a:rPr lang="de-DE" sz="2000" dirty="0"/>
              <a:t> </a:t>
            </a:r>
            <a:r>
              <a:rPr lang="de-DE" sz="2000" dirty="0" err="1"/>
              <a:t>contrasté</a:t>
            </a:r>
            <a:r>
              <a:rPr lang="de-DE" sz="2000" dirty="0"/>
              <a:t> par </a:t>
            </a:r>
            <a:r>
              <a:rPr lang="de-DE" sz="2000" dirty="0" err="1"/>
              <a:t>approches</a:t>
            </a:r>
            <a:r>
              <a:rPr lang="de-DE" sz="2000" dirty="0"/>
              <a:t> </a:t>
            </a:r>
            <a:r>
              <a:rPr lang="de-DE" sz="2000" dirty="0" err="1"/>
              <a:t>centrées</a:t>
            </a:r>
            <a:r>
              <a:rPr lang="de-DE" sz="2000" dirty="0"/>
              <a:t> </a:t>
            </a:r>
            <a:r>
              <a:rPr lang="de-DE" sz="2000" dirty="0" err="1"/>
              <a:t>sur</a:t>
            </a:r>
            <a:r>
              <a:rPr lang="de-DE" sz="2000" dirty="0"/>
              <a:t> le </a:t>
            </a:r>
            <a:r>
              <a:rPr lang="de-DE" sz="2000" dirty="0" err="1"/>
              <a:t>crime</a:t>
            </a:r>
            <a:r>
              <a:rPr lang="de-DE" sz="2000" dirty="0"/>
              <a:t> et </a:t>
            </a:r>
            <a:r>
              <a:rPr lang="de-DE" sz="2000" dirty="0" err="1"/>
              <a:t>celles</a:t>
            </a:r>
            <a:r>
              <a:rPr lang="de-DE" sz="2000" dirty="0"/>
              <a:t> </a:t>
            </a:r>
            <a:r>
              <a:rPr lang="de-DE" sz="2000" dirty="0" err="1"/>
              <a:t>centrées</a:t>
            </a:r>
            <a:r>
              <a:rPr lang="de-DE" sz="2000" dirty="0"/>
              <a:t> </a:t>
            </a:r>
            <a:r>
              <a:rPr lang="de-DE" sz="2000" dirty="0" err="1"/>
              <a:t>sur</a:t>
            </a:r>
            <a:r>
              <a:rPr lang="de-DE" sz="2000" dirty="0"/>
              <a:t> la </a:t>
            </a:r>
            <a:r>
              <a:rPr lang="de-DE" sz="2000" dirty="0" err="1"/>
              <a:t>santé</a:t>
            </a:r>
            <a:endParaRPr lang="de-DE" sz="20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2000" dirty="0" err="1"/>
              <a:t>Prohibitionnistes</a:t>
            </a:r>
            <a:r>
              <a:rPr lang="de-DE" sz="2000" dirty="0"/>
              <a:t> </a:t>
            </a:r>
            <a:r>
              <a:rPr lang="de-DE" sz="2000" dirty="0" err="1"/>
              <a:t>n'ont</a:t>
            </a:r>
            <a:r>
              <a:rPr lang="de-DE" sz="2000" dirty="0"/>
              <a:t> </a:t>
            </a:r>
            <a:r>
              <a:rPr lang="de-DE" sz="2000" dirty="0" err="1"/>
              <a:t>aucun</a:t>
            </a:r>
            <a:r>
              <a:rPr lang="de-DE" sz="2000" dirty="0"/>
              <a:t> </a:t>
            </a:r>
            <a:r>
              <a:rPr lang="de-DE" sz="2000" dirty="0" err="1"/>
              <a:t>problème</a:t>
            </a:r>
            <a:r>
              <a:rPr lang="de-DE" sz="2000" dirty="0"/>
              <a:t> à </a:t>
            </a:r>
            <a:r>
              <a:rPr lang="de-DE" sz="2000" dirty="0" err="1"/>
              <a:t>adopter</a:t>
            </a:r>
            <a:r>
              <a:rPr lang="de-DE" sz="2000" dirty="0"/>
              <a:t> la </a:t>
            </a:r>
            <a:r>
              <a:rPr lang="de-DE" sz="2000" dirty="0" err="1"/>
              <a:t>compréhension</a:t>
            </a:r>
            <a:r>
              <a:rPr lang="de-DE" sz="2000" dirty="0"/>
              <a:t> </a:t>
            </a:r>
            <a:r>
              <a:rPr lang="de-DE" sz="2000" dirty="0" err="1"/>
              <a:t>médicale</a:t>
            </a:r>
            <a:r>
              <a:rPr lang="de-DE" sz="2000" dirty="0"/>
              <a:t> de la </a:t>
            </a:r>
            <a:r>
              <a:rPr lang="de-DE" sz="2000" dirty="0" err="1"/>
              <a:t>consommation</a:t>
            </a:r>
            <a:r>
              <a:rPr lang="de-DE" sz="2000" dirty="0"/>
              <a:t> de </a:t>
            </a:r>
            <a:r>
              <a:rPr lang="de-DE" sz="2000" dirty="0" err="1"/>
              <a:t>drogue</a:t>
            </a:r>
            <a:r>
              <a:rPr lang="de-DE" sz="2000" dirty="0"/>
              <a:t> </a:t>
            </a:r>
            <a:r>
              <a:rPr lang="de-DE" sz="2000" dirty="0" err="1"/>
              <a:t>comme</a:t>
            </a:r>
            <a:r>
              <a:rPr lang="de-DE" sz="2000" dirty="0"/>
              <a:t> </a:t>
            </a:r>
            <a:r>
              <a:rPr lang="de-DE" sz="2000" dirty="0" err="1"/>
              <a:t>une</a:t>
            </a:r>
            <a:r>
              <a:rPr lang="de-DE" sz="2000" dirty="0"/>
              <a:t> </a:t>
            </a:r>
            <a:r>
              <a:rPr lang="de-DE" sz="2000" dirty="0" err="1"/>
              <a:t>addiction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12723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C37283BF-FC1B-FC48-8D9F-5793DF4EB6A3}"/>
              </a:ext>
            </a:extLst>
          </p:cNvPr>
          <p:cNvSpPr txBox="1"/>
          <p:nvPr/>
        </p:nvSpPr>
        <p:spPr>
          <a:xfrm>
            <a:off x="501858" y="5547360"/>
            <a:ext cx="941923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 Rose, 2015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5FDDCB9-0A16-8547-B055-91F9F3583FA9}"/>
              </a:ext>
            </a:extLst>
          </p:cNvPr>
          <p:cNvSpPr txBox="1"/>
          <p:nvPr/>
        </p:nvSpPr>
        <p:spPr>
          <a:xfrm>
            <a:off x="1443781" y="372130"/>
            <a:ext cx="658128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Critique de la médicalisation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B870D21-7E44-A347-9BCE-EC8046F546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492653"/>
            <a:ext cx="5412769" cy="360710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4C4A14B-B311-C44E-95F5-74258EF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9390" y="1966845"/>
            <a:ext cx="6428121" cy="2658717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Technologie clé du pouvoir par laquelle les consommateurs de substances sont gouvernés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Forme de contrôle et de régulation sociale par laquelle les </a:t>
            </a:r>
            <a:r>
              <a:rPr lang="fr-CH" sz="1600" i="1" dirty="0"/>
              <a:t>problèmes sociaux structurels </a:t>
            </a:r>
            <a:r>
              <a:rPr lang="fr-CH" sz="1600" dirty="0"/>
              <a:t>(pauvreté, inégalités sociales etc.) sont </a:t>
            </a:r>
            <a:r>
              <a:rPr lang="fr-CH" sz="1600" i="1" dirty="0"/>
              <a:t>individualisés</a:t>
            </a:r>
            <a:r>
              <a:rPr lang="fr-CH" sz="1600" dirty="0"/>
              <a:t> et considérés comme les symptômes d'une maladie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Comme la technologie de la punition et de la prohibition, la médicalisation a un impact négatif et disproportionné sur la vie des personnes pauvres et vulnérables, ainsi que sur les minorités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16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16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30131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2985669" y="274638"/>
            <a:ext cx="3172663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Biopouvoir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9EB69E6-2866-5842-8340-14A22B923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7788"/>
            <a:ext cx="2689412" cy="3379694"/>
          </a:xfrm>
          <a:prstGeom prst="rect">
            <a:avLst/>
          </a:prstGeom>
        </p:spPr>
      </p:pic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2339787" y="1957834"/>
            <a:ext cx="6391835" cy="2619602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dirty="0">
                <a:latin typeface="Arial"/>
                <a:cs typeface="Arial"/>
              </a:rPr>
              <a:t>= Internalisation concepts scientifiques de santé et normalité 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dirty="0">
                <a:latin typeface="Arial"/>
                <a:cs typeface="Arial"/>
              </a:rPr>
              <a:t>Administré par groupes professionnels sur la base de leur savoir scientifique (biopolitique) </a:t>
            </a:r>
          </a:p>
        </p:txBody>
      </p:sp>
    </p:spTree>
    <p:extLst>
      <p:ext uri="{BB962C8B-B14F-4D97-AF65-F5344CB8AC3E}">
        <p14:creationId xmlns:p14="http://schemas.microsoft.com/office/powerpoint/2010/main" val="117949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511180" y="274638"/>
            <a:ext cx="4121641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Pouvoir/savoir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43A1394-23DC-5145-B6E8-808305EA5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8639"/>
            <a:ext cx="3164541" cy="3780852"/>
          </a:xfrm>
          <a:prstGeom prst="rect">
            <a:avLst/>
          </a:prstGeom>
        </p:spPr>
      </p:pic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877669" y="2060998"/>
            <a:ext cx="5827059" cy="2576133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latin typeface="Arial"/>
                <a:cs typeface="Arial"/>
              </a:rPr>
              <a:t>Développement surveillance bureaucratique de la population un trait dominant des sociétés modernes 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/>
                <a:cs typeface="Arial"/>
              </a:rPr>
              <a:t>Développement groupes professionnels qui</a:t>
            </a:r>
          </a:p>
          <a:p>
            <a:pPr marL="536575" lvl="2" indent="-223838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Revendiquent comprendre les êtres humains (savoir) </a:t>
            </a:r>
          </a:p>
          <a:p>
            <a:pPr marL="536575" lvl="2" indent="-223838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Prescrivent les bons comportements (pouvoir)</a:t>
            </a:r>
          </a:p>
        </p:txBody>
      </p:sp>
    </p:spTree>
    <p:extLst>
      <p:ext uri="{BB962C8B-B14F-4D97-AF65-F5344CB8AC3E}">
        <p14:creationId xmlns:p14="http://schemas.microsoft.com/office/powerpoint/2010/main" val="29630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Başlık"/>
          <p:cNvSpPr>
            <a:spLocks noGrp="1"/>
          </p:cNvSpPr>
          <p:nvPr>
            <p:ph type="title"/>
          </p:nvPr>
        </p:nvSpPr>
        <p:spPr>
          <a:xfrm>
            <a:off x="245571" y="346075"/>
            <a:ext cx="8633363" cy="692150"/>
          </a:xfrm>
        </p:spPr>
        <p:txBody>
          <a:bodyPr/>
          <a:lstStyle/>
          <a:p>
            <a:pPr algn="ctr"/>
            <a:r>
              <a:rPr lang="tr-TR" sz="4400" b="1">
                <a:solidFill>
                  <a:srgbClr val="7F7F7F"/>
                </a:solidFill>
              </a:rPr>
              <a:t>Microphysique du pouvoir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20483" name="2 İçerik Yer Tutucusu"/>
          <p:cNvSpPr>
            <a:spLocks noGrp="1"/>
          </p:cNvSpPr>
          <p:nvPr>
            <p:ph idx="1"/>
          </p:nvPr>
        </p:nvSpPr>
        <p:spPr>
          <a:xfrm>
            <a:off x="2579369" y="1668663"/>
            <a:ext cx="5911031" cy="357020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Répartir les individus dans l’espace selon un principe de clôture</a:t>
            </a:r>
          </a:p>
          <a:p>
            <a:pPr marL="536575" indent="-182563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« le moment du grand renfermement »</a:t>
            </a:r>
          </a:p>
          <a:p>
            <a:pPr marL="536575" indent="-182563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assigner les masses mouvantes (vagabonds, militaires, ouvriers ou élèves) dans des endroits cernés </a:t>
            </a:r>
          </a:p>
          <a:p>
            <a:pPr marL="536575" indent="-182563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Attribuer à chaque individu sa place et son rang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Contrôler l’activité par la mise en place d’emplois du temps qui rationalisent l’action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Pédagogie du mouvement, notation et le classement des individus,➛ société disciplinaire individualise la masse anonyme</a:t>
            </a:r>
          </a:p>
        </p:txBody>
      </p:sp>
      <p:pic>
        <p:nvPicPr>
          <p:cNvPr id="3" name="Bild 2" descr="foucault0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2447"/>
            <a:ext cx="2409395" cy="32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3425412" y="235354"/>
            <a:ext cx="225414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4400" b="1" dirty="0" err="1">
                <a:solidFill>
                  <a:schemeClr val="bg1">
                    <a:lumMod val="50000"/>
                  </a:schemeClr>
                </a:solidFill>
              </a:rPr>
              <a:t>Utopies</a:t>
            </a:r>
            <a:endParaRPr lang="en-US" sz="4400" b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" y="5549900"/>
            <a:ext cx="420145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/>
              <a:t>Michel Foucault. Dits et écrits 1984; Des espaces autres </a:t>
            </a:r>
            <a:endParaRPr lang="fr-FR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E8038CF-8A5F-C243-9133-5934D971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774"/>
            <a:ext cx="2545976" cy="3431976"/>
          </a:xfrm>
          <a:prstGeom prst="rect">
            <a:avLst/>
          </a:prstGeom>
        </p:spPr>
      </p:pic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2196353" y="2064923"/>
            <a:ext cx="6620435" cy="2661677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404040"/>
                </a:solidFill>
              </a:rPr>
              <a:t>Emplacements sans lieu réel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404040"/>
                </a:solidFill>
              </a:rPr>
              <a:t>Entretiennent avec l'espace réel de la société un rapport général d'analogie directe ou inversée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404040"/>
                </a:solidFill>
              </a:rPr>
              <a:t>La société elle-même perfectionnée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404040"/>
                </a:solidFill>
              </a:rPr>
              <a:t>Ou l'envers de a société</a:t>
            </a:r>
          </a:p>
        </p:txBody>
      </p:sp>
    </p:spTree>
    <p:extLst>
      <p:ext uri="{BB962C8B-B14F-4D97-AF65-F5344CB8AC3E}">
        <p14:creationId xmlns:p14="http://schemas.microsoft.com/office/powerpoint/2010/main" val="5889626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77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4" grpId="0" autoUpdateAnimBg="0"/>
      <p:bldP spid="1177605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2804832" y="265362"/>
            <a:ext cx="3634329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4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Hétérotopies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2589679" y="1487091"/>
            <a:ext cx="5929313" cy="3500438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Leux</a:t>
            </a:r>
            <a:r>
              <a:rPr lang="fr-CH" sz="1800" dirty="0">
                <a:solidFill>
                  <a:srgbClr val="404040"/>
                </a:solidFill>
              </a:rPr>
              <a:t> réels, effectifs, dessinés dans l'institution même de la société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solidFill>
                  <a:srgbClr val="404040"/>
                </a:solidFill>
              </a:rPr>
              <a:t>Sortes de contre-emplacements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solidFill>
                  <a:srgbClr val="404040"/>
                </a:solidFill>
              </a:rPr>
              <a:t>Sortes de lieux qui sont hors de tous les lieux, bien que pourtant ils soient effectivement localisables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solidFill>
                  <a:srgbClr val="404040"/>
                </a:solidFill>
              </a:rPr>
              <a:t>Sortes d'utopies effectivement réalisées dans lesquelles les emplacements réels, tous les autres emplacements réels que l'on peut trouver à l'intérieur de la culture sont à la fois représentés, contestés et inversés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1800" dirty="0">
              <a:solidFill>
                <a:srgbClr val="40404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79"/>
            <a:ext cx="1828800" cy="13151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0377"/>
            <a:ext cx="1828800" cy="20573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7091"/>
            <a:ext cx="1828800" cy="17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9275F7A6-D36A-0A41-82B4-D9F01F180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49900"/>
            <a:ext cx="420145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/>
              <a:t>Michel Foucault. Dits et écrits 1984; Des espaces autres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18159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4" grpId="0"/>
      <p:bldP spid="1177605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2025557" y="397083"/>
            <a:ext cx="53046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4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z="3200" dirty="0"/>
              <a:t>Deux types </a:t>
            </a:r>
            <a:r>
              <a:rPr lang="en-US" sz="3200" dirty="0" err="1"/>
              <a:t>d’hétérotopies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827088" y="1989138"/>
            <a:ext cx="7559675" cy="374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>
              <a:lnSpc>
                <a:spcPct val="90000"/>
              </a:lnSpc>
              <a:buSzTx/>
              <a:buFont typeface="Wingdings" pitchFamily="2" charset="2"/>
              <a:buChar char="§"/>
            </a:pPr>
            <a:endParaRPr lang="fr-CH" sz="1400" dirty="0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000625" y="3551981"/>
            <a:ext cx="3643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200" dirty="0"/>
              <a:t>Celle dans lesquelles on place les individus dont le comportement est déviant par rapport à la moyenne ou à la norme exigée</a:t>
            </a:r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200" dirty="0"/>
              <a:t>Maisons de repos, cliniques psychiatriques, prisons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899080" y="1346998"/>
            <a:ext cx="1774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200" b="1" dirty="0"/>
              <a:t>Hétérotopies de crise</a:t>
            </a:r>
            <a:r>
              <a:rPr lang="fr-CH" sz="1200" dirty="0"/>
              <a:t> 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092200" y="3525837"/>
            <a:ext cx="364331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fr-CH" sz="1200" dirty="0"/>
              <a:t>Lieux privilégiés, sacrés, interdits, réservés aux individus qui se trouvent, par rapport à la société, en état de crise (adolescents, femmes en couches, vieillards, etc.)</a:t>
            </a:r>
          </a:p>
          <a:p>
            <a:pPr marL="180975" lvl="1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fr-CH" sz="1200" dirty="0"/>
              <a:t>Dans notre société ne cessent de disparaître, mais: </a:t>
            </a:r>
          </a:p>
          <a:p>
            <a:pPr marL="638175" lvl="3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fr-CH" sz="1200" dirty="0"/>
              <a:t>le service militaire</a:t>
            </a:r>
          </a:p>
          <a:p>
            <a:pPr marL="638175" lvl="3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fr-CH" sz="1200" dirty="0"/>
              <a:t>voyage de noces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5643570" y="1321446"/>
            <a:ext cx="20665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200" b="1" dirty="0"/>
              <a:t>Hétérotopies de déviation</a:t>
            </a:r>
          </a:p>
        </p:txBody>
      </p:sp>
      <p:pic>
        <p:nvPicPr>
          <p:cNvPr id="14348" name="Picture 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1863" y="1811089"/>
            <a:ext cx="2129851" cy="1479699"/>
          </a:xfrm>
          <a:prstGeom prst="rect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3D9F191-AE3A-FF40-B25E-4B217C9745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00" y="1811089"/>
            <a:ext cx="1084655" cy="14796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27C9637-F6BB-FB45-A02B-CB5D35075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436" y="1811089"/>
            <a:ext cx="3327714" cy="14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uild="p"/>
      <p:bldP spid="14344" grpId="0"/>
      <p:bldP spid="14345" grpId="0" build="p" bldLvl="5"/>
      <p:bldP spid="143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6286" y="274638"/>
            <a:ext cx="8131427" cy="1384995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2800" b="1" dirty="0">
                <a:solidFill>
                  <a:srgbClr val="7F7F7F"/>
                </a:solidFill>
              </a:rPr>
              <a:t>Deux principes d'organisation </a:t>
            </a:r>
            <a:br>
              <a:rPr lang="fr-CH" sz="2800" b="1" dirty="0">
                <a:solidFill>
                  <a:srgbClr val="7F7F7F"/>
                </a:solidFill>
              </a:rPr>
            </a:br>
            <a:r>
              <a:rPr lang="fr-CH" sz="2800" b="1" dirty="0">
                <a:solidFill>
                  <a:srgbClr val="7F7F7F"/>
                </a:solidFill>
              </a:rPr>
              <a:t>de la discipline moderne et de l'auto-discipline </a:t>
            </a:r>
            <a:br>
              <a:rPr lang="fr-CH" sz="2800" b="1" dirty="0">
                <a:solidFill>
                  <a:srgbClr val="7F7F7F"/>
                </a:solidFill>
              </a:rPr>
            </a:br>
            <a:endParaRPr lang="fr-CH" sz="2800" b="1" dirty="0">
              <a:solidFill>
                <a:srgbClr val="7F7F7F"/>
              </a:solidFill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988811" y="2752671"/>
            <a:ext cx="2900546" cy="2507307"/>
            <a:chOff x="988811" y="2752671"/>
            <a:chExt cx="2900546" cy="2507307"/>
          </a:xfrm>
        </p:grpSpPr>
        <p:sp>
          <p:nvSpPr>
            <p:cNvPr id="2" name="Textfeld 1"/>
            <p:cNvSpPr txBox="1"/>
            <p:nvPr/>
          </p:nvSpPr>
          <p:spPr>
            <a:xfrm>
              <a:off x="1924915" y="4859868"/>
              <a:ext cx="1353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b="1" dirty="0"/>
                <a:t>Le regard</a:t>
              </a:r>
            </a:p>
          </p:txBody>
        </p:sp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811" y="2752671"/>
              <a:ext cx="2900546" cy="1682316"/>
            </a:xfrm>
            <a:prstGeom prst="rect">
              <a:avLst/>
            </a:prstGeom>
          </p:spPr>
        </p:pic>
      </p:grpSp>
      <p:grpSp>
        <p:nvGrpSpPr>
          <p:cNvPr id="8" name="Gruppierung 7"/>
          <p:cNvGrpSpPr/>
          <p:nvPr/>
        </p:nvGrpSpPr>
        <p:grpSpPr>
          <a:xfrm>
            <a:off x="6029371" y="2293462"/>
            <a:ext cx="1909146" cy="2947551"/>
            <a:chOff x="6029371" y="2293462"/>
            <a:chExt cx="1909146" cy="2947551"/>
          </a:xfrm>
        </p:grpSpPr>
        <p:sp>
          <p:nvSpPr>
            <p:cNvPr id="5" name="Textfeld 4"/>
            <p:cNvSpPr txBox="1"/>
            <p:nvPr/>
          </p:nvSpPr>
          <p:spPr>
            <a:xfrm>
              <a:off x="6029371" y="4840903"/>
              <a:ext cx="1909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b="1" dirty="0"/>
                <a:t>La conféssion</a:t>
              </a:r>
            </a:p>
          </p:txBody>
        </p:sp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454" y="2293462"/>
              <a:ext cx="1710981" cy="2403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317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72C1CA2-958A-224E-82C8-7FE814A9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6964"/>
            <a:ext cx="4730759" cy="3818964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xmlns="" id="{74E9D2E4-89DC-F045-9326-56F028B8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0070" y="1795626"/>
            <a:ext cx="5949589" cy="3481640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285750" indent="-285750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Confondre addiction avec ses conséquences</a:t>
            </a:r>
          </a:p>
          <a:p>
            <a:pPr marL="285750" indent="-285750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Confond consommation et addiction</a:t>
            </a:r>
          </a:p>
          <a:p>
            <a:pPr marL="285750" indent="-285750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Dichotomisation fondamentale entre décision rationnelle et ‘décision addictive’</a:t>
            </a:r>
          </a:p>
          <a:p>
            <a:pPr marL="285750" indent="-285750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Confondre moyens et objectifs</a:t>
            </a:r>
          </a:p>
          <a:p>
            <a:pPr marL="1028700" lvl="1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… et se trompe dans les objectifs</a:t>
            </a:r>
          </a:p>
          <a:p>
            <a:pPr marL="285750" indent="-241300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Hospitaliser, institutionnaliser</a:t>
            </a:r>
          </a:p>
          <a:p>
            <a:pPr marL="1028700" lvl="1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«mettre à l’abri»</a:t>
            </a:r>
          </a:p>
          <a:p>
            <a:pPr marL="1028700" lvl="1"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2000" dirty="0" err="1"/>
              <a:t>Algorithmer</a:t>
            </a:r>
            <a:r>
              <a:rPr lang="fr-CH" sz="2000" dirty="0"/>
              <a:t> les thérapies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FCF4BDB-FF35-A74D-AEDC-F16A6DD7CCCC}"/>
              </a:ext>
            </a:extLst>
          </p:cNvPr>
          <p:cNvSpPr txBox="1"/>
          <p:nvPr/>
        </p:nvSpPr>
        <p:spPr>
          <a:xfrm>
            <a:off x="1225464" y="170330"/>
            <a:ext cx="6760824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Bévues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l‘addictologie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médicale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Séléction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6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>
          <a:xfrm>
            <a:off x="2070404" y="274638"/>
            <a:ext cx="5003193" cy="707886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Nappes discursives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F6219E1-79EE-B445-9874-ED53F9AC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231537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5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Unbenann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22098" flipH="1" flipV="1">
            <a:off x="5346309" y="2541741"/>
            <a:ext cx="844741" cy="1592160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3071701" y="1719349"/>
            <a:ext cx="2042234" cy="2687445"/>
            <a:chOff x="3071701" y="1719349"/>
            <a:chExt cx="2042234" cy="2687445"/>
          </a:xfrm>
        </p:grpSpPr>
        <p:pic>
          <p:nvPicPr>
            <p:cNvPr id="2" name="Bild 1" descr="komasaufen-DW-Wirtschaft-BREMEN-jp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259" y="2966794"/>
              <a:ext cx="1441119" cy="1440000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" name="Textfeld 2"/>
            <p:cNvSpPr txBox="1"/>
            <p:nvPr/>
          </p:nvSpPr>
          <p:spPr>
            <a:xfrm>
              <a:off x="3071701" y="1719349"/>
              <a:ext cx="204223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central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conduite addictive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3311451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peu de variance</a:t>
            </a:r>
          </a:p>
        </p:txBody>
      </p:sp>
      <p:grpSp>
        <p:nvGrpSpPr>
          <p:cNvPr id="18" name="Gruppierung 17"/>
          <p:cNvGrpSpPr/>
          <p:nvPr/>
        </p:nvGrpSpPr>
        <p:grpSpPr>
          <a:xfrm>
            <a:off x="6094953" y="1719349"/>
            <a:ext cx="2504124" cy="2687445"/>
            <a:chOff x="6094953" y="1719349"/>
            <a:chExt cx="2504124" cy="2687445"/>
          </a:xfrm>
        </p:grpSpPr>
        <p:sp>
          <p:nvSpPr>
            <p:cNvPr id="5" name="Textfeld 4"/>
            <p:cNvSpPr txBox="1"/>
            <p:nvPr/>
          </p:nvSpPr>
          <p:spPr>
            <a:xfrm>
              <a:off x="6094953" y="1719349"/>
              <a:ext cx="250412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secondaire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conséquences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5283" y="2966794"/>
              <a:ext cx="1443465" cy="14400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7" name="Rechteck 6"/>
          <p:cNvSpPr/>
          <p:nvPr/>
        </p:nvSpPr>
        <p:spPr>
          <a:xfrm>
            <a:off x="6299293" y="4642271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beaucoup de variance</a:t>
            </a:r>
          </a:p>
        </p:txBody>
      </p:sp>
      <p:sp>
        <p:nvSpPr>
          <p:cNvPr id="10" name="Rechteck 9"/>
          <p:cNvSpPr/>
          <p:nvPr/>
        </p:nvSpPr>
        <p:spPr>
          <a:xfrm>
            <a:off x="923663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peu de variance</a:t>
            </a:r>
          </a:p>
        </p:txBody>
      </p:sp>
      <p:pic>
        <p:nvPicPr>
          <p:cNvPr id="12" name="Bild 11" descr="Unbenannt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77902" flipH="1">
            <a:off x="2655862" y="3779422"/>
            <a:ext cx="550231" cy="1037070"/>
          </a:xfrm>
          <a:prstGeom prst="rect">
            <a:avLst/>
          </a:prstGeom>
        </p:spPr>
      </p:pic>
      <p:pic>
        <p:nvPicPr>
          <p:cNvPr id="13" name="Bild 12" descr="Unbenannt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77902" flipH="1">
            <a:off x="2601814" y="2634992"/>
            <a:ext cx="550231" cy="10370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43145" y="540399"/>
            <a:ext cx="23662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"/>
                <a:ea typeface="Arial"/>
                <a:cs typeface="Marker Felt"/>
                <a:sym typeface="Arial"/>
              </a:rPr>
              <a:t>Addiction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1827" y="601444"/>
            <a:ext cx="2171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houlish Fright AOE"/>
                <a:ea typeface="Arial"/>
                <a:cs typeface="Ghoulish Fright AOE"/>
                <a:sym typeface="Arial"/>
              </a:rPr>
              <a:t>Dépendance</a:t>
            </a:r>
          </a:p>
        </p:txBody>
      </p:sp>
      <p:grpSp>
        <p:nvGrpSpPr>
          <p:cNvPr id="16" name="Gruppierung 15"/>
          <p:cNvGrpSpPr/>
          <p:nvPr/>
        </p:nvGrpSpPr>
        <p:grpSpPr>
          <a:xfrm>
            <a:off x="984989" y="1719349"/>
            <a:ext cx="1440082" cy="2687445"/>
            <a:chOff x="984989" y="1719349"/>
            <a:chExt cx="1440082" cy="2687445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4989" y="2965994"/>
              <a:ext cx="1440082" cy="14408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1145691" y="1719349"/>
              <a:ext cx="111867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tolérance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>
                  <a:solidFill>
                    <a:srgbClr val="000000"/>
                  </a:solidFill>
                </a:rPr>
                <a:t>sevrage</a:t>
              </a:r>
              <a:endParaRPr kumimoji="0" lang="fr-FR" sz="18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5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9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Unbenann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22098" flipH="1" flipV="1">
            <a:off x="4431908" y="2252009"/>
            <a:ext cx="844741" cy="1592160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2157300" y="1429617"/>
            <a:ext cx="2042234" cy="2687445"/>
            <a:chOff x="3071701" y="1719349"/>
            <a:chExt cx="2042234" cy="2687445"/>
          </a:xfrm>
        </p:grpSpPr>
        <p:pic>
          <p:nvPicPr>
            <p:cNvPr id="2" name="Bild 1" descr="komasaufen-DW-Wirtschaft-BREMEN-jp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259" y="2966794"/>
              <a:ext cx="1441119" cy="1440000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" name="Textfeld 2"/>
            <p:cNvSpPr txBox="1"/>
            <p:nvPr/>
          </p:nvSpPr>
          <p:spPr>
            <a:xfrm>
              <a:off x="3071701" y="1719349"/>
              <a:ext cx="204223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central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conduite addictive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5180552" y="1429617"/>
            <a:ext cx="2504124" cy="2687445"/>
            <a:chOff x="6094953" y="1719349"/>
            <a:chExt cx="2504124" cy="2687445"/>
          </a:xfrm>
        </p:grpSpPr>
        <p:sp>
          <p:nvSpPr>
            <p:cNvPr id="5" name="Textfeld 4"/>
            <p:cNvSpPr txBox="1"/>
            <p:nvPr/>
          </p:nvSpPr>
          <p:spPr>
            <a:xfrm>
              <a:off x="6094953" y="1719349"/>
              <a:ext cx="250412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secondaire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conséquences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5283" y="2966794"/>
              <a:ext cx="1443465" cy="14400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9" name="Textfeld 8"/>
          <p:cNvSpPr txBox="1"/>
          <p:nvPr/>
        </p:nvSpPr>
        <p:spPr>
          <a:xfrm>
            <a:off x="3628744" y="250667"/>
            <a:ext cx="23662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"/>
                <a:ea typeface="Arial"/>
                <a:cs typeface="Marker Felt"/>
                <a:sym typeface="Arial"/>
              </a:rPr>
              <a:t>Addiction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7EFF1BC2-C47D-3C4B-BCFE-7BA5CD26F961}"/>
              </a:ext>
            </a:extLst>
          </p:cNvPr>
          <p:cNvSpPr txBox="1"/>
          <p:nvPr/>
        </p:nvSpPr>
        <p:spPr>
          <a:xfrm>
            <a:off x="5850244" y="4500282"/>
            <a:ext cx="11647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 Thin" panose="02000400000000000000" pitchFamily="2" charset="77"/>
                <a:ea typeface="HGPSoeiKakugothicUB" panose="020B0900000000000000" pitchFamily="34" charset="-128"/>
                <a:cs typeface="Ayuthaya" pitchFamily="2" charset="-34"/>
                <a:sym typeface="Arial"/>
              </a:rPr>
              <a:t>Réparer</a:t>
            </a:r>
            <a:endParaRPr kumimoji="0" lang="de-DE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arker Felt Thin" panose="02000400000000000000" pitchFamily="2" charset="77"/>
              <a:ea typeface="HGPSoeiKakugothicUB" panose="020B0900000000000000" pitchFamily="34" charset="-128"/>
              <a:cs typeface="Ayuthaya" pitchFamily="2" charset="-34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 Thin" panose="02000400000000000000" pitchFamily="2" charset="77"/>
                <a:ea typeface="HGPSoeiKakugothicUB" panose="020B0900000000000000" pitchFamily="34" charset="-128"/>
                <a:cs typeface="Ayuthaya" pitchFamily="2" charset="-34"/>
                <a:sym typeface="Arial"/>
              </a:rPr>
              <a:t>Stabiliser</a:t>
            </a:r>
            <a:endParaRPr kumimoji="0" lang="de-DE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arker Felt Thin" panose="02000400000000000000" pitchFamily="2" charset="77"/>
              <a:ea typeface="HGPSoeiKakugothicUB" panose="020B0900000000000000" pitchFamily="34" charset="-128"/>
              <a:cs typeface="Ayuthaya" pitchFamily="2" charset="-34"/>
              <a:sym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729EA0D7-B782-C644-BB3A-473971ABFB5C}"/>
              </a:ext>
            </a:extLst>
          </p:cNvPr>
          <p:cNvSpPr txBox="1"/>
          <p:nvPr/>
        </p:nvSpPr>
        <p:spPr>
          <a:xfrm>
            <a:off x="2228160" y="4497559"/>
            <a:ext cx="190051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 Thin" panose="02000400000000000000" pitchFamily="2" charset="77"/>
                <a:ea typeface="HGPSoeiKakugothicUB" panose="020B0900000000000000" pitchFamily="34" charset="-128"/>
                <a:cs typeface="Ayuthaya" pitchFamily="2" charset="-34"/>
                <a:sym typeface="Arial"/>
              </a:rPr>
              <a:t>Dynamiser</a:t>
            </a:r>
            <a:endParaRPr kumimoji="0" lang="de-DE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arker Felt Thin" panose="02000400000000000000" pitchFamily="2" charset="77"/>
              <a:ea typeface="HGPSoeiKakugothicUB" panose="020B0900000000000000" pitchFamily="34" charset="-128"/>
              <a:cs typeface="Ayuthaya" pitchFamily="2" charset="-34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err="1">
                <a:solidFill>
                  <a:srgbClr val="000000"/>
                </a:solidFill>
                <a:latin typeface="Marker Felt Thin" panose="02000400000000000000" pitchFamily="2" charset="77"/>
                <a:ea typeface="HGPSoeiKakugothicUB" panose="020B0900000000000000" pitchFamily="34" charset="-128"/>
                <a:cs typeface="Ayuthaya" pitchFamily="2" charset="-34"/>
              </a:rPr>
              <a:t>Mettre</a:t>
            </a:r>
            <a:r>
              <a:rPr lang="de-DE" dirty="0">
                <a:solidFill>
                  <a:srgbClr val="000000"/>
                </a:solidFill>
                <a:latin typeface="Marker Felt Thin" panose="02000400000000000000" pitchFamily="2" charset="77"/>
                <a:ea typeface="HGPSoeiKakugothicUB" panose="020B0900000000000000" pitchFamily="34" charset="-128"/>
                <a:cs typeface="Ayuthaya" pitchFamily="2" charset="-34"/>
              </a:rPr>
              <a:t> en </a:t>
            </a:r>
            <a:r>
              <a:rPr lang="de-DE" dirty="0" err="1">
                <a:solidFill>
                  <a:srgbClr val="000000"/>
                </a:solidFill>
                <a:latin typeface="Marker Felt Thin" panose="02000400000000000000" pitchFamily="2" charset="77"/>
                <a:ea typeface="HGPSoeiKakugothicUB" panose="020B0900000000000000" pitchFamily="34" charset="-128"/>
                <a:cs typeface="Ayuthaya" pitchFamily="2" charset="-34"/>
              </a:rPr>
              <a:t>crise</a:t>
            </a:r>
            <a:endParaRPr kumimoji="0" lang="de-DE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arker Felt Thin" panose="02000400000000000000" pitchFamily="2" charset="77"/>
              <a:ea typeface="HGPSoeiKakugothicUB" panose="020B0900000000000000" pitchFamily="34" charset="-128"/>
              <a:cs typeface="Ayuthaya" pitchFamily="2" charset="-34"/>
              <a:sym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09D8497-18ED-E842-B61E-8BE11B675C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87057">
            <a:off x="2989576" y="4195280"/>
            <a:ext cx="377683" cy="37768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8E6E1995-4583-BA41-A170-B092DFD681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2943" flipH="1">
            <a:off x="6243771" y="4195279"/>
            <a:ext cx="377683" cy="3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1376369" y="3464137"/>
            <a:ext cx="1062510" cy="1223962"/>
            <a:chOff x="1376369" y="4127917"/>
            <a:chExt cx="1062510" cy="1223962"/>
          </a:xfrm>
        </p:grpSpPr>
        <p:sp>
          <p:nvSpPr>
            <p:cNvPr id="683027" name="Text Box 19"/>
            <p:cNvSpPr txBox="1">
              <a:spLocks noChangeArrowheads="1"/>
            </p:cNvSpPr>
            <p:nvPr/>
          </p:nvSpPr>
          <p:spPr bwMode="auto">
            <a:xfrm>
              <a:off x="1376369" y="5013325"/>
              <a:ext cx="106251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b="1" dirty="0">
                  <a:solidFill>
                    <a:schemeClr val="accent3">
                      <a:lumMod val="75000"/>
                    </a:schemeClr>
                  </a:solidFill>
                </a:rPr>
                <a:t>Contexte</a:t>
              </a:r>
            </a:p>
          </p:txBody>
        </p:sp>
        <p:cxnSp>
          <p:nvCxnSpPr>
            <p:cNvPr id="683028" name="AutoShape 20"/>
            <p:cNvCxnSpPr>
              <a:cxnSpLocks noChangeShapeType="1"/>
              <a:stCxn id="683027" idx="0"/>
              <a:endCxn id="683015" idx="2"/>
            </p:cNvCxnSpPr>
            <p:nvPr/>
          </p:nvCxnSpPr>
          <p:spPr bwMode="auto">
            <a:xfrm flipV="1">
              <a:off x="1907624" y="4127917"/>
              <a:ext cx="0" cy="885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4" name="Gruppierung 13"/>
          <p:cNvGrpSpPr/>
          <p:nvPr/>
        </p:nvGrpSpPr>
        <p:grpSpPr>
          <a:xfrm>
            <a:off x="2627784" y="2477188"/>
            <a:ext cx="1336023" cy="2457133"/>
            <a:chOff x="2627784" y="3140968"/>
            <a:chExt cx="1336023" cy="2457133"/>
          </a:xfrm>
        </p:grpSpPr>
        <p:sp>
          <p:nvSpPr>
            <p:cNvPr id="683030" name="Text Box 22"/>
            <p:cNvSpPr txBox="1">
              <a:spLocks noChangeArrowheads="1"/>
            </p:cNvSpPr>
            <p:nvPr/>
          </p:nvSpPr>
          <p:spPr bwMode="auto">
            <a:xfrm>
              <a:off x="2627784" y="5013325"/>
              <a:ext cx="1336023" cy="5847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600" dirty="0"/>
                <a:t>Effets </a:t>
              </a:r>
            </a:p>
            <a:p>
              <a:pPr algn="ctr"/>
              <a:r>
                <a:rPr lang="fr-CH" sz="1600" dirty="0"/>
                <a:t>hédoniques</a:t>
              </a:r>
            </a:p>
          </p:txBody>
        </p:sp>
        <p:cxnSp>
          <p:nvCxnSpPr>
            <p:cNvPr id="683031" name="AutoShape 23"/>
            <p:cNvCxnSpPr>
              <a:cxnSpLocks noChangeShapeType="1"/>
              <a:stCxn id="683030" idx="0"/>
            </p:cNvCxnSpPr>
            <p:nvPr/>
          </p:nvCxnSpPr>
          <p:spPr bwMode="auto">
            <a:xfrm flipV="1">
              <a:off x="3295796" y="3140968"/>
              <a:ext cx="0" cy="18723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" name="Gruppierung 14"/>
          <p:cNvGrpSpPr/>
          <p:nvPr/>
        </p:nvGrpSpPr>
        <p:grpSpPr>
          <a:xfrm>
            <a:off x="5177644" y="2477189"/>
            <a:ext cx="1677963" cy="2210910"/>
            <a:chOff x="5177644" y="3140969"/>
            <a:chExt cx="1677963" cy="2210910"/>
          </a:xfrm>
        </p:grpSpPr>
        <p:sp>
          <p:nvSpPr>
            <p:cNvPr id="683033" name="Text Box 25"/>
            <p:cNvSpPr txBox="1">
              <a:spLocks noChangeArrowheads="1"/>
            </p:cNvSpPr>
            <p:nvPr/>
          </p:nvSpPr>
          <p:spPr bwMode="auto">
            <a:xfrm>
              <a:off x="5177644" y="5013325"/>
              <a:ext cx="1677963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600" dirty="0"/>
                <a:t>Automatisation</a:t>
              </a:r>
            </a:p>
          </p:txBody>
        </p:sp>
        <p:cxnSp>
          <p:nvCxnSpPr>
            <p:cNvPr id="683034" name="AutoShape 26"/>
            <p:cNvCxnSpPr>
              <a:cxnSpLocks noChangeShapeType="1"/>
              <a:stCxn id="683033" idx="0"/>
            </p:cNvCxnSpPr>
            <p:nvPr/>
          </p:nvCxnSpPr>
          <p:spPr bwMode="auto">
            <a:xfrm flipH="1" flipV="1">
              <a:off x="6013452" y="3140969"/>
              <a:ext cx="3174" cy="18723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uppierung 2"/>
          <p:cNvGrpSpPr/>
          <p:nvPr/>
        </p:nvGrpSpPr>
        <p:grpSpPr>
          <a:xfrm>
            <a:off x="1187624" y="1671281"/>
            <a:ext cx="1440000" cy="1792856"/>
            <a:chOff x="1187624" y="2335061"/>
            <a:chExt cx="1440000" cy="1792856"/>
          </a:xfrm>
        </p:grpSpPr>
        <p:sp>
          <p:nvSpPr>
            <p:cNvPr id="683015" name="Text Box 7"/>
            <p:cNvSpPr txBox="1">
              <a:spLocks noChangeArrowheads="1"/>
            </p:cNvSpPr>
            <p:nvPr/>
          </p:nvSpPr>
          <p:spPr bwMode="auto">
            <a:xfrm>
              <a:off x="1433175" y="3789363"/>
              <a:ext cx="94889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/>
                <a:t>Initiation</a:t>
              </a:r>
            </a:p>
          </p:txBody>
        </p:sp>
        <p:pic>
          <p:nvPicPr>
            <p:cNvPr id="10" name="Bild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7" name="Gruppierung 6"/>
          <p:cNvGrpSpPr/>
          <p:nvPr/>
        </p:nvGrpSpPr>
        <p:grpSpPr>
          <a:xfrm>
            <a:off x="3871545" y="1671281"/>
            <a:ext cx="1564551" cy="2039078"/>
            <a:chOff x="3871545" y="2335061"/>
            <a:chExt cx="1564551" cy="2039078"/>
          </a:xfrm>
        </p:grpSpPr>
        <p:sp>
          <p:nvSpPr>
            <p:cNvPr id="683025" name="Text Box 17"/>
            <p:cNvSpPr txBox="1">
              <a:spLocks noChangeArrowheads="1"/>
            </p:cNvSpPr>
            <p:nvPr/>
          </p:nvSpPr>
          <p:spPr bwMode="auto">
            <a:xfrm>
              <a:off x="3871545" y="3789363"/>
              <a:ext cx="1564551" cy="5847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/>
                <a:t>Consommation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/>
                <a:t>hédonique</a:t>
              </a:r>
            </a:p>
          </p:txBody>
        </p:sp>
        <p:pic>
          <p:nvPicPr>
            <p:cNvPr id="11" name="Bild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8" name="Gruppierung 7"/>
          <p:cNvGrpSpPr/>
          <p:nvPr/>
        </p:nvGrpSpPr>
        <p:grpSpPr>
          <a:xfrm>
            <a:off x="6732400" y="1671281"/>
            <a:ext cx="1440000" cy="1792856"/>
            <a:chOff x="6732400" y="2335061"/>
            <a:chExt cx="1440000" cy="1792856"/>
          </a:xfrm>
        </p:grpSpPr>
        <p:sp>
          <p:nvSpPr>
            <p:cNvPr id="683017" name="Text Box 9"/>
            <p:cNvSpPr txBox="1">
              <a:spLocks noChangeArrowheads="1"/>
            </p:cNvSpPr>
            <p:nvPr/>
          </p:nvSpPr>
          <p:spPr bwMode="auto">
            <a:xfrm>
              <a:off x="6938027" y="3789363"/>
              <a:ext cx="1028747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/>
                <a:t>Addiction</a:t>
              </a:r>
            </a:p>
          </p:txBody>
        </p:sp>
        <p:pic>
          <p:nvPicPr>
            <p:cNvPr id="12" name="Bild 11"/>
            <p:cNvPicPr>
              <a:picLocks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851212" y="211760"/>
            <a:ext cx="7850831" cy="114300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Histoire naturelle de l’addiction</a:t>
            </a:r>
          </a:p>
        </p:txBody>
      </p:sp>
      <p:cxnSp>
        <p:nvCxnSpPr>
          <p:cNvPr id="21" name="Gerade Verbindung 20"/>
          <p:cNvCxnSpPr>
            <a:stCxn id="10" idx="3"/>
            <a:endCxn id="11" idx="1"/>
          </p:cNvCxnSpPr>
          <p:nvPr/>
        </p:nvCxnSpPr>
        <p:spPr>
          <a:xfrm>
            <a:off x="2627624" y="2391281"/>
            <a:ext cx="1306196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stCxn id="11" idx="3"/>
            <a:endCxn id="12" idx="1"/>
          </p:cNvCxnSpPr>
          <p:nvPr/>
        </p:nvCxnSpPr>
        <p:spPr>
          <a:xfrm>
            <a:off x="5373820" y="2391281"/>
            <a:ext cx="1358580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6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9653B47E-12AC-5647-AF48-BC85BC9AB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02965"/>
            <a:ext cx="3131325" cy="33606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554641BE-0864-BA48-B3BB-2444A66B9C48}"/>
              </a:ext>
            </a:extLst>
          </p:cNvPr>
          <p:cNvSpPr txBox="1"/>
          <p:nvPr/>
        </p:nvSpPr>
        <p:spPr>
          <a:xfrm>
            <a:off x="461008" y="5548728"/>
            <a:ext cx="88100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000" dirty="0">
                <a:solidFill>
                  <a:srgbClr val="000000"/>
                </a:solidFill>
              </a:rPr>
              <a:t>UNODC 2013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5A2E1CCF-927E-0D4A-B111-466D6D7B591B}"/>
              </a:ext>
            </a:extLst>
          </p:cNvPr>
          <p:cNvSpPr/>
          <p:nvPr/>
        </p:nvSpPr>
        <p:spPr>
          <a:xfrm>
            <a:off x="2924769" y="2193290"/>
            <a:ext cx="5391147" cy="219547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A l’</a:t>
            </a:r>
            <a:r>
              <a:rPr lang="fr-CH" sz="1800" dirty="0" err="1"/>
              <a:t>échelle</a:t>
            </a:r>
            <a:r>
              <a:rPr lang="fr-CH" sz="1800" dirty="0"/>
              <a:t> mondiale, 10 % des utilisateurs </a:t>
            </a:r>
            <a:r>
              <a:rPr lang="fr-CH" sz="1800" dirty="0" err="1"/>
              <a:t>considérés</a:t>
            </a:r>
            <a:r>
              <a:rPr lang="fr-CH" sz="1800" dirty="0"/>
              <a:t> </a:t>
            </a:r>
            <a:r>
              <a:rPr lang="fr-CH" sz="1800" i="1" dirty="0"/>
              <a:t>usagers </a:t>
            </a:r>
            <a:r>
              <a:rPr lang="fr-CH" sz="1800" i="1" dirty="0" err="1"/>
              <a:t>problématiques</a:t>
            </a:r>
            <a:endParaRPr lang="fr-CH" sz="1800" i="1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Politiques traitent ensemble des usages de stupéfiants comme une grave menace pour la </a:t>
            </a:r>
            <a:r>
              <a:rPr lang="fr-CH" sz="1800" dirty="0" err="1"/>
              <a:t>sociéte</a:t>
            </a:r>
            <a:r>
              <a:rPr lang="fr-CH" sz="1800" dirty="0"/>
              <a:t>́</a:t>
            </a:r>
            <a:endParaRPr lang="fr-CH" sz="1800" i="1" dirty="0"/>
          </a:p>
        </p:txBody>
      </p:sp>
    </p:spTree>
    <p:extLst>
      <p:ext uri="{BB962C8B-B14F-4D97-AF65-F5344CB8AC3E}">
        <p14:creationId xmlns:p14="http://schemas.microsoft.com/office/powerpoint/2010/main" val="190506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38D76C1-DB11-7F47-8492-F5F79A9D9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9669"/>
            <a:ext cx="7763435" cy="39318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E878F0D-DCFE-6646-943A-085CE103520D}"/>
              </a:ext>
            </a:extLst>
          </p:cNvPr>
          <p:cNvSpPr txBox="1"/>
          <p:nvPr/>
        </p:nvSpPr>
        <p:spPr>
          <a:xfrm>
            <a:off x="528918" y="5569324"/>
            <a:ext cx="121763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000" dirty="0">
                <a:solidFill>
                  <a:srgbClr val="000000"/>
                </a:solidFill>
              </a:rPr>
              <a:t>Conway et al., 2006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1DB5825A-22D3-AC48-9BE7-58C47478E7EC}"/>
              </a:ext>
            </a:extLst>
          </p:cNvPr>
          <p:cNvSpPr txBox="1"/>
          <p:nvPr/>
        </p:nvSpPr>
        <p:spPr>
          <a:xfrm>
            <a:off x="2911149" y="184751"/>
            <a:ext cx="381129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3600" b="1" dirty="0" err="1">
                <a:solidFill>
                  <a:schemeClr val="bg1">
                    <a:lumMod val="50000"/>
                  </a:schemeClr>
                </a:solidFill>
              </a:rPr>
              <a:t>Risque</a:t>
            </a:r>
            <a:r>
              <a:rPr lang="de-DE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bg1">
                    <a:lumMod val="50000"/>
                  </a:schemeClr>
                </a:solidFill>
              </a:rPr>
              <a:t>addiction</a:t>
            </a:r>
            <a:endParaRPr lang="de-DE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8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1EB3E283-DE41-1B4A-82AA-1D8DE6DD261C}"/>
              </a:ext>
            </a:extLst>
          </p:cNvPr>
          <p:cNvSpPr/>
          <p:nvPr/>
        </p:nvSpPr>
        <p:spPr>
          <a:xfrm>
            <a:off x="478562" y="195077"/>
            <a:ext cx="8079917" cy="9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Hôpital : pourquoi 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CC36683-19F3-2D42-B5DD-0EEE17016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753"/>
            <a:ext cx="4130169" cy="3254829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xmlns="" id="{3B8E7CF1-D295-C046-92C2-C1B896A7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3097" y="2032413"/>
            <a:ext cx="5277803" cy="2551507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Surveillance </a:t>
            </a:r>
            <a:r>
              <a:rPr lang="fr-CH" sz="1600" b="1" dirty="0"/>
              <a:t>médicale / infirmière </a:t>
            </a:r>
            <a:r>
              <a:rPr lang="fr-CH" sz="1600" dirty="0"/>
              <a:t>24/24 avec nécessité d’intervention immédiate</a:t>
            </a:r>
          </a:p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Interventions médicales / infirmières fréquentes dans la journée </a:t>
            </a:r>
            <a:r>
              <a:rPr lang="fr-CH" sz="1600" b="1" dirty="0"/>
              <a:t>et / ou </a:t>
            </a:r>
            <a:r>
              <a:rPr lang="fr-CH" sz="1600" dirty="0"/>
              <a:t>la nuit</a:t>
            </a:r>
          </a:p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Mobilisation fréquente et/ou rapide médecins/infirmiers non possible hors hôpital  </a:t>
            </a:r>
            <a:endParaRPr lang="fr-CH" sz="1600" b="1" dirty="0"/>
          </a:p>
        </p:txBody>
      </p:sp>
    </p:spTree>
    <p:extLst>
      <p:ext uri="{BB962C8B-B14F-4D97-AF65-F5344CB8AC3E}">
        <p14:creationId xmlns:p14="http://schemas.microsoft.com/office/powerpoint/2010/main" val="288664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5E76B367-1C36-854E-BB6C-4EB4A8829B83}"/>
              </a:ext>
            </a:extLst>
          </p:cNvPr>
          <p:cNvSpPr/>
          <p:nvPr/>
        </p:nvSpPr>
        <p:spPr>
          <a:xfrm>
            <a:off x="443728" y="20906"/>
            <a:ext cx="8079917" cy="9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Addictologie hospitalière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069C1980-01BF-9741-85F9-DA9E6FA55D9A}"/>
              </a:ext>
            </a:extLst>
          </p:cNvPr>
          <p:cNvSpPr/>
          <p:nvPr/>
        </p:nvSpPr>
        <p:spPr>
          <a:xfrm>
            <a:off x="443728" y="5364722"/>
            <a:ext cx="8422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Nadkarni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Endsley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Bhatia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U, Fuhr DC,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Noorani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Naik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et al. Community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detoxification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Drug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err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CH" sz="1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2017;36(3):389–399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13F957E-F019-4B45-837F-FBE667A26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35333"/>
            <a:ext cx="4998720" cy="3820262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xmlns="" id="{375EC3EC-64D2-9D41-A259-8CB5048C2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2387" y="1515396"/>
            <a:ext cx="6653347" cy="3460136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6AD8"/>
              </a:buClr>
            </a:pPr>
            <a:r>
              <a:rPr lang="fr-CH" sz="1600" dirty="0"/>
              <a:t>Soins ambulatoires vs hospitaliers pour sevrage alcool</a:t>
            </a:r>
          </a:p>
          <a:p>
            <a:pPr marL="342900" indent="-342900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CH" sz="1600" dirty="0"/>
              <a:t>Meilleur taux de complétion avec les soins ambulatoires !</a:t>
            </a:r>
          </a:p>
          <a:p>
            <a:pPr marL="342900" indent="-342900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CH" sz="1600" dirty="0"/>
              <a:t>Meilleurs taux d'abstinence et moins de consommation d'alcool (jusqu’à 18 mois)</a:t>
            </a:r>
          </a:p>
          <a:p>
            <a:pPr marL="342900" indent="-342900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CH" sz="1600" dirty="0"/>
              <a:t>Aucune différence concernant </a:t>
            </a:r>
            <a:r>
              <a:rPr lang="fr-CH" sz="1600" dirty="0" err="1"/>
              <a:t>évennements</a:t>
            </a:r>
            <a:r>
              <a:rPr lang="fr-CH" sz="1600" dirty="0"/>
              <a:t> indésirables (p.ex. hallucinations, suicidalité, crises épileptiques)</a:t>
            </a:r>
          </a:p>
          <a:p>
            <a:pPr marL="342900" indent="-342900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CH" sz="1600" dirty="0"/>
              <a:t>Mais: Plus de jours d’abstinence durant le premier mois pour patients hospitalisés</a:t>
            </a:r>
          </a:p>
        </p:txBody>
      </p:sp>
    </p:spTree>
    <p:extLst>
      <p:ext uri="{BB962C8B-B14F-4D97-AF65-F5344CB8AC3E}">
        <p14:creationId xmlns:p14="http://schemas.microsoft.com/office/powerpoint/2010/main" val="180406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1BC53195-A584-1748-9E20-5370453907F5}"/>
              </a:ext>
            </a:extLst>
          </p:cNvPr>
          <p:cNvGrpSpPr/>
          <p:nvPr/>
        </p:nvGrpSpPr>
        <p:grpSpPr>
          <a:xfrm>
            <a:off x="941235" y="2131313"/>
            <a:ext cx="1677701" cy="1743456"/>
            <a:chOff x="941235" y="2131313"/>
            <a:chExt cx="1677701" cy="17434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AF81CA6F-F602-6544-BB7F-39405AC0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3064" y="2540725"/>
              <a:ext cx="1334044" cy="133404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826853F6-AC01-7743-8AF1-FA1D7E6366F5}"/>
                </a:ext>
              </a:extLst>
            </p:cNvPr>
            <p:cNvSpPr txBox="1"/>
            <p:nvPr/>
          </p:nvSpPr>
          <p:spPr>
            <a:xfrm>
              <a:off x="941235" y="2131313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0.1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694233A-4BB8-1749-BD49-EFAF14CB2126}"/>
              </a:ext>
            </a:extLst>
          </p:cNvPr>
          <p:cNvSpPr txBox="1"/>
          <p:nvPr/>
        </p:nvSpPr>
        <p:spPr>
          <a:xfrm>
            <a:off x="1269850" y="4014651"/>
            <a:ext cx="102047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moral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60CCE22-9986-8845-AFEE-107AC4C2DFA7}"/>
              </a:ext>
            </a:extLst>
          </p:cNvPr>
          <p:cNvSpPr txBox="1"/>
          <p:nvPr/>
        </p:nvSpPr>
        <p:spPr>
          <a:xfrm>
            <a:off x="3083122" y="4026183"/>
            <a:ext cx="116474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médical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BA24D7F9-4CF1-7B48-8024-323186F9F5C6}"/>
              </a:ext>
            </a:extLst>
          </p:cNvPr>
          <p:cNvGrpSpPr/>
          <p:nvPr/>
        </p:nvGrpSpPr>
        <p:grpSpPr>
          <a:xfrm>
            <a:off x="2826642" y="2131313"/>
            <a:ext cx="1677701" cy="1778045"/>
            <a:chOff x="2826642" y="2131313"/>
            <a:chExt cx="1677701" cy="177804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xmlns="" id="{DDD8FE9C-8E49-E84D-AD7F-CA587989497E}"/>
                </a:ext>
              </a:extLst>
            </p:cNvPr>
            <p:cNvSpPr txBox="1"/>
            <p:nvPr/>
          </p:nvSpPr>
          <p:spPr>
            <a:xfrm>
              <a:off x="2826642" y="2131313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1.1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xmlns="" id="{8D310979-5868-4943-B463-A2864F957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6942" y="2552258"/>
              <a:ext cx="1357100" cy="1357100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D7A6F060-265F-114C-A509-6BB90E8B55F8}"/>
              </a:ext>
            </a:extLst>
          </p:cNvPr>
          <p:cNvSpPr txBox="1"/>
          <p:nvPr/>
        </p:nvSpPr>
        <p:spPr>
          <a:xfrm>
            <a:off x="4756050" y="4026183"/>
            <a:ext cx="163281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santé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publique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F0B9F571-43FC-A246-B1B8-D12FA92015B6}"/>
              </a:ext>
            </a:extLst>
          </p:cNvPr>
          <p:cNvGrpSpPr/>
          <p:nvPr/>
        </p:nvGrpSpPr>
        <p:grpSpPr>
          <a:xfrm>
            <a:off x="4733607" y="2148028"/>
            <a:ext cx="1677701" cy="1769864"/>
            <a:chOff x="4733607" y="2148028"/>
            <a:chExt cx="1677701" cy="176986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xmlns="" id="{9CFF7AC9-D4BF-3348-BB05-0A769677BEE8}"/>
                </a:ext>
              </a:extLst>
            </p:cNvPr>
            <p:cNvSpPr txBox="1"/>
            <p:nvPr/>
          </p:nvSpPr>
          <p:spPr>
            <a:xfrm>
              <a:off x="4733607" y="2148028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1.2</a:t>
              </a:r>
            </a:p>
          </p:txBody>
        </p:sp>
        <p:pic>
          <p:nvPicPr>
            <p:cNvPr id="14" name="Bild 3">
              <a:extLst>
                <a:ext uri="{FF2B5EF4-FFF2-40B4-BE49-F238E27FC236}">
                  <a16:creationId xmlns:a16="http://schemas.microsoft.com/office/drawing/2014/main" xmlns="" id="{B0B506C6-9929-0A41-ADF6-52D86BC23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3876" y="2540725"/>
              <a:ext cx="1377167" cy="1377167"/>
            </a:xfrm>
            <a:prstGeom prst="roundRect">
              <a:avLst/>
            </a:prstGeom>
            <a:ln>
              <a:solidFill>
                <a:srgbClr val="7F7F7F"/>
              </a:solidFill>
            </a:ln>
          </p:spPr>
        </p:pic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84A01E7E-0FFE-4040-B688-5C0D1361D3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3962" flipH="1">
            <a:off x="2513218" y="4028842"/>
            <a:ext cx="379631" cy="75926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A7F11F1A-DC28-9447-8F36-E0A34A5B45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3962" flipH="1">
            <a:off x="4359116" y="4028841"/>
            <a:ext cx="379631" cy="75926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B7472803-C3FF-EE46-A4D3-DB69A13A7C7E}"/>
              </a:ext>
            </a:extLst>
          </p:cNvPr>
          <p:cNvSpPr txBox="1"/>
          <p:nvPr/>
        </p:nvSpPr>
        <p:spPr>
          <a:xfrm>
            <a:off x="7239305" y="2238252"/>
            <a:ext cx="158633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Addictologie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…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acceptante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dirty="0">
                <a:solidFill>
                  <a:srgbClr val="000000"/>
                </a:solidFill>
              </a:rPr>
              <a:t>… </a:t>
            </a:r>
            <a:r>
              <a:rPr lang="de-DE" sz="1600" b="1" dirty="0" err="1">
                <a:solidFill>
                  <a:srgbClr val="000000"/>
                </a:solidFill>
              </a:rPr>
              <a:t>pragmatique</a:t>
            </a:r>
            <a:endParaRPr lang="de-DE" sz="1600" b="1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dirty="0">
                <a:solidFill>
                  <a:srgbClr val="000000"/>
                </a:solidFill>
              </a:rPr>
              <a:t>… </a:t>
            </a:r>
            <a:r>
              <a:rPr lang="de-DE" sz="1600" b="1" dirty="0" err="1">
                <a:solidFill>
                  <a:srgbClr val="000000"/>
                </a:solidFill>
              </a:rPr>
              <a:t>sociale</a:t>
            </a:r>
            <a:endParaRPr lang="de-DE" sz="1600" b="1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dirty="0">
                <a:solidFill>
                  <a:srgbClr val="000000"/>
                </a:solidFill>
              </a:rPr>
              <a:t>… </a:t>
            </a:r>
            <a:r>
              <a:rPr lang="de-DE" sz="1600" b="1" dirty="0" err="1">
                <a:solidFill>
                  <a:srgbClr val="000000"/>
                </a:solidFill>
              </a:rPr>
              <a:t>repolitisée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7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90678" y="550752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>
                    <a:lumMod val="50000"/>
                  </a:schemeClr>
                </a:solidFill>
              </a:rPr>
              <a:t>Orientation réduction des risques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4565"/>
            <a:ext cx="3290956" cy="35083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749826" y="2540000"/>
            <a:ext cx="4404409" cy="2262156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71500" indent="-571500" algn="l" rtl="0" latinLnBrk="1" hangingPunct="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3600" dirty="0">
                <a:solidFill>
                  <a:srgbClr val="000000"/>
                </a:solidFill>
              </a:rPr>
              <a:t>Qualité de vie</a:t>
            </a:r>
          </a:p>
          <a:p>
            <a:pPr marL="571500" indent="-571500" algn="l" rtl="0" latinLnBrk="1" hangingPunct="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3600" dirty="0">
                <a:solidFill>
                  <a:srgbClr val="000000"/>
                </a:solidFill>
              </a:rPr>
              <a:t>Droits de l'homme</a:t>
            </a:r>
          </a:p>
          <a:p>
            <a:pPr marL="717550" indent="-363538" algn="l" rtl="0" latinLnBrk="1" hangingPunct="0">
              <a:spcAft>
                <a:spcPts val="1800"/>
              </a:spcAft>
              <a:buClr>
                <a:srgbClr val="EA81E9"/>
              </a:buClr>
              <a:buFont typeface="Symbol" charset="2"/>
              <a:buChar char="-"/>
              <a:tabLst>
                <a:tab pos="717550" algn="l"/>
              </a:tabLst>
            </a:pPr>
            <a:r>
              <a:rPr lang="fr-FR" dirty="0">
                <a:solidFill>
                  <a:srgbClr val="000000"/>
                </a:solidFill>
              </a:rPr>
              <a:t>Droit à l'autodétermination</a:t>
            </a:r>
          </a:p>
        </p:txBody>
      </p:sp>
    </p:spTree>
    <p:extLst>
      <p:ext uri="{BB962C8B-B14F-4D97-AF65-F5344CB8AC3E}">
        <p14:creationId xmlns:p14="http://schemas.microsoft.com/office/powerpoint/2010/main" val="420834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56C02AB5-4442-1946-BFB1-8B2FAB3DBA44}"/>
              </a:ext>
            </a:extLst>
          </p:cNvPr>
          <p:cNvGrpSpPr/>
          <p:nvPr/>
        </p:nvGrpSpPr>
        <p:grpSpPr>
          <a:xfrm>
            <a:off x="1672103" y="2812419"/>
            <a:ext cx="2038349" cy="2524166"/>
            <a:chOff x="1680729" y="2493242"/>
            <a:chExt cx="2038349" cy="2524166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xmlns="" id="{21DCD5D0-FBD4-0847-9B35-BF4198CFF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7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0729" y="2493242"/>
              <a:ext cx="2038349" cy="2038349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xmlns="" id="{E198ADD0-3656-9D45-B935-D5A15ED1A41C}"/>
                </a:ext>
              </a:extLst>
            </p:cNvPr>
            <p:cNvSpPr txBox="1"/>
            <p:nvPr/>
          </p:nvSpPr>
          <p:spPr>
            <a:xfrm>
              <a:off x="1974064" y="4648078"/>
              <a:ext cx="163121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Santé</a:t>
              </a: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publique</a:t>
              </a: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BA0159E9-E798-0B44-A0BE-BDE6CF5F9F3D}"/>
              </a:ext>
            </a:extLst>
          </p:cNvPr>
          <p:cNvGrpSpPr/>
          <p:nvPr/>
        </p:nvGrpSpPr>
        <p:grpSpPr>
          <a:xfrm>
            <a:off x="5576200" y="2812418"/>
            <a:ext cx="2038349" cy="2524167"/>
            <a:chOff x="5584826" y="2493241"/>
            <a:chExt cx="2038349" cy="252416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xmlns="" id="{7637DA67-BF74-CA4A-94B5-167011868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4826" y="2493241"/>
              <a:ext cx="2038349" cy="2038349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86A72717-A7B8-DB4C-873B-9064AF0F7719}"/>
                </a:ext>
              </a:extLst>
            </p:cNvPr>
            <p:cNvSpPr txBox="1"/>
            <p:nvPr/>
          </p:nvSpPr>
          <p:spPr>
            <a:xfrm>
              <a:off x="6141054" y="4648078"/>
              <a:ext cx="92589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Clinique</a:t>
              </a: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D1E7D85-796D-3A43-BD82-4CDD6A1F4187}"/>
              </a:ext>
            </a:extLst>
          </p:cNvPr>
          <p:cNvSpPr txBox="1"/>
          <p:nvPr/>
        </p:nvSpPr>
        <p:spPr>
          <a:xfrm>
            <a:off x="2752969" y="523125"/>
            <a:ext cx="365260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Réduction</a:t>
            </a: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risques</a:t>
            </a: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8A75C45D-3E5E-424D-895E-8975D0DCA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33065" y="1377396"/>
            <a:ext cx="1661132" cy="16611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62FD7190-8280-4448-A4CA-BB4C01B21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464669" y="1377396"/>
            <a:ext cx="1661132" cy="16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1BC53195-A584-1748-9E20-5370453907F5}"/>
              </a:ext>
            </a:extLst>
          </p:cNvPr>
          <p:cNvGrpSpPr/>
          <p:nvPr/>
        </p:nvGrpSpPr>
        <p:grpSpPr>
          <a:xfrm>
            <a:off x="941235" y="2131313"/>
            <a:ext cx="1677701" cy="1743456"/>
            <a:chOff x="941235" y="2131313"/>
            <a:chExt cx="1677701" cy="17434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AF81CA6F-F602-6544-BB7F-39405AC0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3064" y="2540725"/>
              <a:ext cx="1334044" cy="133404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826853F6-AC01-7743-8AF1-FA1D7E6366F5}"/>
                </a:ext>
              </a:extLst>
            </p:cNvPr>
            <p:cNvSpPr txBox="1"/>
            <p:nvPr/>
          </p:nvSpPr>
          <p:spPr>
            <a:xfrm>
              <a:off x="941235" y="2131313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0.1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694233A-4BB8-1749-BD49-EFAF14CB2126}"/>
              </a:ext>
            </a:extLst>
          </p:cNvPr>
          <p:cNvSpPr txBox="1"/>
          <p:nvPr/>
        </p:nvSpPr>
        <p:spPr>
          <a:xfrm>
            <a:off x="1269850" y="4014651"/>
            <a:ext cx="102047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moral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B35B8D76-533C-464D-A136-7496272D3DF5}"/>
              </a:ext>
            </a:extLst>
          </p:cNvPr>
          <p:cNvSpPr txBox="1"/>
          <p:nvPr/>
        </p:nvSpPr>
        <p:spPr>
          <a:xfrm>
            <a:off x="3587931" y="2053586"/>
            <a:ext cx="2774155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Pré-Addictologie</a:t>
            </a:r>
            <a:endParaRPr kumimoji="0" lang="de-DE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l" rtl="0" latinLnBrk="1" hangingPunct="0">
              <a:lnSpc>
                <a:spcPct val="150000"/>
              </a:lnSpc>
            </a:pPr>
            <a:r>
              <a:rPr lang="de-DE" sz="1600" b="1" dirty="0">
                <a:solidFill>
                  <a:srgbClr val="000000"/>
                </a:solidFill>
              </a:rPr>
              <a:t>Proto-</a:t>
            </a:r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endParaRPr lang="de-DE" sz="1600" b="1" dirty="0">
              <a:solidFill>
                <a:srgbClr val="000000"/>
              </a:solidFill>
            </a:endParaRPr>
          </a:p>
          <a:p>
            <a:pPr algn="l" rtl="0" latinLnBrk="1" hangingPunct="0">
              <a:lnSpc>
                <a:spcPct val="150000"/>
              </a:lnSpc>
            </a:pPr>
            <a:r>
              <a:rPr lang="de-DE" sz="1600" b="1" dirty="0">
                <a:solidFill>
                  <a:srgbClr val="000000"/>
                </a:solidFill>
              </a:rPr>
              <a:t>Abus de </a:t>
            </a:r>
            <a:r>
              <a:rPr lang="de-DE" sz="1600" b="1" dirty="0" err="1">
                <a:solidFill>
                  <a:srgbClr val="000000"/>
                </a:solidFill>
              </a:rPr>
              <a:t>substances</a:t>
            </a:r>
            <a:endParaRPr lang="de-DE" sz="1600" b="1" dirty="0">
              <a:solidFill>
                <a:srgbClr val="000000"/>
              </a:solidFill>
            </a:endParaRPr>
          </a:p>
          <a:p>
            <a:pPr algn="l" rtl="0" latinLnBrk="1" hangingPunct="0">
              <a:lnSpc>
                <a:spcPct val="150000"/>
              </a:lnSpc>
            </a:pP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Addictologie</a:t>
            </a:r>
            <a:r>
              <a:rPr kumimoji="0" lang="de-DE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diabolisante</a:t>
            </a:r>
            <a:endParaRPr kumimoji="0" lang="de-DE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r>
              <a:rPr lang="de-DE" sz="1600" b="1" dirty="0">
                <a:solidFill>
                  <a:srgbClr val="000000"/>
                </a:solidFill>
              </a:rPr>
              <a:t> punitive</a:t>
            </a:r>
          </a:p>
          <a:p>
            <a:pPr marL="0" marR="0" indent="0" algn="l" defTabSz="457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criminalisante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576B1570-595B-604A-8DEC-653A3043AE54}"/>
              </a:ext>
            </a:extLst>
          </p:cNvPr>
          <p:cNvSpPr/>
          <p:nvPr/>
        </p:nvSpPr>
        <p:spPr>
          <a:xfrm>
            <a:off x="2318592" y="248174"/>
            <a:ext cx="4576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Réduction des risques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7115CF42-6AEE-EF4E-AAF6-3AFE93FAC23F}"/>
              </a:ext>
            </a:extLst>
          </p:cNvPr>
          <p:cNvGrpSpPr/>
          <p:nvPr/>
        </p:nvGrpSpPr>
        <p:grpSpPr>
          <a:xfrm>
            <a:off x="587860" y="2491375"/>
            <a:ext cx="2214064" cy="2936677"/>
            <a:chOff x="587860" y="2491375"/>
            <a:chExt cx="2214064" cy="293667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B277932C-999D-034B-8952-D539058E5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8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860" y="2491375"/>
              <a:ext cx="2214064" cy="2214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441C070B-201C-1148-BF80-5C50EE6C7A0C}"/>
                </a:ext>
              </a:extLst>
            </p:cNvPr>
            <p:cNvSpPr txBox="1"/>
            <p:nvPr/>
          </p:nvSpPr>
          <p:spPr>
            <a:xfrm>
              <a:off x="725402" y="4781723"/>
              <a:ext cx="193899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800" dirty="0" err="1">
                  <a:solidFill>
                    <a:srgbClr val="000000"/>
                  </a:solidFill>
                </a:rPr>
                <a:t>Risque</a:t>
              </a:r>
              <a:r>
                <a:rPr lang="de-DE" sz="1800" dirty="0">
                  <a:solidFill>
                    <a:srgbClr val="000000"/>
                  </a:solidFill>
                </a:rPr>
                <a:t> </a:t>
              </a:r>
              <a:r>
                <a:rPr lang="de-DE" sz="1800" dirty="0" err="1">
                  <a:solidFill>
                    <a:srgbClr val="000000"/>
                  </a:solidFill>
                </a:rPr>
                <a:t>lié</a:t>
              </a:r>
              <a:r>
                <a:rPr lang="de-DE" sz="1800" dirty="0">
                  <a:solidFill>
                    <a:srgbClr val="000000"/>
                  </a:solidFill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800" dirty="0">
                  <a:solidFill>
                    <a:srgbClr val="000000"/>
                  </a:solidFill>
                </a:rPr>
                <a:t>au </a:t>
              </a:r>
              <a:r>
                <a:rPr lang="de-DE" sz="1800" dirty="0" err="1">
                  <a:solidFill>
                    <a:srgbClr val="000000"/>
                  </a:solidFill>
                </a:rPr>
                <a:t>comportement</a:t>
              </a:r>
              <a:endParaRPr lang="de-DE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xmlns="" id="{A73801D0-D890-AA4D-9EAA-3E7DDCD0AE48}"/>
              </a:ext>
            </a:extLst>
          </p:cNvPr>
          <p:cNvGrpSpPr/>
          <p:nvPr/>
        </p:nvGrpSpPr>
        <p:grpSpPr>
          <a:xfrm>
            <a:off x="3491419" y="2491375"/>
            <a:ext cx="2209024" cy="2936678"/>
            <a:chOff x="3491419" y="2491375"/>
            <a:chExt cx="2209024" cy="293667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xmlns="" id="{318D8355-5F1E-5340-A9AF-935232744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1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1419" y="2491375"/>
              <a:ext cx="2209024" cy="220902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xmlns="" id="{F152B5B9-0974-1541-BC50-E723A1AC6639}"/>
                </a:ext>
              </a:extLst>
            </p:cNvPr>
            <p:cNvSpPr txBox="1"/>
            <p:nvPr/>
          </p:nvSpPr>
          <p:spPr>
            <a:xfrm>
              <a:off x="4015851" y="4781724"/>
              <a:ext cx="1182373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800" dirty="0" err="1">
                  <a:solidFill>
                    <a:srgbClr val="000000"/>
                  </a:solidFill>
                </a:rPr>
                <a:t>Risque</a:t>
              </a:r>
              <a:r>
                <a:rPr lang="de-DE" sz="1800" dirty="0">
                  <a:solidFill>
                    <a:srgbClr val="000000"/>
                  </a:solidFill>
                </a:rPr>
                <a:t> </a:t>
              </a:r>
              <a:r>
                <a:rPr lang="de-DE" sz="1800" dirty="0" err="1">
                  <a:solidFill>
                    <a:srgbClr val="000000"/>
                  </a:solidFill>
                </a:rPr>
                <a:t>lié</a:t>
              </a:r>
              <a:r>
                <a:rPr lang="de-DE" sz="18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800" dirty="0">
                  <a:solidFill>
                    <a:srgbClr val="000000"/>
                  </a:solidFill>
                </a:rPr>
                <a:t>au </a:t>
              </a:r>
              <a:r>
                <a:rPr lang="de-DE" sz="1800" dirty="0" err="1">
                  <a:solidFill>
                    <a:srgbClr val="000000"/>
                  </a:solidFill>
                </a:rPr>
                <a:t>produit</a:t>
              </a:r>
              <a:r>
                <a:rPr lang="de-DE" sz="1800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xmlns="" id="{3982717D-6601-284D-9B3C-7871988A2E4B}"/>
              </a:ext>
            </a:extLst>
          </p:cNvPr>
          <p:cNvGrpSpPr/>
          <p:nvPr/>
        </p:nvGrpSpPr>
        <p:grpSpPr>
          <a:xfrm>
            <a:off x="6389938" y="2491375"/>
            <a:ext cx="2209024" cy="2936679"/>
            <a:chOff x="6389938" y="2491375"/>
            <a:chExt cx="2209024" cy="293667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xmlns="" id="{6D5CEB7B-64EC-2041-8DC2-99C64F052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9938" y="2491375"/>
              <a:ext cx="2209024" cy="220902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xmlns="" id="{D0D39F49-BBFD-3640-800F-9D29B9EB073B}"/>
                </a:ext>
              </a:extLst>
            </p:cNvPr>
            <p:cNvSpPr txBox="1"/>
            <p:nvPr/>
          </p:nvSpPr>
          <p:spPr>
            <a:xfrm>
              <a:off x="6960977" y="4781725"/>
              <a:ext cx="128496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Risque</a:t>
              </a: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lié</a:t>
              </a: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au </a:t>
              </a: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contexte</a:t>
              </a: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C6373FAD-A79D-C44C-90B2-2BE0F8736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2362">
            <a:off x="5772954" y="1103383"/>
            <a:ext cx="2173915" cy="12627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3CFF872D-39BE-9644-BAF0-8793006E94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638" flipH="1">
            <a:off x="1267199" y="1103385"/>
            <a:ext cx="2173915" cy="12627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6D09D081-CBF1-A044-BB30-8D5D074F4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11743">
            <a:off x="4091234" y="1402368"/>
            <a:ext cx="1273901" cy="9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1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9CDEF04-38A2-8B47-B8DA-29A961D4E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2635" y="384265"/>
            <a:ext cx="8011998" cy="93102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Similitudes programmes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diaphine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et salles de consommation à moindre risque 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16E8B81E-7E80-8543-B8E0-7C62C6E9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78" y="5586270"/>
            <a:ext cx="6224156" cy="18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EDEEC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accent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/>
          <a:p>
            <a:pPr algn="l" rtl="0" eaLnBrk="0" hangingPunct="0">
              <a:spcBef>
                <a:spcPct val="0"/>
              </a:spcBef>
            </a:pPr>
            <a:r>
              <a:rPr lang="fr-FR" sz="750" dirty="0" err="1">
                <a:solidFill>
                  <a:srgbClr val="000000"/>
                </a:solidFill>
              </a:rPr>
              <a:t>Thorens</a:t>
            </a:r>
            <a:r>
              <a:rPr lang="fr-FR" sz="750" dirty="0">
                <a:solidFill>
                  <a:srgbClr val="000000"/>
                </a:solidFill>
              </a:rPr>
              <a:t> et al. 2019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3D7DF413-B6DD-BA4C-903B-17DAE194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00" y="2642647"/>
            <a:ext cx="7445367" cy="1503495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025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049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074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099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5123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2148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199172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6196" defTabSz="457025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77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>
              <a:buClr>
                <a:srgbClr val="FF6AD8"/>
              </a:buClr>
              <a:buFont typeface="Arial"/>
              <a:buChar char="•"/>
            </a:pPr>
            <a:r>
              <a:rPr lang="fr-FR" sz="2000" dirty="0">
                <a:sym typeface="Wingdings 3" charset="0"/>
              </a:rPr>
              <a:t>Structurelles : places d’injection</a:t>
            </a:r>
          </a:p>
          <a:p>
            <a:pPr marL="257175" indent="-257175">
              <a:buClr>
                <a:srgbClr val="FF6AD8"/>
              </a:buClr>
              <a:buFont typeface="Arial"/>
              <a:buChar char="•"/>
            </a:pPr>
            <a:r>
              <a:rPr lang="fr-FR" sz="2000" dirty="0">
                <a:sym typeface="Wingdings 3" charset="0"/>
              </a:rPr>
              <a:t>Procédurales : p. ex. hygiène d’injection</a:t>
            </a:r>
          </a:p>
          <a:p>
            <a:pPr marL="257175" indent="-257175">
              <a:buClr>
                <a:srgbClr val="FF6AD8"/>
              </a:buClr>
              <a:buFont typeface="Arial"/>
              <a:buChar char="•"/>
            </a:pPr>
            <a:r>
              <a:rPr lang="fr-FR" sz="2000" dirty="0">
                <a:sym typeface="Wingdings 3" charset="0"/>
              </a:rPr>
              <a:t>Conceptuelles : p. ex. réduction des risques, qualité de vie etc.</a:t>
            </a:r>
          </a:p>
          <a:p>
            <a:pPr marL="257175" indent="-257175">
              <a:buClr>
                <a:srgbClr val="FF6AD8"/>
              </a:buClr>
              <a:buFont typeface="Arial"/>
              <a:buChar char="•"/>
            </a:pPr>
            <a:endParaRPr lang="fr-FR" sz="2000" dirty="0">
              <a:sym typeface="Wingdings 3" charset="0"/>
            </a:endParaRPr>
          </a:p>
          <a:p>
            <a:pPr marL="257175" indent="-257175">
              <a:buClr>
                <a:srgbClr val="FF6AD8"/>
              </a:buClr>
              <a:buFont typeface="Arial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490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9CDEF04-38A2-8B47-B8DA-29A961D4E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4352" y="249796"/>
            <a:ext cx="8011998" cy="50013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2800" b="1" dirty="0">
                <a:solidFill>
                  <a:schemeClr val="bg1">
                    <a:lumMod val="50000"/>
                  </a:schemeClr>
                </a:solidFill>
              </a:rPr>
              <a:t>Origine idéologique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16E8B81E-7E80-8543-B8E0-7C62C6E9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83" y="5586271"/>
            <a:ext cx="6224156" cy="18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EDEEC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accent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/>
          <a:p>
            <a:pPr algn="l" rtl="0" eaLnBrk="0" hangingPunct="0">
              <a:spcBef>
                <a:spcPct val="0"/>
              </a:spcBef>
            </a:pPr>
            <a:r>
              <a:rPr lang="fr-CH" sz="750">
                <a:solidFill>
                  <a:srgbClr val="000000"/>
                </a:solidFill>
              </a:rPr>
              <a:t>Thorens et al. 2019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7A6D7EF-3572-274D-B5C6-DC4C5F8CE650}"/>
              </a:ext>
            </a:extLst>
          </p:cNvPr>
          <p:cNvSpPr txBox="1"/>
          <p:nvPr/>
        </p:nvSpPr>
        <p:spPr>
          <a:xfrm>
            <a:off x="1252022" y="2223252"/>
            <a:ext cx="31588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>
                <a:solidFill>
                  <a:srgbClr val="000000"/>
                </a:solidFill>
              </a:rPr>
              <a:t>Programmes </a:t>
            </a:r>
            <a:r>
              <a:rPr lang="fr-CH" dirty="0" err="1">
                <a:solidFill>
                  <a:srgbClr val="000000"/>
                </a:solidFill>
              </a:rPr>
              <a:t>diaphine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8EBCC91-BC3D-7F40-9AA2-08DD218A5656}"/>
              </a:ext>
            </a:extLst>
          </p:cNvPr>
          <p:cNvSpPr txBox="1"/>
          <p:nvPr/>
        </p:nvSpPr>
        <p:spPr>
          <a:xfrm>
            <a:off x="1977381" y="3289333"/>
            <a:ext cx="17081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1800" i="1">
                <a:solidFill>
                  <a:srgbClr val="000000"/>
                </a:solidFill>
              </a:rPr>
              <a:t>Modèle médical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37003D36-24BE-C54D-822A-9436A400DB38}"/>
              </a:ext>
            </a:extLst>
          </p:cNvPr>
          <p:cNvSpPr/>
          <p:nvPr/>
        </p:nvSpPr>
        <p:spPr>
          <a:xfrm>
            <a:off x="5971213" y="2215874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>
                <a:sym typeface="Wingdings 3" charset="0"/>
              </a:rPr>
              <a:t>SCMR</a:t>
            </a:r>
            <a:endParaRPr lang="fr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6658BF81-A2C5-EC4F-8A1D-0157939AE381}"/>
              </a:ext>
            </a:extLst>
          </p:cNvPr>
          <p:cNvSpPr/>
          <p:nvPr/>
        </p:nvSpPr>
        <p:spPr>
          <a:xfrm>
            <a:off x="5155285" y="3289331"/>
            <a:ext cx="272382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1800" i="1">
                <a:solidFill>
                  <a:srgbClr val="000000"/>
                </a:solidFill>
                <a:sym typeface="Wingdings 3" charset="0"/>
              </a:rPr>
              <a:t>Droits du consommateur </a:t>
            </a:r>
            <a:endParaRPr lang="fr-CH" sz="18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6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9CDEF04-38A2-8B47-B8DA-29A961D4E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85407" y="343056"/>
            <a:ext cx="1573188" cy="56169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Limites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E6D73E61-4B24-E241-B5C4-A8FC8C9D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19" y="5559377"/>
            <a:ext cx="6224156" cy="18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EDEEC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accent1">
                      <a:gamma/>
                      <a:shade val="60000"/>
                      <a:invGamma/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/>
          <a:p>
            <a:pPr algn="l" rtl="0" eaLnBrk="0" hangingPunct="0">
              <a:spcBef>
                <a:spcPct val="0"/>
              </a:spcBef>
            </a:pPr>
            <a:r>
              <a:rPr lang="fr-FR" sz="750" dirty="0" err="1">
                <a:solidFill>
                  <a:srgbClr val="000000"/>
                </a:solidFill>
              </a:rPr>
              <a:t>Thorens</a:t>
            </a:r>
            <a:r>
              <a:rPr lang="fr-FR" sz="750" dirty="0">
                <a:solidFill>
                  <a:srgbClr val="000000"/>
                </a:solidFill>
              </a:rPr>
              <a:t> et al. 2019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BF6D4C6-0276-B448-B329-B77C8E4A4C43}"/>
              </a:ext>
            </a:extLst>
          </p:cNvPr>
          <p:cNvSpPr txBox="1"/>
          <p:nvPr/>
        </p:nvSpPr>
        <p:spPr>
          <a:xfrm>
            <a:off x="1131508" y="1954405"/>
            <a:ext cx="31588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>
                <a:solidFill>
                  <a:srgbClr val="000000"/>
                </a:solidFill>
              </a:rPr>
              <a:t>Programmes </a:t>
            </a:r>
            <a:r>
              <a:rPr lang="fr-CH" dirty="0" err="1">
                <a:solidFill>
                  <a:srgbClr val="000000"/>
                </a:solidFill>
              </a:rPr>
              <a:t>diaphine</a:t>
            </a:r>
            <a:endParaRPr lang="fr-CH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8255D757-D2F7-3940-ABD8-525FF273771F}"/>
              </a:ext>
            </a:extLst>
          </p:cNvPr>
          <p:cNvSpPr/>
          <p:nvPr/>
        </p:nvSpPr>
        <p:spPr>
          <a:xfrm>
            <a:off x="6253378" y="1935686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ym typeface="Wingdings 3" charset="0"/>
              </a:rPr>
              <a:t>SCMR</a:t>
            </a:r>
            <a:endParaRPr lang="fr-CH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9A43FBB4-3229-6E45-A4AC-040E95AE080A}"/>
              </a:ext>
            </a:extLst>
          </p:cNvPr>
          <p:cNvSpPr/>
          <p:nvPr/>
        </p:nvSpPr>
        <p:spPr>
          <a:xfrm>
            <a:off x="837735" y="2651002"/>
            <a:ext cx="3752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FF6AD8"/>
              </a:buClr>
              <a:buFont typeface="Arial"/>
              <a:buChar char="•"/>
            </a:pPr>
            <a:r>
              <a:rPr lang="fr-FR" sz="1400" dirty="0">
                <a:sym typeface="Wingdings 3" charset="0"/>
              </a:rPr>
              <a:t>Trop contraignants ou trop médicalisés pour large part des consommateurs</a:t>
            </a:r>
          </a:p>
          <a:p>
            <a:pPr marL="257175" lvl="1" indent="-257175">
              <a:buClr>
                <a:srgbClr val="FF6AD8"/>
              </a:buClr>
              <a:buFont typeface="Arial"/>
              <a:buChar char="•"/>
            </a:pPr>
            <a:r>
              <a:rPr lang="fr-FR" sz="1400" dirty="0">
                <a:sym typeface="Wingdings 3" charset="0"/>
              </a:rPr>
              <a:t>Inadapté pour consommateurs occasionnels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B60054C2-E630-8241-B87D-789FF67262F8}"/>
              </a:ext>
            </a:extLst>
          </p:cNvPr>
          <p:cNvSpPr/>
          <p:nvPr/>
        </p:nvSpPr>
        <p:spPr>
          <a:xfrm>
            <a:off x="5168471" y="2621060"/>
            <a:ext cx="3261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FF6AD8"/>
              </a:buClr>
              <a:buFont typeface="Arial"/>
              <a:buChar char="•"/>
            </a:pPr>
            <a:r>
              <a:rPr lang="fr-FR" sz="1400" dirty="0">
                <a:sym typeface="Wingdings 3" charset="0"/>
              </a:rPr>
              <a:t>Usage de drogues de mauvaise qualité</a:t>
            </a:r>
          </a:p>
          <a:p>
            <a:pPr marL="257175" indent="-257175">
              <a:buClr>
                <a:srgbClr val="FF6AD8"/>
              </a:buClr>
              <a:buFont typeface="Arial"/>
              <a:buChar char="•"/>
            </a:pPr>
            <a:r>
              <a:rPr lang="fr-FR" sz="1400" dirty="0">
                <a:sym typeface="Wingdings 3" charset="0"/>
              </a:rPr>
              <a:t>Deal produits illégaux aux abords et parfois dans les SCMR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5297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uiExpand="1" build="p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9CDEF04-38A2-8B47-B8DA-29A961D4E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5536" y="364810"/>
            <a:ext cx="5349862" cy="56169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Combinaison des logiques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46EE8AD-E975-8F4C-B654-0E32F4750CEC}"/>
              </a:ext>
            </a:extLst>
          </p:cNvPr>
          <p:cNvSpPr txBox="1"/>
          <p:nvPr/>
        </p:nvSpPr>
        <p:spPr>
          <a:xfrm>
            <a:off x="5417561" y="2240061"/>
            <a:ext cx="256897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600" dirty="0">
                <a:solidFill>
                  <a:srgbClr val="000000"/>
                </a:solidFill>
              </a:rPr>
              <a:t>Programmes </a:t>
            </a:r>
            <a:r>
              <a:rPr lang="de-DE" sz="1600" dirty="0" err="1">
                <a:solidFill>
                  <a:srgbClr val="000000"/>
                </a:solidFill>
              </a:rPr>
              <a:t>diaphine</a:t>
            </a:r>
            <a:endParaRPr lang="de-DE" sz="16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DE" sz="2000" b="1" dirty="0" err="1">
                <a:solidFill>
                  <a:srgbClr val="000000"/>
                </a:solidFill>
              </a:rPr>
              <a:t>Qualité</a:t>
            </a:r>
            <a:r>
              <a:rPr lang="de-DE" sz="2000" b="1" dirty="0">
                <a:solidFill>
                  <a:srgbClr val="000000"/>
                </a:solidFill>
              </a:rPr>
              <a:t> des </a:t>
            </a:r>
            <a:r>
              <a:rPr lang="de-DE" sz="2000" b="1" dirty="0" err="1">
                <a:solidFill>
                  <a:srgbClr val="000000"/>
                </a:solidFill>
              </a:rPr>
              <a:t>produits</a:t>
            </a:r>
            <a:endParaRPr lang="de-DE" sz="2000" b="1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602FAB80-74E2-E244-A644-19653ED9A2E4}"/>
              </a:ext>
            </a:extLst>
          </p:cNvPr>
          <p:cNvSpPr txBox="1"/>
          <p:nvPr/>
        </p:nvSpPr>
        <p:spPr>
          <a:xfrm>
            <a:off x="1441695" y="2147728"/>
            <a:ext cx="253691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600" dirty="0">
                <a:sym typeface="Wingdings 3" charset="0"/>
              </a:rPr>
              <a:t>SCMR </a:t>
            </a:r>
          </a:p>
          <a:p>
            <a:pPr algn="ctr" rtl="0" latinLnBrk="1" hangingPunct="0"/>
            <a:r>
              <a:rPr lang="fr-FR" sz="2000" b="1" dirty="0" err="1">
                <a:sym typeface="Wingdings 3" charset="0"/>
              </a:rPr>
              <a:t>Accès</a:t>
            </a:r>
            <a:r>
              <a:rPr lang="fr-FR" sz="2000" b="1" dirty="0">
                <a:sym typeface="Wingdings 3" charset="0"/>
              </a:rPr>
              <a:t> bas-seuil</a:t>
            </a:r>
          </a:p>
          <a:p>
            <a:pPr algn="ctr" rtl="0" latinLnBrk="1" hangingPunct="0"/>
            <a:r>
              <a:rPr lang="fr-FR" sz="1200" b="1" dirty="0">
                <a:solidFill>
                  <a:srgbClr val="000000"/>
                </a:solidFill>
                <a:sym typeface="Wingdings 3" charset="0"/>
              </a:rPr>
              <a:t>Peu d’exigences bureaucratiques</a:t>
            </a:r>
            <a:endParaRPr lang="de-DE" sz="1200" b="1" dirty="0">
              <a:solidFill>
                <a:srgbClr val="000000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F49602AF-B650-1A43-B8DA-FF498B9A5C3F}"/>
              </a:ext>
            </a:extLst>
          </p:cNvPr>
          <p:cNvGrpSpPr/>
          <p:nvPr/>
        </p:nvGrpSpPr>
        <p:grpSpPr>
          <a:xfrm>
            <a:off x="5828729" y="3088980"/>
            <a:ext cx="1746630" cy="1572630"/>
            <a:chOff x="5828729" y="2231730"/>
            <a:chExt cx="1746630" cy="157263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xmlns="" id="{7951CB04-E07F-124E-BACD-6DD0F165A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54000"/>
                      </a14:imgEffect>
                      <a14:imgEffect>
                        <a14:sharpenSoften amount="-45000"/>
                      </a14:imgEffect>
                      <a14:imgEffect>
                        <a14:saturation sat="0"/>
                      </a14:imgEffect>
                      <a14:imgEffect>
                        <a14:brightnessContrast contras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3465" y="2231730"/>
              <a:ext cx="977159" cy="97715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xmlns="" id="{296467D0-B5EB-9340-BBDD-1EFD37737E5E}"/>
                </a:ext>
              </a:extLst>
            </p:cNvPr>
            <p:cNvSpPr txBox="1"/>
            <p:nvPr/>
          </p:nvSpPr>
          <p:spPr>
            <a:xfrm>
              <a:off x="5828729" y="3342697"/>
              <a:ext cx="174663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de-DE" b="1" i="1" dirty="0">
                  <a:solidFill>
                    <a:srgbClr val="000000"/>
                  </a:solidFill>
                </a:rPr>
                <a:t>Back-office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xmlns="" id="{B786A331-4F9A-1147-866B-061A2C6E9CA0}"/>
              </a:ext>
            </a:extLst>
          </p:cNvPr>
          <p:cNvGrpSpPr/>
          <p:nvPr/>
        </p:nvGrpSpPr>
        <p:grpSpPr>
          <a:xfrm>
            <a:off x="1809583" y="3086183"/>
            <a:ext cx="1801132" cy="1575429"/>
            <a:chOff x="1809583" y="2228932"/>
            <a:chExt cx="1801132" cy="1575429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xmlns="" id="{8352B1C1-158A-8447-9685-FDD9E11237CD}"/>
                </a:ext>
              </a:extLst>
            </p:cNvPr>
            <p:cNvSpPr txBox="1"/>
            <p:nvPr/>
          </p:nvSpPr>
          <p:spPr>
            <a:xfrm>
              <a:off x="1809583" y="3342698"/>
              <a:ext cx="180113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de-DE" b="1" i="1" dirty="0">
                  <a:solidFill>
                    <a:srgbClr val="000000"/>
                  </a:solidFill>
                </a:rPr>
                <a:t>Front-office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xmlns="" id="{CD090FDA-3AFA-B54D-9C7A-4EB707F3E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44000" detail="1"/>
                      </a14:imgEffect>
                      <a14:imgEffect>
                        <a14:saturation sat="0"/>
                      </a14:imgEffect>
                      <a14:imgEffect>
                        <a14:brightnessContrast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6996" y="2228932"/>
              <a:ext cx="1006305" cy="100630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5353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9BF83C0F-2939-414E-B5B3-EC33406B0B4A}"/>
              </a:ext>
            </a:extLst>
          </p:cNvPr>
          <p:cNvSpPr/>
          <p:nvPr/>
        </p:nvSpPr>
        <p:spPr>
          <a:xfrm>
            <a:off x="469026" y="1252285"/>
            <a:ext cx="8205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ym typeface="Wingdings 3" charset="0"/>
              </a:rPr>
              <a:t>Espace de Consommation Protégé́ d’un Produit </a:t>
            </a:r>
            <a:r>
              <a:rPr lang="fr-FR" b="1" dirty="0" err="1">
                <a:sym typeface="Wingdings 3" charset="0"/>
              </a:rPr>
              <a:t>Régule</a:t>
            </a:r>
            <a:r>
              <a:rPr lang="fr-FR" b="1" dirty="0">
                <a:sym typeface="Wingdings 3" charset="0"/>
              </a:rPr>
              <a:t>́ </a:t>
            </a:r>
          </a:p>
          <a:p>
            <a:pPr algn="ctr"/>
            <a:r>
              <a:rPr lang="fr-FR" dirty="0" err="1">
                <a:sym typeface="Wingdings 3" charset="0"/>
              </a:rPr>
              <a:t>ECoProPRe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0E672D45-FFEE-B244-8FB8-6AC109E811ED}"/>
              </a:ext>
            </a:extLst>
          </p:cNvPr>
          <p:cNvSpPr/>
          <p:nvPr/>
        </p:nvSpPr>
        <p:spPr>
          <a:xfrm>
            <a:off x="1280948" y="2729834"/>
            <a:ext cx="7394028" cy="1420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FR" sz="2000" dirty="0">
                <a:sym typeface="Wingdings 3" charset="0"/>
              </a:rPr>
              <a:t>Pas de dossier médical </a:t>
            </a:r>
          </a:p>
          <a:p>
            <a:pPr marL="257175" indent="-257175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FR" sz="2000" dirty="0">
                <a:sym typeface="Wingdings 3" charset="0"/>
              </a:rPr>
              <a:t>Pas de couverture caisses-maladie</a:t>
            </a:r>
          </a:p>
          <a:p>
            <a:pPr marL="257175" indent="-257175">
              <a:lnSpc>
                <a:spcPct val="150000"/>
              </a:lnSpc>
              <a:buClr>
                <a:srgbClr val="FF6AD8"/>
              </a:buClr>
              <a:buFont typeface="Arial"/>
              <a:buChar char="•"/>
            </a:pPr>
            <a:r>
              <a:rPr lang="fr-FR" sz="2000" dirty="0">
                <a:sym typeface="Wingdings 3" charset="0"/>
              </a:rPr>
              <a:t>Prix du produit = prix achat + fonctionnement structure</a:t>
            </a:r>
          </a:p>
        </p:txBody>
      </p:sp>
    </p:spTree>
    <p:extLst>
      <p:ext uri="{BB962C8B-B14F-4D97-AF65-F5344CB8AC3E}">
        <p14:creationId xmlns:p14="http://schemas.microsoft.com/office/powerpoint/2010/main" val="212902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901777"/>
            <a:ext cx="1641475" cy="143986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64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901777"/>
            <a:ext cx="1265237" cy="143986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64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4025852"/>
            <a:ext cx="1641475" cy="143986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6490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025852"/>
            <a:ext cx="1306512" cy="143986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2649096" name="Text Box 8"/>
          <p:cNvSpPr txBox="1">
            <a:spLocks noChangeArrowheads="1"/>
          </p:cNvSpPr>
          <p:nvPr/>
        </p:nvSpPr>
        <p:spPr bwMode="auto">
          <a:xfrm>
            <a:off x="1258888" y="223077"/>
            <a:ext cx="6662284" cy="820674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150000"/>
              </a:lnSpc>
              <a:defRPr sz="3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" pitchFamily="2" charset="0"/>
                <a:cs typeface="Times New Roman" panose="02020603050405020304" pitchFamily="18" charset="0"/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400" dirty="0"/>
              <a:t>Objectifs addictologie ?</a:t>
            </a:r>
          </a:p>
        </p:txBody>
      </p:sp>
      <p:grpSp>
        <p:nvGrpSpPr>
          <p:cNvPr id="2649097" name="Group 9"/>
          <p:cNvGrpSpPr>
            <a:grpSpLocks/>
          </p:cNvGrpSpPr>
          <p:nvPr/>
        </p:nvGrpSpPr>
        <p:grpSpPr bwMode="auto">
          <a:xfrm>
            <a:off x="2900363" y="2270077"/>
            <a:ext cx="1527175" cy="352425"/>
            <a:chOff x="1827" y="1553"/>
            <a:chExt cx="962" cy="222"/>
          </a:xfrm>
        </p:grpSpPr>
        <p:cxnSp>
          <p:nvCxnSpPr>
            <p:cNvPr id="2649098" name="AutoShape 10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1827" y="1775"/>
              <a:ext cx="9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649099" name="Text Box 11"/>
            <p:cNvSpPr txBox="1">
              <a:spLocks noChangeArrowheads="1"/>
            </p:cNvSpPr>
            <p:nvPr/>
          </p:nvSpPr>
          <p:spPr bwMode="auto">
            <a:xfrm>
              <a:off x="1973" y="1553"/>
              <a:ext cx="77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sz="1600"/>
                <a:t>Abstinence</a:t>
              </a:r>
            </a:p>
          </p:txBody>
        </p:sp>
      </p:grpSp>
      <p:grpSp>
        <p:nvGrpSpPr>
          <p:cNvPr id="2649100" name="Group 12"/>
          <p:cNvGrpSpPr>
            <a:grpSpLocks/>
          </p:cNvGrpSpPr>
          <p:nvPr/>
        </p:nvGrpSpPr>
        <p:grpSpPr bwMode="auto">
          <a:xfrm>
            <a:off x="2900363" y="4454477"/>
            <a:ext cx="1527175" cy="581025"/>
            <a:chOff x="1827" y="2929"/>
            <a:chExt cx="962" cy="366"/>
          </a:xfrm>
        </p:grpSpPr>
        <p:cxnSp>
          <p:nvCxnSpPr>
            <p:cNvPr id="2649101" name="AutoShape 13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1827" y="3113"/>
              <a:ext cx="9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649102" name="Text Box 14"/>
            <p:cNvSpPr txBox="1">
              <a:spLocks noChangeArrowheads="1"/>
            </p:cNvSpPr>
            <p:nvPr/>
          </p:nvSpPr>
          <p:spPr bwMode="auto">
            <a:xfrm>
              <a:off x="1973" y="2929"/>
              <a:ext cx="70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Réduction</a:t>
              </a:r>
            </a:p>
            <a:p>
              <a:pPr algn="ctr"/>
              <a:r>
                <a:rPr lang="fr-CH" sz="1600"/>
                <a:t>risques</a:t>
              </a:r>
            </a:p>
          </p:txBody>
        </p:sp>
      </p:grpSp>
      <p:grpSp>
        <p:nvGrpSpPr>
          <p:cNvPr id="2649103" name="Group 15"/>
          <p:cNvGrpSpPr>
            <a:grpSpLocks/>
          </p:cNvGrpSpPr>
          <p:nvPr/>
        </p:nvGrpSpPr>
        <p:grpSpPr bwMode="auto">
          <a:xfrm>
            <a:off x="7118350" y="3090814"/>
            <a:ext cx="1223963" cy="1731963"/>
            <a:chOff x="4484" y="2070"/>
            <a:chExt cx="771" cy="1091"/>
          </a:xfrm>
        </p:grpSpPr>
        <p:pic>
          <p:nvPicPr>
            <p:cNvPr id="2649104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84" y="2070"/>
              <a:ext cx="771" cy="748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2649105" name="Text Box 17"/>
            <p:cNvSpPr txBox="1">
              <a:spLocks noChangeArrowheads="1"/>
            </p:cNvSpPr>
            <p:nvPr/>
          </p:nvSpPr>
          <p:spPr bwMode="auto">
            <a:xfrm>
              <a:off x="4513" y="2795"/>
              <a:ext cx="71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sz="1600"/>
                <a:t>Pour aller </a:t>
              </a:r>
            </a:p>
            <a:p>
              <a:pPr algn="ctr"/>
              <a:r>
                <a:rPr lang="fr-CH" sz="1600"/>
                <a:t>oú ?</a:t>
              </a:r>
            </a:p>
          </p:txBody>
        </p:sp>
      </p:grpSp>
      <p:grpSp>
        <p:nvGrpSpPr>
          <p:cNvPr id="2649106" name="Group 18"/>
          <p:cNvGrpSpPr>
            <a:grpSpLocks/>
          </p:cNvGrpSpPr>
          <p:nvPr/>
        </p:nvGrpSpPr>
        <p:grpSpPr bwMode="auto">
          <a:xfrm>
            <a:off x="5692775" y="2622502"/>
            <a:ext cx="1425575" cy="2124075"/>
            <a:chOff x="3586" y="1775"/>
            <a:chExt cx="898" cy="1338"/>
          </a:xfrm>
        </p:grpSpPr>
        <p:cxnSp>
          <p:nvCxnSpPr>
            <p:cNvPr id="2649107" name="AutoShape 19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3612" y="2444"/>
              <a:ext cx="872" cy="669"/>
            </a:xfrm>
            <a:prstGeom prst="curvedConnector3">
              <a:avLst>
                <a:gd name="adj1" fmla="val 4988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649108" name="AutoShape 20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>
              <a:off x="3586" y="1775"/>
              <a:ext cx="898" cy="669"/>
            </a:xfrm>
            <a:prstGeom prst="curvedConnector3">
              <a:avLst>
                <a:gd name="adj1" fmla="val 4988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9114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4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4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4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4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4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4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4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117" name="Group 5"/>
          <p:cNvGrpSpPr>
            <a:grpSpLocks/>
          </p:cNvGrpSpPr>
          <p:nvPr/>
        </p:nvGrpSpPr>
        <p:grpSpPr bwMode="auto">
          <a:xfrm>
            <a:off x="1505133" y="1795552"/>
            <a:ext cx="2058988" cy="2970212"/>
            <a:chOff x="800" y="1729"/>
            <a:chExt cx="1297" cy="1871"/>
          </a:xfrm>
        </p:grpSpPr>
        <p:pic>
          <p:nvPicPr>
            <p:cNvPr id="265011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2" y="1729"/>
              <a:ext cx="1175" cy="1338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2650119" name="Text Box 7"/>
            <p:cNvSpPr txBox="1">
              <a:spLocks noChangeArrowheads="1"/>
            </p:cNvSpPr>
            <p:nvPr/>
          </p:nvSpPr>
          <p:spPr bwMode="auto">
            <a:xfrm>
              <a:off x="800" y="3158"/>
              <a:ext cx="129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/>
                <a:t>Liberté négative</a:t>
              </a:r>
            </a:p>
            <a:p>
              <a:pPr algn="ctr"/>
              <a:r>
                <a:rPr lang="fr-CH" i="1"/>
                <a:t>libre de …</a:t>
              </a:r>
            </a:p>
          </p:txBody>
        </p:sp>
      </p:grpSp>
      <p:grpSp>
        <p:nvGrpSpPr>
          <p:cNvPr id="2650120" name="Group 8"/>
          <p:cNvGrpSpPr>
            <a:grpSpLocks/>
          </p:cNvGrpSpPr>
          <p:nvPr/>
        </p:nvGrpSpPr>
        <p:grpSpPr bwMode="auto">
          <a:xfrm>
            <a:off x="5362758" y="2197189"/>
            <a:ext cx="1973263" cy="2568575"/>
            <a:chOff x="3230" y="1979"/>
            <a:chExt cx="1243" cy="1618"/>
          </a:xfrm>
        </p:grpSpPr>
        <p:pic>
          <p:nvPicPr>
            <p:cNvPr id="265012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6" y="1979"/>
              <a:ext cx="811" cy="952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2650122" name="Text Box 10"/>
            <p:cNvSpPr txBox="1">
              <a:spLocks noChangeArrowheads="1"/>
            </p:cNvSpPr>
            <p:nvPr/>
          </p:nvSpPr>
          <p:spPr bwMode="auto">
            <a:xfrm>
              <a:off x="3230" y="3155"/>
              <a:ext cx="124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/>
                <a:t>Liberté positive</a:t>
              </a:r>
            </a:p>
            <a:p>
              <a:pPr algn="ctr"/>
              <a:r>
                <a:rPr lang="fr-CH" i="1"/>
                <a:t>libre pour…</a:t>
              </a:r>
            </a:p>
          </p:txBody>
        </p:sp>
      </p:grpSp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ECA179CB-A000-5045-894F-AA10CD7F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67" y="223077"/>
            <a:ext cx="7759336" cy="820674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150000"/>
              </a:lnSpc>
              <a:defRPr sz="3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" pitchFamily="2" charset="0"/>
                <a:cs typeface="Times New Roman" panose="02020603050405020304" pitchFamily="18" charset="0"/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400" dirty="0"/>
              <a:t>Liberté négative vs. positive</a:t>
            </a:r>
          </a:p>
          <a:p>
            <a:endParaRPr lang="fr-CH" sz="4400" dirty="0"/>
          </a:p>
        </p:txBody>
      </p:sp>
    </p:spTree>
    <p:extLst>
      <p:ext uri="{BB962C8B-B14F-4D97-AF65-F5344CB8AC3E}">
        <p14:creationId xmlns:p14="http://schemas.microsoft.com/office/powerpoint/2010/main" val="50564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7">
            <a:extLst>
              <a:ext uri="{FF2B5EF4-FFF2-40B4-BE49-F238E27FC236}">
                <a16:creationId xmlns:a16="http://schemas.microsoft.com/office/drawing/2014/main" xmlns="" id="{4ED11A7D-42AE-F94D-9928-C32D8D3B5B8C}"/>
              </a:ext>
            </a:extLst>
          </p:cNvPr>
          <p:cNvGrpSpPr/>
          <p:nvPr/>
        </p:nvGrpSpPr>
        <p:grpSpPr>
          <a:xfrm>
            <a:off x="1810834" y="2691132"/>
            <a:ext cx="4149869" cy="504056"/>
            <a:chOff x="1501454" y="3846535"/>
            <a:chExt cx="4149869" cy="504056"/>
          </a:xfrm>
        </p:grpSpPr>
        <p:pic>
          <p:nvPicPr>
            <p:cNvPr id="5" name="Bild 3">
              <a:extLst>
                <a:ext uri="{FF2B5EF4-FFF2-40B4-BE49-F238E27FC236}">
                  <a16:creationId xmlns:a16="http://schemas.microsoft.com/office/drawing/2014/main" xmlns="" id="{601EFE83-87F8-234C-9360-8A0C3C3BB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5776" y="3846535"/>
              <a:ext cx="2299203" cy="504056"/>
            </a:xfrm>
            <a:prstGeom prst="rect">
              <a:avLst/>
            </a:prstGeom>
          </p:spPr>
        </p:pic>
        <p:pic>
          <p:nvPicPr>
            <p:cNvPr id="6" name="Bild 4">
              <a:extLst>
                <a:ext uri="{FF2B5EF4-FFF2-40B4-BE49-F238E27FC236}">
                  <a16:creationId xmlns:a16="http://schemas.microsoft.com/office/drawing/2014/main" xmlns="" id="{74AC983F-BF6A-B742-829A-0269EFFB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454" y="3861048"/>
              <a:ext cx="1054322" cy="432437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xmlns="" id="{77EC91B8-C2B6-5246-9AE2-A9490FB2C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9235" y="3861048"/>
              <a:ext cx="792088" cy="432437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A95931F-2FA1-9B43-8B2D-D71914FC3809}"/>
              </a:ext>
            </a:extLst>
          </p:cNvPr>
          <p:cNvSpPr/>
          <p:nvPr/>
        </p:nvSpPr>
        <p:spPr>
          <a:xfrm>
            <a:off x="2854298" y="2035987"/>
            <a:ext cx="3997096" cy="1821786"/>
          </a:xfrm>
          <a:prstGeom prst="ellipse">
            <a:avLst/>
          </a:prstGeom>
          <a:noFill/>
          <a:ln>
            <a:solidFill>
              <a:srgbClr val="1C60A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ierung 21">
            <a:extLst>
              <a:ext uri="{FF2B5EF4-FFF2-40B4-BE49-F238E27FC236}">
                <a16:creationId xmlns:a16="http://schemas.microsoft.com/office/drawing/2014/main" xmlns="" id="{F05CDE1B-28A9-C44C-8609-C4A0591A5396}"/>
              </a:ext>
            </a:extLst>
          </p:cNvPr>
          <p:cNvGrpSpPr/>
          <p:nvPr/>
        </p:nvGrpSpPr>
        <p:grpSpPr>
          <a:xfrm>
            <a:off x="6266033" y="3590979"/>
            <a:ext cx="2314633" cy="1027640"/>
            <a:chOff x="6266033" y="3590979"/>
            <a:chExt cx="2314633" cy="102764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xmlns="" id="{5899A2D1-879E-234A-A257-12C6846C2D82}"/>
                </a:ext>
              </a:extLst>
            </p:cNvPr>
            <p:cNvSpPr txBox="1"/>
            <p:nvPr/>
          </p:nvSpPr>
          <p:spPr>
            <a:xfrm>
              <a:off x="6716053" y="4249287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/>
                <a:t>les</a:t>
              </a:r>
              <a:r>
                <a:rPr lang="it-IT" sz="1800" dirty="0"/>
                <a:t> </a:t>
              </a:r>
              <a:r>
                <a:rPr lang="it-IT" sz="1800" dirty="0" err="1"/>
                <a:t>soi</a:t>
              </a:r>
              <a:r>
                <a:rPr lang="it-IT" sz="1800" dirty="0"/>
                <a:t> </a:t>
              </a:r>
              <a:r>
                <a:rPr lang="it-IT" sz="1800" dirty="0" err="1"/>
                <a:t>possibles</a:t>
              </a:r>
              <a:endParaRPr lang="it-IT" sz="1800" dirty="0"/>
            </a:p>
          </p:txBody>
        </p: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xmlns="" id="{DFB01725-BC1A-C749-847E-E454019CD713}"/>
                </a:ext>
              </a:extLst>
            </p:cNvPr>
            <p:cNvCxnSpPr>
              <a:stCxn id="10" idx="1"/>
              <a:endCxn id="8" idx="5"/>
            </p:cNvCxnSpPr>
            <p:nvPr/>
          </p:nvCxnSpPr>
          <p:spPr>
            <a:xfrm flipH="1" flipV="1">
              <a:off x="6266033" y="3590979"/>
              <a:ext cx="450020" cy="842974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237C84-9B86-754A-9E93-E55156F82FD7}"/>
              </a:ext>
            </a:extLst>
          </p:cNvPr>
          <p:cNvSpPr/>
          <p:nvPr/>
        </p:nvSpPr>
        <p:spPr>
          <a:xfrm>
            <a:off x="1202474" y="2094793"/>
            <a:ext cx="3997096" cy="1821786"/>
          </a:xfrm>
          <a:prstGeom prst="ellipse">
            <a:avLst/>
          </a:prstGeom>
          <a:noFill/>
          <a:ln>
            <a:solidFill>
              <a:srgbClr val="8C51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ierung 23">
            <a:extLst>
              <a:ext uri="{FF2B5EF4-FFF2-40B4-BE49-F238E27FC236}">
                <a16:creationId xmlns:a16="http://schemas.microsoft.com/office/drawing/2014/main" xmlns="" id="{2BEEF8E0-4DBE-534B-B6D3-6121BA8BF885}"/>
              </a:ext>
            </a:extLst>
          </p:cNvPr>
          <p:cNvGrpSpPr/>
          <p:nvPr/>
        </p:nvGrpSpPr>
        <p:grpSpPr>
          <a:xfrm>
            <a:off x="440974" y="3649785"/>
            <a:ext cx="1723549" cy="1104781"/>
            <a:chOff x="969892" y="3649785"/>
            <a:chExt cx="1723549" cy="1104781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xmlns="" id="{DF2A25C0-B3EB-2D4F-B4C5-A3F9444AEF46}"/>
                </a:ext>
              </a:extLst>
            </p:cNvPr>
            <p:cNvSpPr txBox="1"/>
            <p:nvPr/>
          </p:nvSpPr>
          <p:spPr>
            <a:xfrm>
              <a:off x="969892" y="4385234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/>
                <a:t>les</a:t>
              </a:r>
              <a:r>
                <a:rPr lang="it-IT" sz="1800" dirty="0"/>
                <a:t> </a:t>
              </a:r>
              <a:r>
                <a:rPr lang="it-IT" sz="1800" dirty="0" err="1"/>
                <a:t>soi</a:t>
              </a:r>
              <a:r>
                <a:rPr lang="it-IT" sz="1800" dirty="0"/>
                <a:t> </a:t>
              </a:r>
              <a:r>
                <a:rPr lang="it-IT" sz="1800" dirty="0" err="1"/>
                <a:t>espérés</a:t>
              </a:r>
              <a:endParaRPr lang="it-IT" sz="1800" dirty="0"/>
            </a:p>
          </p:txBody>
        </p: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xmlns="" id="{84319D89-7A21-7141-BA09-592DC36A80C3}"/>
                </a:ext>
              </a:extLst>
            </p:cNvPr>
            <p:cNvCxnSpPr>
              <a:stCxn id="12" idx="3"/>
              <a:endCxn id="14" idx="0"/>
            </p:cNvCxnSpPr>
            <p:nvPr/>
          </p:nvCxnSpPr>
          <p:spPr>
            <a:xfrm flipH="1">
              <a:off x="1831667" y="3649785"/>
              <a:ext cx="485086" cy="735449"/>
            </a:xfrm>
            <a:prstGeom prst="line">
              <a:avLst/>
            </a:prstGeom>
            <a:ln w="12700" cmpd="sng">
              <a:solidFill>
                <a:srgbClr val="8C511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C1E709F-B6F4-3042-85F9-F3B6CABCC508}"/>
              </a:ext>
            </a:extLst>
          </p:cNvPr>
          <p:cNvSpPr txBox="1"/>
          <p:nvPr/>
        </p:nvSpPr>
        <p:spPr>
          <a:xfrm>
            <a:off x="2519053" y="213038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>
                    <a:lumMod val="50000"/>
                  </a:schemeClr>
                </a:solidFill>
              </a:rPr>
              <a:t>thérapie</a:t>
            </a:r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1">
                    <a:lumMod val="50000"/>
                  </a:schemeClr>
                </a:solidFill>
              </a:rPr>
              <a:t>réparatrice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A2712FB6-5ED3-C849-A942-B1D00CA6C80F}"/>
              </a:ext>
            </a:extLst>
          </p:cNvPr>
          <p:cNvSpPr txBox="1"/>
          <p:nvPr/>
        </p:nvSpPr>
        <p:spPr>
          <a:xfrm>
            <a:off x="2641317" y="5047030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>
                    <a:lumMod val="50000"/>
                  </a:schemeClr>
                </a:solidFill>
              </a:rPr>
              <a:t>thérapie</a:t>
            </a:r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bg1">
                    <a:lumMod val="50000"/>
                  </a:schemeClr>
                </a:solidFill>
              </a:rPr>
              <a:t>créative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uppierung 24">
            <a:extLst>
              <a:ext uri="{FF2B5EF4-FFF2-40B4-BE49-F238E27FC236}">
                <a16:creationId xmlns:a16="http://schemas.microsoft.com/office/drawing/2014/main" xmlns="" id="{0E92BF17-EB90-CE46-A2A5-099C73D8FD87}"/>
              </a:ext>
            </a:extLst>
          </p:cNvPr>
          <p:cNvGrpSpPr/>
          <p:nvPr/>
        </p:nvGrpSpPr>
        <p:grpSpPr>
          <a:xfrm>
            <a:off x="2898190" y="674703"/>
            <a:ext cx="2821606" cy="1685790"/>
            <a:chOff x="3228141" y="674703"/>
            <a:chExt cx="2821606" cy="1685790"/>
          </a:xfrm>
        </p:grpSpPr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xmlns="" id="{D39C6F3D-529E-B345-A772-6003566B6780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4379231" y="674703"/>
              <a:ext cx="0" cy="168579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xmlns="" id="{5B133735-652E-DD4D-95D4-36DE94737759}"/>
                </a:ext>
              </a:extLst>
            </p:cNvPr>
            <p:cNvSpPr txBox="1"/>
            <p:nvPr/>
          </p:nvSpPr>
          <p:spPr>
            <a:xfrm>
              <a:off x="3228141" y="1628800"/>
              <a:ext cx="28216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i="1" dirty="0" err="1"/>
                <a:t>permet</a:t>
              </a:r>
              <a:r>
                <a:rPr lang="it-IT" sz="1400" i="1" dirty="0"/>
                <a:t> d'</a:t>
              </a:r>
              <a:r>
                <a:rPr lang="it-IT" sz="1400" i="1" dirty="0" err="1"/>
                <a:t>atteindre</a:t>
              </a:r>
              <a:r>
                <a:rPr lang="it-IT" sz="1400" i="1" dirty="0"/>
                <a:t> (à </a:t>
              </a:r>
              <a:r>
                <a:rPr lang="it-IT" sz="1400" i="1" dirty="0" err="1"/>
                <a:t>nouveau</a:t>
              </a:r>
              <a:r>
                <a:rPr lang="it-IT" sz="1400" i="1" dirty="0"/>
                <a:t>) ...</a:t>
              </a:r>
            </a:p>
          </p:txBody>
        </p:sp>
      </p:grpSp>
      <p:grpSp>
        <p:nvGrpSpPr>
          <p:cNvPr id="23" name="Gruppierung 29">
            <a:extLst>
              <a:ext uri="{FF2B5EF4-FFF2-40B4-BE49-F238E27FC236}">
                <a16:creationId xmlns:a16="http://schemas.microsoft.com/office/drawing/2014/main" xmlns="" id="{D487D20B-B819-9146-AC94-A957E19E60F0}"/>
              </a:ext>
            </a:extLst>
          </p:cNvPr>
          <p:cNvGrpSpPr/>
          <p:nvPr/>
        </p:nvGrpSpPr>
        <p:grpSpPr>
          <a:xfrm>
            <a:off x="2814654" y="3523303"/>
            <a:ext cx="2932213" cy="1523727"/>
            <a:chOff x="2942192" y="3523303"/>
            <a:chExt cx="2932213" cy="1523727"/>
          </a:xfrm>
        </p:grpSpPr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xmlns="" id="{0A37E387-DF38-B54F-BF0C-A416BE523B2B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3025728" y="3525827"/>
              <a:ext cx="1059353" cy="152120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xmlns="" id="{21F9C3F2-449C-254C-B656-BDB82E151B9D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4085081" y="3523303"/>
              <a:ext cx="256873" cy="152372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xmlns="" id="{CEE3F33C-1BFC-3C46-A1AC-2B31A652AF38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4085081" y="3730414"/>
              <a:ext cx="1072455" cy="131661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xmlns="" id="{0B1EC8C5-4089-B14F-92AF-A7DCFAAAD737}"/>
                </a:ext>
              </a:extLst>
            </p:cNvPr>
            <p:cNvSpPr/>
            <p:nvPr/>
          </p:nvSpPr>
          <p:spPr>
            <a:xfrm>
              <a:off x="2942192" y="4455941"/>
              <a:ext cx="293221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it-IT" sz="1400" i="1" dirty="0" err="1"/>
                <a:t>permet</a:t>
              </a:r>
              <a:r>
                <a:rPr lang="it-IT" sz="1400" i="1" dirty="0"/>
                <a:t> d'</a:t>
              </a:r>
              <a:r>
                <a:rPr lang="it-IT" sz="1400" i="1" dirty="0" err="1"/>
                <a:t>imaginer</a:t>
              </a:r>
              <a:r>
                <a:rPr lang="it-IT" sz="1400" i="1" dirty="0"/>
                <a:t> et de </a:t>
              </a:r>
              <a:r>
                <a:rPr lang="it-IT" sz="1400" i="1" dirty="0" err="1"/>
                <a:t>planifier</a:t>
              </a:r>
              <a:r>
                <a:rPr lang="it-IT" sz="1400" i="1" dirty="0"/>
                <a:t>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3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xmlns="" id="{E1BFDEF4-81E1-F64A-BB1A-64088155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" y="397156"/>
            <a:ext cx="8148918" cy="1143000"/>
          </a:xfrm>
        </p:spPr>
        <p:txBody>
          <a:bodyPr anchor="t" anchorCtr="1"/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Conceptualisation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des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soi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possibles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96F73F7-CAB2-7F49-89A4-31EEBB578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1262"/>
            <a:ext cx="4580965" cy="370442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90133E8D-D06D-804F-9ACB-FA9897660FD7}"/>
              </a:ext>
            </a:extLst>
          </p:cNvPr>
          <p:cNvSpPr/>
          <p:nvPr/>
        </p:nvSpPr>
        <p:spPr>
          <a:xfrm>
            <a:off x="2590800" y="1766794"/>
            <a:ext cx="6329082" cy="3373359"/>
          </a:xfrm>
          <a:prstGeom prst="rect">
            <a:avLst/>
          </a:prstGeom>
          <a:solidFill>
            <a:srgbClr val="FFFFFF">
              <a:alpha val="89000"/>
            </a:srgbClr>
          </a:solidFill>
        </p:spPr>
        <p:txBody>
          <a:bodyPr wrap="square">
            <a:spAutoFit/>
          </a:bodyPr>
          <a:lstStyle/>
          <a:p>
            <a:pPr marL="215900" indent="-215900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Maladie = réduction des soi possibles </a:t>
            </a:r>
          </a:p>
          <a:p>
            <a:pPr marL="215900" indent="-215900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Invalidité = réduction irréversible des soi possibles</a:t>
            </a:r>
          </a:p>
          <a:p>
            <a:pPr marL="215900" indent="-215900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Vieillissement = déclin des soi possibles</a:t>
            </a:r>
          </a:p>
          <a:p>
            <a:pPr marL="215900" indent="-215900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Rétablissement = récupération de soi possibles</a:t>
            </a:r>
          </a:p>
          <a:p>
            <a:pPr marL="1511300" indent="-36513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et/ou découverte/prise de conscience de nouveaux soi possibles </a:t>
            </a:r>
          </a:p>
          <a:p>
            <a:pPr marL="1474788" indent="-1474788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Apprentissage / maturation = augmentation (culturelle), élargissement des soi possibles</a:t>
            </a:r>
          </a:p>
        </p:txBody>
      </p:sp>
    </p:spTree>
    <p:extLst>
      <p:ext uri="{BB962C8B-B14F-4D97-AF65-F5344CB8AC3E}">
        <p14:creationId xmlns:p14="http://schemas.microsoft.com/office/powerpoint/2010/main" val="282422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8502918-4B54-674A-B8FC-659FE3714A9D}"/>
              </a:ext>
            </a:extLst>
          </p:cNvPr>
          <p:cNvSpPr txBox="1"/>
          <p:nvPr/>
        </p:nvSpPr>
        <p:spPr>
          <a:xfrm>
            <a:off x="435428" y="5556069"/>
            <a:ext cx="132504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Franks &amp; Nagel, 2017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9C631240-0A1B-2B4C-BFBD-DDC631595FE8}"/>
              </a:ext>
            </a:extLst>
          </p:cNvPr>
          <p:cNvSpPr/>
          <p:nvPr/>
        </p:nvSpPr>
        <p:spPr>
          <a:xfrm>
            <a:off x="1179478" y="365321"/>
            <a:ext cx="7013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Qu'est-ce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que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moralisation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?</a:t>
            </a:r>
            <a:endParaRPr lang="de-DE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0B4914D-01A4-464B-BCC3-6CF8CB41D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8081"/>
            <a:ext cx="3881718" cy="306032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E94EB3E3-1E89-BB4C-8EB8-F6F5B1497230}"/>
              </a:ext>
            </a:extLst>
          </p:cNvPr>
          <p:cNvSpPr/>
          <p:nvPr/>
        </p:nvSpPr>
        <p:spPr>
          <a:xfrm>
            <a:off x="3648637" y="2222967"/>
            <a:ext cx="5262282" cy="2160774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rgbClr val="404040"/>
                </a:solidFill>
              </a:rPr>
              <a:t>Conversion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d'une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préférence</a:t>
            </a:r>
            <a:r>
              <a:rPr lang="de-CH" sz="2000" dirty="0">
                <a:solidFill>
                  <a:srgbClr val="404040"/>
                </a:solidFill>
              </a:rPr>
              <a:t> en </a:t>
            </a:r>
            <a:r>
              <a:rPr lang="de-CH" sz="2000" dirty="0" err="1">
                <a:solidFill>
                  <a:srgbClr val="404040"/>
                </a:solidFill>
              </a:rPr>
              <a:t>une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valeur</a:t>
            </a:r>
            <a:endParaRPr lang="de-CH" sz="2000" dirty="0">
              <a:solidFill>
                <a:srgbClr val="40404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rgbClr val="404040"/>
                </a:solidFill>
              </a:rPr>
              <a:t>Changement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d'orientation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qui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fait</a:t>
            </a:r>
            <a:r>
              <a:rPr lang="de-CH" sz="2000" dirty="0">
                <a:solidFill>
                  <a:srgbClr val="404040"/>
                </a:solidFill>
              </a:rPr>
              <a:t> de </a:t>
            </a:r>
            <a:r>
              <a:rPr lang="de-CH" sz="2000" dirty="0" err="1">
                <a:solidFill>
                  <a:srgbClr val="404040"/>
                </a:solidFill>
              </a:rPr>
              <a:t>l'individu</a:t>
            </a:r>
            <a:r>
              <a:rPr lang="de-CH" sz="2000" dirty="0">
                <a:solidFill>
                  <a:srgbClr val="404040"/>
                </a:solidFill>
              </a:rPr>
              <a:t> le </a:t>
            </a:r>
            <a:r>
              <a:rPr lang="de-CH" sz="2000" dirty="0" err="1">
                <a:solidFill>
                  <a:srgbClr val="404040"/>
                </a:solidFill>
              </a:rPr>
              <a:t>problème</a:t>
            </a:r>
            <a:r>
              <a:rPr lang="de-CH" sz="2000" dirty="0">
                <a:solidFill>
                  <a:srgbClr val="404040"/>
                </a:solidFill>
              </a:rPr>
              <a:t>, et non du </a:t>
            </a:r>
            <a:r>
              <a:rPr lang="de-CH" sz="2000" dirty="0" err="1">
                <a:solidFill>
                  <a:srgbClr val="404040"/>
                </a:solidFill>
              </a:rPr>
              <a:t>phénomène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lui-même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ou</a:t>
            </a:r>
            <a:r>
              <a:rPr lang="de-CH" sz="2000" dirty="0">
                <a:solidFill>
                  <a:srgbClr val="404040"/>
                </a:solidFill>
              </a:rPr>
              <a:t> du </a:t>
            </a:r>
            <a:r>
              <a:rPr lang="de-CH" sz="2000" dirty="0" err="1">
                <a:solidFill>
                  <a:srgbClr val="404040"/>
                </a:solidFill>
              </a:rPr>
              <a:t>contexte</a:t>
            </a:r>
            <a:r>
              <a:rPr lang="de-CH" sz="2000" dirty="0">
                <a:solidFill>
                  <a:srgbClr val="404040"/>
                </a:solidFill>
              </a:rPr>
              <a:t> </a:t>
            </a:r>
            <a:r>
              <a:rPr lang="de-CH" sz="2000" dirty="0" err="1">
                <a:solidFill>
                  <a:srgbClr val="404040"/>
                </a:solidFill>
              </a:rPr>
              <a:t>social</a:t>
            </a:r>
            <a:endParaRPr lang="de-CH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4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F81CA6F-F602-6544-BB7F-39405AC099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4" y="2540725"/>
            <a:ext cx="1334044" cy="133404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826853F6-AC01-7743-8AF1-FA1D7E6366F5}"/>
              </a:ext>
            </a:extLst>
          </p:cNvPr>
          <p:cNvSpPr txBox="1"/>
          <p:nvPr/>
        </p:nvSpPr>
        <p:spPr>
          <a:xfrm>
            <a:off x="941235" y="2131313"/>
            <a:ext cx="167770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r>
              <a:rPr lang="de-DE" sz="1600" b="1" dirty="0">
                <a:solidFill>
                  <a:srgbClr val="000000"/>
                </a:solidFill>
              </a:rPr>
              <a:t> 0.1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694233A-4BB8-1749-BD49-EFAF14CB2126}"/>
              </a:ext>
            </a:extLst>
          </p:cNvPr>
          <p:cNvSpPr txBox="1"/>
          <p:nvPr/>
        </p:nvSpPr>
        <p:spPr>
          <a:xfrm>
            <a:off x="1269850" y="4014651"/>
            <a:ext cx="102047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moral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DD8FE9C-8E49-E84D-AD7F-CA587989497E}"/>
              </a:ext>
            </a:extLst>
          </p:cNvPr>
          <p:cNvSpPr txBox="1"/>
          <p:nvPr/>
        </p:nvSpPr>
        <p:spPr>
          <a:xfrm>
            <a:off x="2826642" y="2131313"/>
            <a:ext cx="167770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r>
              <a:rPr lang="de-DE" sz="1600" b="1" dirty="0">
                <a:solidFill>
                  <a:srgbClr val="000000"/>
                </a:solidFill>
              </a:rPr>
              <a:t> 1.1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60CCE22-9986-8845-AFEE-107AC4C2DFA7}"/>
              </a:ext>
            </a:extLst>
          </p:cNvPr>
          <p:cNvSpPr txBox="1"/>
          <p:nvPr/>
        </p:nvSpPr>
        <p:spPr>
          <a:xfrm>
            <a:off x="3083122" y="4026183"/>
            <a:ext cx="116474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médical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8D310979-5868-4943-B463-A2864F95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942" y="2552258"/>
            <a:ext cx="1357100" cy="1357100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9CFF7AC9-D4BF-3348-BB05-0A769677BEE8}"/>
              </a:ext>
            </a:extLst>
          </p:cNvPr>
          <p:cNvSpPr txBox="1"/>
          <p:nvPr/>
        </p:nvSpPr>
        <p:spPr>
          <a:xfrm>
            <a:off x="4733607" y="2148028"/>
            <a:ext cx="167770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600" b="1" dirty="0" err="1">
                <a:solidFill>
                  <a:srgbClr val="000000"/>
                </a:solidFill>
              </a:rPr>
              <a:t>Addictologie</a:t>
            </a:r>
            <a:r>
              <a:rPr lang="de-DE" sz="1600" b="1" dirty="0">
                <a:solidFill>
                  <a:srgbClr val="000000"/>
                </a:solidFill>
              </a:rPr>
              <a:t> 1.2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D7A6F060-265F-114C-A509-6BB90E8B55F8}"/>
              </a:ext>
            </a:extLst>
          </p:cNvPr>
          <p:cNvSpPr txBox="1"/>
          <p:nvPr/>
        </p:nvSpPr>
        <p:spPr>
          <a:xfrm>
            <a:off x="4756050" y="4026183"/>
            <a:ext cx="163281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santé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publique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Bild 3">
            <a:extLst>
              <a:ext uri="{FF2B5EF4-FFF2-40B4-BE49-F238E27FC236}">
                <a16:creationId xmlns:a16="http://schemas.microsoft.com/office/drawing/2014/main" xmlns="" id="{B0B506C6-9929-0A41-ADF6-52D86BC23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876" y="2540725"/>
            <a:ext cx="1377167" cy="1377167"/>
          </a:xfrm>
          <a:prstGeom prst="roundRect">
            <a:avLst/>
          </a:prstGeom>
          <a:ln>
            <a:solidFill>
              <a:srgbClr val="7F7F7F"/>
            </a:solidFill>
          </a:ln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xmlns="" id="{CB7BF828-5EA1-0949-9D54-BF2AA4107CEA}"/>
              </a:ext>
            </a:extLst>
          </p:cNvPr>
          <p:cNvGrpSpPr/>
          <p:nvPr/>
        </p:nvGrpSpPr>
        <p:grpSpPr>
          <a:xfrm>
            <a:off x="6640572" y="2149639"/>
            <a:ext cx="1677701" cy="1768253"/>
            <a:chOff x="6640572" y="2149639"/>
            <a:chExt cx="1677701" cy="176825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xmlns="" id="{3DDE409C-BFBC-0848-8ADD-2BB5F8121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0877" y="2540725"/>
              <a:ext cx="1377167" cy="1377167"/>
            </a:xfrm>
            <a:prstGeom prst="round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xmlns="" id="{1661EEEF-FA06-1642-90F6-0E3E5F2CAD44}"/>
                </a:ext>
              </a:extLst>
            </p:cNvPr>
            <p:cNvSpPr txBox="1"/>
            <p:nvPr/>
          </p:nvSpPr>
          <p:spPr>
            <a:xfrm>
              <a:off x="6640572" y="2149639"/>
              <a:ext cx="167770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600" b="1" dirty="0" err="1">
                  <a:solidFill>
                    <a:srgbClr val="000000"/>
                  </a:solidFill>
                </a:rPr>
                <a:t>Addictologie</a:t>
              </a:r>
              <a:r>
                <a:rPr lang="de-DE" sz="1600" b="1" dirty="0">
                  <a:solidFill>
                    <a:srgbClr val="000000"/>
                  </a:solidFill>
                </a:rPr>
                <a:t> 2.0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FE447994-C0BF-B44D-B335-D7613388DC5E}"/>
              </a:ext>
            </a:extLst>
          </p:cNvPr>
          <p:cNvSpPr txBox="1"/>
          <p:nvPr/>
        </p:nvSpPr>
        <p:spPr>
          <a:xfrm>
            <a:off x="6927929" y="4026183"/>
            <a:ext cx="112306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Modèle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citoyen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84A01E7E-0FFE-4040-B688-5C0D1361D30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3962" flipH="1">
            <a:off x="2513218" y="4028842"/>
            <a:ext cx="379631" cy="75926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A7F11F1A-DC28-9447-8F36-E0A34A5B455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3962" flipH="1">
            <a:off x="4359116" y="4028841"/>
            <a:ext cx="379631" cy="75926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62013C35-3084-984E-9A2B-DCCAA2E43C5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3962" flipH="1">
            <a:off x="6483943" y="4028840"/>
            <a:ext cx="379631" cy="7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375" y="274638"/>
            <a:ext cx="7035249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b="1" noProof="0">
                <a:solidFill>
                  <a:srgbClr val="7F7F7F"/>
                </a:solidFill>
              </a:rPr>
              <a:t>Claude Levy-Strauss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341" y="1735368"/>
            <a:ext cx="2980902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328" y="1735368"/>
            <a:ext cx="2319464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19861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5226" y="274638"/>
            <a:ext cx="7333558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noProof="0">
                <a:solidFill>
                  <a:srgbClr val="7F7F7F"/>
                </a:solidFill>
              </a:rPr>
              <a:t>Société anthropémiques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137" y="5896888"/>
            <a:ext cx="8229600" cy="5259387"/>
          </a:xfrm>
        </p:spPr>
        <p:txBody>
          <a:bodyPr/>
          <a:lstStyle/>
          <a:p>
            <a:r>
              <a:rPr lang="fr-FR" noProof="0"/>
              <a:t> 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604472"/>
            <a:ext cx="3271670" cy="3630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2730097" y="1695208"/>
            <a:ext cx="5980465" cy="3413242"/>
          </a:xfrm>
          <a:prstGeom prst="rect">
            <a:avLst/>
          </a:prstGeom>
          <a:solidFill>
            <a:srgbClr val="FFFFFF">
              <a:alpha val="82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/>
              <a:t>Anthropémie: du grec émein, vomir </a:t>
            </a:r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/>
              <a:t>« … expulser ces êtres redoutables hors du corps social, en les tenant temporairement ou définitivement isolés, sans contact avec l'humanité, dans des établissements destinés à cet usage. »</a:t>
            </a:r>
          </a:p>
        </p:txBody>
      </p:sp>
    </p:spTree>
    <p:extLst>
      <p:ext uri="{BB962C8B-B14F-4D97-AF65-F5344CB8AC3E}">
        <p14:creationId xmlns:p14="http://schemas.microsoft.com/office/powerpoint/2010/main" val="323423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880" y="274638"/>
            <a:ext cx="8290251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noProof="0">
                <a:solidFill>
                  <a:srgbClr val="7F7F7F"/>
                </a:solidFill>
              </a:rPr>
              <a:t>Société anthropophagiques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2636" y="2276815"/>
            <a:ext cx="6027352" cy="2468368"/>
          </a:xfr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Char char="•"/>
            </a:pPr>
            <a:r>
              <a:rPr lang="fr-FR" sz="2400" noProof="0" dirty="0"/>
              <a:t>Absorption individus détenteurs de forces redoutables …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noProof="0" dirty="0"/>
              <a:t>Pour neutraliser celles-ci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noProof="0" dirty="0"/>
              <a:t>Pour les mettre à profit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0942"/>
            <a:ext cx="2442121" cy="238580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4942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noProof="0" dirty="0">
                <a:solidFill>
                  <a:srgbClr val="7F7F7F"/>
                </a:solidFill>
              </a:rPr>
              <a:t>Addictologie anthropophagique </a:t>
            </a:r>
            <a:r>
              <a:rPr lang="fr-FR" sz="4000" b="1" noProof="0" dirty="0" err="1">
                <a:solidFill>
                  <a:srgbClr val="7F7F7F"/>
                </a:solidFill>
              </a:rPr>
              <a:t>encapsulante</a:t>
            </a:r>
            <a:endParaRPr lang="fr-FR" sz="4000" b="1" noProof="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48734"/>
            <a:ext cx="8229600" cy="3348019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noProof="0" dirty="0"/>
              <a:t>Incorpore le </a:t>
            </a:r>
            <a:r>
              <a:rPr lang="fr-FR" sz="2400" i="1" noProof="0" dirty="0"/>
              <a:t>déviant </a:t>
            </a:r>
          </a:p>
          <a:p>
            <a:pPr marL="514350" indent="-514350">
              <a:spcAft>
                <a:spcPts val="12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noProof="0" dirty="0"/>
              <a:t>Claustre, restreint, cache dans endroits à l’intérieur de la société</a:t>
            </a:r>
          </a:p>
          <a:p>
            <a:pPr marL="815975" lvl="2" indent="-2809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400" noProof="0" dirty="0"/>
              <a:t>Décollement de la société</a:t>
            </a:r>
          </a:p>
          <a:p>
            <a:pPr marL="815975" lvl="2" indent="-2809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400" noProof="0" dirty="0"/>
              <a:t>➛ Neutralisation les forces redoutables qui basculent la normalité</a:t>
            </a:r>
          </a:p>
        </p:txBody>
      </p:sp>
    </p:spTree>
    <p:extLst>
      <p:ext uri="{BB962C8B-B14F-4D97-AF65-F5344CB8AC3E}">
        <p14:creationId xmlns:p14="http://schemas.microsoft.com/office/powerpoint/2010/main" val="299551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06083" y="1073897"/>
            <a:ext cx="2082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Anthropémie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35630" y="889231"/>
            <a:ext cx="2370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Anthropophagie</a:t>
            </a:r>
            <a:endParaRPr lang="fr-CH" b="1" dirty="0"/>
          </a:p>
          <a:p>
            <a:pPr algn="ctr"/>
            <a:r>
              <a:rPr lang="fr-CH" b="1" dirty="0"/>
              <a:t>encapsulante</a:t>
            </a:r>
            <a:endParaRPr lang="fr-CH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6304596" y="889231"/>
            <a:ext cx="23708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Anthropophagie</a:t>
            </a:r>
          </a:p>
          <a:p>
            <a:pPr algn="ctr"/>
            <a:r>
              <a:rPr lang="fr-CH" b="1" dirty="0"/>
              <a:t>assimilante </a:t>
            </a:r>
          </a:p>
          <a:p>
            <a:pPr algn="ctr"/>
            <a:endParaRPr lang="fr-CH" b="1" i="1" dirty="0"/>
          </a:p>
        </p:txBody>
      </p:sp>
      <p:sp>
        <p:nvSpPr>
          <p:cNvPr id="7" name="Oval 6"/>
          <p:cNvSpPr/>
          <p:nvPr/>
        </p:nvSpPr>
        <p:spPr>
          <a:xfrm rot="18900000">
            <a:off x="811275" y="3106242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2" name="Gruppierung 11"/>
          <p:cNvGrpSpPr/>
          <p:nvPr/>
        </p:nvGrpSpPr>
        <p:grpSpPr>
          <a:xfrm>
            <a:off x="830888" y="3086628"/>
            <a:ext cx="1833110" cy="1833110"/>
            <a:chOff x="830888" y="3086628"/>
            <a:chExt cx="1833110" cy="1833110"/>
          </a:xfrm>
        </p:grpSpPr>
        <p:cxnSp>
          <p:nvCxnSpPr>
            <p:cNvPr id="9" name="Gerade Verbindung 8"/>
            <p:cNvCxnSpPr>
              <a:cxnSpLocks/>
              <a:stCxn id="7" idx="0"/>
            </p:cNvCxnSpPr>
            <p:nvPr/>
          </p:nvCxnSpPr>
          <p:spPr>
            <a:xfrm rot="18900000" flipH="1">
              <a:off x="1274715" y="3302053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>
              <a:cxnSpLocks/>
              <a:stCxn id="7" idx="6"/>
            </p:cNvCxnSpPr>
            <p:nvPr/>
          </p:nvCxnSpPr>
          <p:spPr>
            <a:xfrm rot="18900000" flipH="1">
              <a:off x="2018693" y="3503054"/>
              <a:ext cx="457758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>
              <a:cxnSpLocks/>
              <a:stCxn id="7" idx="4"/>
            </p:cNvCxnSpPr>
            <p:nvPr/>
          </p:nvCxnSpPr>
          <p:spPr>
            <a:xfrm rot="18900000" flipV="1">
              <a:off x="2219646" y="4246241"/>
              <a:ext cx="0" cy="45829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>
              <a:cxnSpLocks/>
              <a:stCxn id="7" idx="2"/>
            </p:cNvCxnSpPr>
            <p:nvPr/>
          </p:nvCxnSpPr>
          <p:spPr>
            <a:xfrm rot="18900000">
              <a:off x="1018287" y="4502954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>
              <a:cxnSpLocks/>
              <a:stCxn id="7" idx="7"/>
            </p:cNvCxnSpPr>
            <p:nvPr/>
          </p:nvCxnSpPr>
          <p:spPr>
            <a:xfrm>
              <a:off x="1767057" y="3086628"/>
              <a:ext cx="532" cy="47790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>
              <a:cxnSpLocks/>
              <a:stCxn id="7" idx="3"/>
            </p:cNvCxnSpPr>
            <p:nvPr/>
          </p:nvCxnSpPr>
          <p:spPr>
            <a:xfrm flipV="1">
              <a:off x="1727829" y="4465756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>
              <a:cxnSpLocks/>
              <a:stCxn id="7" idx="1"/>
            </p:cNvCxnSpPr>
            <p:nvPr/>
          </p:nvCxnSpPr>
          <p:spPr>
            <a:xfrm>
              <a:off x="830888" y="4022797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>
              <a:cxnSpLocks/>
              <a:stCxn id="7" idx="5"/>
            </p:cNvCxnSpPr>
            <p:nvPr/>
          </p:nvCxnSpPr>
          <p:spPr>
            <a:xfrm flipH="1">
              <a:off x="2225853" y="3983569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4"/>
          <p:cNvGrpSpPr/>
          <p:nvPr/>
        </p:nvGrpSpPr>
        <p:grpSpPr>
          <a:xfrm>
            <a:off x="1349328" y="2040570"/>
            <a:ext cx="1147024" cy="1772220"/>
            <a:chOff x="1349328" y="2040570"/>
            <a:chExt cx="1147024" cy="1772220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446386" flipV="1">
              <a:off x="1082910" y="2626879"/>
              <a:ext cx="1452329" cy="91949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225853" y="2040570"/>
              <a:ext cx="270499" cy="237290"/>
            </a:xfrm>
            <a:prstGeom prst="ellipse">
              <a:avLst/>
            </a:prstGeom>
            <a:solidFill>
              <a:srgbClr val="EA81E9"/>
            </a:solidFill>
            <a:ln>
              <a:solidFill>
                <a:srgbClr val="EA81E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9" name="Oval 18"/>
          <p:cNvSpPr/>
          <p:nvPr/>
        </p:nvSpPr>
        <p:spPr>
          <a:xfrm rot="18900000">
            <a:off x="3584891" y="2998451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Oval 32"/>
          <p:cNvSpPr/>
          <p:nvPr/>
        </p:nvSpPr>
        <p:spPr>
          <a:xfrm>
            <a:off x="4442979" y="3375429"/>
            <a:ext cx="227079" cy="223322"/>
          </a:xfrm>
          <a:prstGeom prst="ellipse">
            <a:avLst/>
          </a:prstGeom>
          <a:solidFill>
            <a:srgbClr val="EA81E9"/>
          </a:solidFill>
          <a:ln w="174625" cmpd="tri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6" name="Gruppierung 15"/>
          <p:cNvGrpSpPr/>
          <p:nvPr/>
        </p:nvGrpSpPr>
        <p:grpSpPr>
          <a:xfrm>
            <a:off x="3604504" y="2988396"/>
            <a:ext cx="1826537" cy="1823551"/>
            <a:chOff x="3604504" y="2988396"/>
            <a:chExt cx="1826537" cy="1823551"/>
          </a:xfrm>
        </p:grpSpPr>
        <p:cxnSp>
          <p:nvCxnSpPr>
            <p:cNvPr id="20" name="Gerade Verbindung 19"/>
            <p:cNvCxnSpPr>
              <a:cxnSpLocks/>
              <a:stCxn id="19" idx="0"/>
            </p:cNvCxnSpPr>
            <p:nvPr/>
          </p:nvCxnSpPr>
          <p:spPr>
            <a:xfrm>
              <a:off x="3886826" y="3261159"/>
              <a:ext cx="329050" cy="33759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cxnSpLocks/>
              <a:stCxn id="19" idx="4"/>
            </p:cNvCxnSpPr>
            <p:nvPr/>
          </p:nvCxnSpPr>
          <p:spPr>
            <a:xfrm flipH="1" flipV="1">
              <a:off x="4831232" y="4205565"/>
              <a:ext cx="324060" cy="32406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cxnSpLocks/>
              <a:stCxn id="19" idx="2"/>
            </p:cNvCxnSpPr>
            <p:nvPr/>
          </p:nvCxnSpPr>
          <p:spPr>
            <a:xfrm flipV="1">
              <a:off x="3859088" y="4232963"/>
              <a:ext cx="324400" cy="32440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>
              <a:cxnSpLocks/>
              <a:stCxn id="19" idx="3"/>
            </p:cNvCxnSpPr>
            <p:nvPr/>
          </p:nvCxnSpPr>
          <p:spPr>
            <a:xfrm flipV="1">
              <a:off x="4501445" y="4357965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cxnSpLocks/>
              <a:stCxn id="19" idx="1"/>
            </p:cNvCxnSpPr>
            <p:nvPr/>
          </p:nvCxnSpPr>
          <p:spPr>
            <a:xfrm>
              <a:off x="3604504" y="3915006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ihandform 13"/>
            <p:cNvSpPr/>
            <p:nvPr/>
          </p:nvSpPr>
          <p:spPr>
            <a:xfrm>
              <a:off x="4254495" y="2988396"/>
              <a:ext cx="157931" cy="772548"/>
            </a:xfrm>
            <a:custGeom>
              <a:avLst/>
              <a:gdLst>
                <a:gd name="connsiteX0" fmla="*/ 157931 w 157931"/>
                <a:gd name="connsiteY0" fmla="*/ 0 h 772548"/>
                <a:gd name="connsiteX1" fmla="*/ 812 w 157931"/>
                <a:gd name="connsiteY1" fmla="*/ 392821 h 772548"/>
                <a:gd name="connsiteX2" fmla="*/ 92465 w 157931"/>
                <a:gd name="connsiteY2" fmla="*/ 772548 h 77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931" h="772548">
                  <a:moveTo>
                    <a:pt x="157931" y="0"/>
                  </a:moveTo>
                  <a:cubicBezTo>
                    <a:pt x="84827" y="132031"/>
                    <a:pt x="11723" y="264063"/>
                    <a:pt x="812" y="392821"/>
                  </a:cubicBezTo>
                  <a:cubicBezTo>
                    <a:pt x="-10099" y="521579"/>
                    <a:pt x="92465" y="772548"/>
                    <a:pt x="92465" y="772548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4" name="Gerade Verbindung 33"/>
            <p:cNvCxnSpPr/>
            <p:nvPr/>
          </p:nvCxnSpPr>
          <p:spPr>
            <a:xfrm flipH="1">
              <a:off x="4992896" y="3915006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ihandform 7"/>
            <p:cNvSpPr/>
            <p:nvPr/>
          </p:nvSpPr>
          <p:spPr>
            <a:xfrm>
              <a:off x="4616543" y="3328841"/>
              <a:ext cx="645512" cy="526670"/>
            </a:xfrm>
            <a:custGeom>
              <a:avLst/>
              <a:gdLst>
                <a:gd name="connsiteX0" fmla="*/ 641569 w 645512"/>
                <a:gd name="connsiteY0" fmla="*/ 0 h 526670"/>
                <a:gd name="connsiteX1" fmla="*/ 549916 w 645512"/>
                <a:gd name="connsiteY1" fmla="*/ 248787 h 526670"/>
                <a:gd name="connsiteX2" fmla="*/ 0 w 645512"/>
                <a:gd name="connsiteY2" fmla="*/ 523762 h 5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5512" h="526670">
                  <a:moveTo>
                    <a:pt x="641569" y="0"/>
                  </a:moveTo>
                  <a:cubicBezTo>
                    <a:pt x="649206" y="80746"/>
                    <a:pt x="656844" y="161493"/>
                    <a:pt x="549916" y="248787"/>
                  </a:cubicBezTo>
                  <a:cubicBezTo>
                    <a:pt x="442988" y="336081"/>
                    <a:pt x="6547" y="554315"/>
                    <a:pt x="0" y="523762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4" name="Oval 53"/>
          <p:cNvSpPr/>
          <p:nvPr/>
        </p:nvSpPr>
        <p:spPr>
          <a:xfrm>
            <a:off x="7434217" y="3060386"/>
            <a:ext cx="357573" cy="353592"/>
          </a:xfrm>
          <a:prstGeom prst="ellipse">
            <a:avLst/>
          </a:prstGeom>
          <a:solidFill>
            <a:srgbClr val="EA81E9"/>
          </a:solidFill>
          <a:ln w="3175" cmpd="sng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7" name="Gruppierung 16"/>
          <p:cNvGrpSpPr/>
          <p:nvPr/>
        </p:nvGrpSpPr>
        <p:grpSpPr>
          <a:xfrm>
            <a:off x="6271466" y="2754705"/>
            <a:ext cx="2437118" cy="1987117"/>
            <a:chOff x="6271466" y="2754705"/>
            <a:chExt cx="2437118" cy="1987117"/>
          </a:xfrm>
        </p:grpSpPr>
        <p:sp>
          <p:nvSpPr>
            <p:cNvPr id="45" name="Oval 44"/>
            <p:cNvSpPr/>
            <p:nvPr/>
          </p:nvSpPr>
          <p:spPr>
            <a:xfrm rot="18900000">
              <a:off x="6271466" y="2754705"/>
              <a:ext cx="2437118" cy="1800739"/>
            </a:xfrm>
            <a:custGeom>
              <a:avLst/>
              <a:gdLst>
                <a:gd name="connsiteX0" fmla="*/ 0 w 1872336"/>
                <a:gd name="connsiteY0" fmla="*/ 896941 h 1793882"/>
                <a:gd name="connsiteX1" fmla="*/ 936168 w 1872336"/>
                <a:gd name="connsiteY1" fmla="*/ 0 h 1793882"/>
                <a:gd name="connsiteX2" fmla="*/ 1872336 w 1872336"/>
                <a:gd name="connsiteY2" fmla="*/ 896941 h 1793882"/>
                <a:gd name="connsiteX3" fmla="*/ 936168 w 1872336"/>
                <a:gd name="connsiteY3" fmla="*/ 1793882 h 1793882"/>
                <a:gd name="connsiteX4" fmla="*/ 0 w 1872336"/>
                <a:gd name="connsiteY4" fmla="*/ 896941 h 1793882"/>
                <a:gd name="connsiteX0" fmla="*/ 0 w 2724135"/>
                <a:gd name="connsiteY0" fmla="*/ 902996 h 1802845"/>
                <a:gd name="connsiteX1" fmla="*/ 936168 w 2724135"/>
                <a:gd name="connsiteY1" fmla="*/ 6055 h 1802845"/>
                <a:gd name="connsiteX2" fmla="*/ 2724135 w 2724135"/>
                <a:gd name="connsiteY2" fmla="*/ 643729 h 1802845"/>
                <a:gd name="connsiteX3" fmla="*/ 936168 w 2724135"/>
                <a:gd name="connsiteY3" fmla="*/ 1799937 h 1802845"/>
                <a:gd name="connsiteX4" fmla="*/ 0 w 2724135"/>
                <a:gd name="connsiteY4" fmla="*/ 902996 h 1802845"/>
                <a:gd name="connsiteX0" fmla="*/ 0 w 2437118"/>
                <a:gd name="connsiteY0" fmla="*/ 901438 h 1800739"/>
                <a:gd name="connsiteX1" fmla="*/ 936168 w 2437118"/>
                <a:gd name="connsiteY1" fmla="*/ 4497 h 1800739"/>
                <a:gd name="connsiteX2" fmla="*/ 2437118 w 2437118"/>
                <a:gd name="connsiteY2" fmla="*/ 669954 h 1800739"/>
                <a:gd name="connsiteX3" fmla="*/ 936168 w 2437118"/>
                <a:gd name="connsiteY3" fmla="*/ 1798379 h 1800739"/>
                <a:gd name="connsiteX4" fmla="*/ 0 w 2437118"/>
                <a:gd name="connsiteY4" fmla="*/ 901438 h 180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7118" h="1800739">
                  <a:moveTo>
                    <a:pt x="0" y="901438"/>
                  </a:moveTo>
                  <a:cubicBezTo>
                    <a:pt x="0" y="406071"/>
                    <a:pt x="529982" y="43078"/>
                    <a:pt x="936168" y="4497"/>
                  </a:cubicBezTo>
                  <a:cubicBezTo>
                    <a:pt x="1342354" y="-34084"/>
                    <a:pt x="2437118" y="174587"/>
                    <a:pt x="2437118" y="669954"/>
                  </a:cubicBezTo>
                  <a:cubicBezTo>
                    <a:pt x="2437118" y="1165321"/>
                    <a:pt x="1342354" y="1759798"/>
                    <a:pt x="936168" y="1798379"/>
                  </a:cubicBezTo>
                  <a:cubicBezTo>
                    <a:pt x="529982" y="1836960"/>
                    <a:pt x="0" y="1396805"/>
                    <a:pt x="0" y="90143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5" name="Gerade Verbindung 54"/>
            <p:cNvCxnSpPr/>
            <p:nvPr/>
          </p:nvCxnSpPr>
          <p:spPr>
            <a:xfrm rot="18900000" flipH="1">
              <a:off x="6830103" y="3150325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>
              <a:stCxn id="45" idx="3"/>
            </p:cNvCxnSpPr>
            <p:nvPr/>
          </p:nvCxnSpPr>
          <p:spPr>
            <a:xfrm flipH="1" flipV="1">
              <a:off x="7613004" y="4161628"/>
              <a:ext cx="312329" cy="32811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rot="18900000">
              <a:off x="6573675" y="4351226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V="1">
              <a:off x="7283217" y="4287840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>
              <a:off x="6412462" y="3855511"/>
              <a:ext cx="465344" cy="15558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Gerade Verbindung 61"/>
          <p:cNvCxnSpPr>
            <a:stCxn id="54" idx="0"/>
          </p:cNvCxnSpPr>
          <p:nvPr/>
        </p:nvCxnSpPr>
        <p:spPr>
          <a:xfrm flipV="1">
            <a:off x="7613004" y="2706979"/>
            <a:ext cx="324060" cy="353407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>
            <a:stCxn id="45" idx="2"/>
          </p:cNvCxnSpPr>
          <p:nvPr/>
        </p:nvCxnSpPr>
        <p:spPr>
          <a:xfrm flipH="1">
            <a:off x="7791790" y="2630495"/>
            <a:ext cx="396958" cy="456133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84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9" grpId="0" animBg="1"/>
      <p:bldP spid="33" grpId="0" animBg="1"/>
      <p:bldP spid="5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833648" y="1598613"/>
            <a:ext cx="3247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6FCF"/>
              </a:buClr>
            </a:pPr>
            <a:r>
              <a:rPr lang="fr-FR"/>
              <a:t>Changement de vision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1728" y="3275358"/>
            <a:ext cx="303221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isolation d’une déviance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dirty="0">
                <a:solidFill>
                  <a:srgbClr val="000000"/>
                </a:solidFill>
              </a:rPr>
              <a:t>garder la déviance et</a:t>
            </a:r>
          </a:p>
          <a:p>
            <a:pPr algn="ctr" rtl="0" latinLnBrk="1" hangingPunct="0"/>
            <a:r>
              <a:rPr lang="fr-FR" sz="1800" dirty="0">
                <a:solidFill>
                  <a:srgbClr val="000000"/>
                </a:solidFill>
              </a:rPr>
              <a:t>normalité séparés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3853947" y="3275358"/>
            <a:ext cx="4415099" cy="923328"/>
            <a:chOff x="3853947" y="3275358"/>
            <a:chExt cx="4415099" cy="923328"/>
          </a:xfrm>
        </p:grpSpPr>
        <p:sp>
          <p:nvSpPr>
            <p:cNvPr id="6" name="Textfeld 5"/>
            <p:cNvSpPr txBox="1"/>
            <p:nvPr/>
          </p:nvSpPr>
          <p:spPr>
            <a:xfrm>
              <a:off x="5236827" y="3275358"/>
              <a:ext cx="303221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promotion interactions</a:t>
              </a:r>
            </a:p>
            <a:p>
              <a:pPr algn="ctr" rtl="0" latinLnBrk="1" hangingPunct="0"/>
              <a:r>
                <a:rPr lang="fr-FR" sz="1800" dirty="0">
                  <a:solidFill>
                    <a:srgbClr val="000000"/>
                  </a:solidFill>
                </a:rPr>
                <a:t>entre altérité et</a:t>
              </a:r>
            </a:p>
            <a:p>
              <a:pPr algn="ctr" rtl="0" latinLnBrk="1" hangingPunct="0"/>
              <a:r>
                <a:rPr lang="fr-FR" sz="1800" dirty="0">
                  <a:solidFill>
                    <a:srgbClr val="000000"/>
                  </a:solidFill>
                </a:rPr>
                <a:t>normalité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Gerade Verbindung 9"/>
            <p:cNvCxnSpPr>
              <a:stCxn id="5" idx="3"/>
              <a:endCxn id="6" idx="1"/>
            </p:cNvCxnSpPr>
            <p:nvPr/>
          </p:nvCxnSpPr>
          <p:spPr>
            <a:xfrm>
              <a:off x="3853947" y="3737022"/>
              <a:ext cx="1382880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9" name="Titel 1"/>
          <p:cNvSpPr txBox="1">
            <a:spLocks/>
          </p:cNvSpPr>
          <p:nvPr/>
        </p:nvSpPr>
        <p:spPr>
          <a:xfrm>
            <a:off x="265145" y="274638"/>
            <a:ext cx="8508815" cy="1323975"/>
          </a:xfrm>
          <a:prstGeom prst="rect">
            <a:avLst/>
          </a:prstGeom>
        </p:spPr>
        <p:txBody>
          <a:bodyPr/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dirty="0">
                <a:solidFill>
                  <a:srgbClr val="7F7F7F"/>
                </a:solidFill>
              </a:rPr>
              <a:t>Transition vers un système assimilatif</a:t>
            </a:r>
          </a:p>
        </p:txBody>
      </p:sp>
    </p:spTree>
    <p:extLst>
      <p:ext uri="{BB962C8B-B14F-4D97-AF65-F5344CB8AC3E}">
        <p14:creationId xmlns:p14="http://schemas.microsoft.com/office/powerpoint/2010/main" val="371186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ECC1EBB-8E1D-B642-82DC-E782CD0C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dirty="0" err="1">
                <a:solidFill>
                  <a:srgbClr val="7F7F7F"/>
                </a:solidFill>
              </a:rPr>
              <a:t>Compétences</a:t>
            </a:r>
            <a:r>
              <a:rPr lang="de-DE" b="1" dirty="0">
                <a:solidFill>
                  <a:srgbClr val="7F7F7F"/>
                </a:solidFill>
              </a:rPr>
              <a:t> de </a:t>
            </a:r>
            <a:r>
              <a:rPr lang="de-DE" b="1" dirty="0" err="1">
                <a:solidFill>
                  <a:srgbClr val="7F7F7F"/>
                </a:solidFill>
              </a:rPr>
              <a:t>consommation</a:t>
            </a:r>
            <a:endParaRPr lang="de-DE" b="1" dirty="0">
              <a:solidFill>
                <a:srgbClr val="7F7F7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1F7478C-8F04-4E42-A432-E2D1D4092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1240"/>
            <a:ext cx="4998720" cy="413391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7B5D740-9748-4D44-8F9E-7733904A1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463" y="1696926"/>
            <a:ext cx="3949337" cy="3422540"/>
          </a:xfr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DE" sz="1400" dirty="0" err="1"/>
              <a:t>Capacités</a:t>
            </a:r>
            <a:r>
              <a:rPr lang="de-DE" sz="1400" dirty="0"/>
              <a:t> </a:t>
            </a:r>
            <a:r>
              <a:rPr lang="de-DE" sz="1400" dirty="0" err="1"/>
              <a:t>qui</a:t>
            </a:r>
            <a:r>
              <a:rPr lang="de-DE" sz="1400" dirty="0"/>
              <a:t> </a:t>
            </a:r>
            <a:r>
              <a:rPr lang="de-DE" sz="1400" dirty="0" err="1"/>
              <a:t>aident</a:t>
            </a:r>
            <a:r>
              <a:rPr lang="de-DE" sz="1400" dirty="0"/>
              <a:t> à </a:t>
            </a:r>
            <a:r>
              <a:rPr lang="de-DE" sz="1400" dirty="0" err="1"/>
              <a:t>organiser</a:t>
            </a:r>
            <a:r>
              <a:rPr lang="de-DE" sz="1400" dirty="0"/>
              <a:t> le </a:t>
            </a:r>
            <a:r>
              <a:rPr lang="de-DE" sz="1400" dirty="0" err="1"/>
              <a:t>comportement</a:t>
            </a:r>
            <a:r>
              <a:rPr lang="de-DE" sz="1400" dirty="0"/>
              <a:t> de </a:t>
            </a:r>
            <a:r>
              <a:rPr lang="de-DE" sz="1400" dirty="0" err="1"/>
              <a:t>consommation</a:t>
            </a:r>
            <a:r>
              <a:rPr lang="de-DE" sz="1400" dirty="0"/>
              <a:t> de </a:t>
            </a:r>
            <a:r>
              <a:rPr lang="de-DE" sz="1400" dirty="0" err="1"/>
              <a:t>manière</a:t>
            </a:r>
            <a:r>
              <a:rPr lang="de-DE" sz="1400" dirty="0"/>
              <a:t> à </a:t>
            </a:r>
            <a:r>
              <a:rPr lang="de-DE" sz="1400" dirty="0" err="1"/>
              <a:t>préserver</a:t>
            </a:r>
            <a:r>
              <a:rPr lang="de-DE" sz="1400" dirty="0"/>
              <a:t> la </a:t>
            </a:r>
            <a:r>
              <a:rPr lang="de-DE" sz="1400" dirty="0" err="1"/>
              <a:t>santé</a:t>
            </a:r>
            <a:endParaRPr lang="de-DE" sz="1400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DE" sz="1400" dirty="0" err="1"/>
              <a:t>Un</a:t>
            </a:r>
            <a:r>
              <a:rPr lang="de-DE" sz="1400" dirty="0"/>
              <a:t> </a:t>
            </a:r>
            <a:r>
              <a:rPr lang="de-DE" sz="1400" dirty="0" err="1"/>
              <a:t>ensemble</a:t>
            </a:r>
            <a:r>
              <a:rPr lang="de-DE" sz="1400" dirty="0"/>
              <a:t> de </a:t>
            </a:r>
            <a:r>
              <a:rPr lang="de-DE" sz="1400" dirty="0" err="1"/>
              <a:t>compétences</a:t>
            </a:r>
            <a:r>
              <a:rPr lang="de-DE" sz="1400" dirty="0"/>
              <a:t> !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DE" sz="1400" dirty="0" err="1"/>
              <a:t>Présuppose</a:t>
            </a:r>
            <a:r>
              <a:rPr lang="de-DE" sz="1400" dirty="0"/>
              <a:t> des </a:t>
            </a:r>
            <a:r>
              <a:rPr lang="de-DE" sz="1400" dirty="0" err="1"/>
              <a:t>connaissances</a:t>
            </a:r>
            <a:r>
              <a:rPr lang="de-DE" sz="1400" dirty="0"/>
              <a:t> relatives à la </a:t>
            </a:r>
            <a:r>
              <a:rPr lang="de-DE" sz="1400" dirty="0" err="1"/>
              <a:t>substance</a:t>
            </a:r>
            <a:r>
              <a:rPr lang="de-DE" sz="1400" dirty="0"/>
              <a:t> et au </a:t>
            </a:r>
            <a:r>
              <a:rPr lang="de-DE" sz="1400" dirty="0" err="1"/>
              <a:t>comportement</a:t>
            </a:r>
            <a:endParaRPr lang="de-DE" sz="1400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DE" sz="1400" dirty="0" err="1"/>
              <a:t>L'abstinence</a:t>
            </a:r>
            <a:r>
              <a:rPr lang="de-DE" sz="1400" dirty="0"/>
              <a:t> totale, la </a:t>
            </a:r>
            <a:r>
              <a:rPr lang="de-DE" sz="1400" dirty="0" err="1"/>
              <a:t>consommation</a:t>
            </a:r>
            <a:r>
              <a:rPr lang="de-DE" sz="1400" dirty="0"/>
              <a:t> </a:t>
            </a:r>
            <a:r>
              <a:rPr lang="de-DE" sz="1400" dirty="0" err="1"/>
              <a:t>hédonique</a:t>
            </a:r>
            <a:r>
              <a:rPr lang="de-DE" sz="1400" dirty="0"/>
              <a:t> et la </a:t>
            </a:r>
            <a:r>
              <a:rPr lang="de-DE" sz="1400" dirty="0" err="1"/>
              <a:t>consommation</a:t>
            </a:r>
            <a:r>
              <a:rPr lang="de-DE" sz="1400" dirty="0"/>
              <a:t> à </a:t>
            </a:r>
            <a:r>
              <a:rPr lang="de-DE" sz="1400" dirty="0" err="1"/>
              <a:t>risque</a:t>
            </a:r>
            <a:r>
              <a:rPr lang="de-DE" sz="1400" dirty="0"/>
              <a:t> </a:t>
            </a:r>
            <a:r>
              <a:rPr lang="de-DE" sz="1400" dirty="0" err="1"/>
              <a:t>contrôlée</a:t>
            </a:r>
            <a:r>
              <a:rPr lang="de-DE" sz="1400" dirty="0"/>
              <a:t> en </a:t>
            </a:r>
            <a:r>
              <a:rPr lang="de-DE" sz="1400" dirty="0" err="1"/>
              <a:t>sont</a:t>
            </a:r>
            <a:r>
              <a:rPr lang="de-DE" sz="1400" dirty="0"/>
              <a:t> des </a:t>
            </a:r>
            <a:r>
              <a:rPr lang="de-DE" sz="1400" dirty="0" err="1"/>
              <a:t>variants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4217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Pink, 2009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17" y="1230417"/>
            <a:ext cx="2902211" cy="19648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hteck 4"/>
          <p:cNvSpPr/>
          <p:nvPr/>
        </p:nvSpPr>
        <p:spPr>
          <a:xfrm>
            <a:off x="1162321" y="457605"/>
            <a:ext cx="3034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/>
            <a:r>
              <a:rPr lang="fr-CH" b="1" dirty="0">
                <a:latin typeface="Univers Medium" pitchFamily="-84" charset="0"/>
                <a:cs typeface="Arial" pitchFamily="34" charset="0"/>
              </a:rPr>
              <a:t>Tâches algorithmiques</a:t>
            </a:r>
          </a:p>
        </p:txBody>
      </p:sp>
      <p:sp>
        <p:nvSpPr>
          <p:cNvPr id="8" name="Rechteck 7"/>
          <p:cNvSpPr/>
          <p:nvPr/>
        </p:nvSpPr>
        <p:spPr>
          <a:xfrm>
            <a:off x="5500340" y="457604"/>
            <a:ext cx="2685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/>
            <a:r>
              <a:rPr lang="fr-CH" b="1" dirty="0">
                <a:latin typeface="Univers Medium" pitchFamily="-84" charset="0"/>
                <a:cs typeface="Arial" pitchFamily="34" charset="0"/>
              </a:rPr>
              <a:t>Tâches heuristiques</a:t>
            </a:r>
          </a:p>
        </p:txBody>
      </p:sp>
      <p:sp>
        <p:nvSpPr>
          <p:cNvPr id="9" name="Rechteck 8"/>
          <p:cNvSpPr/>
          <p:nvPr/>
        </p:nvSpPr>
        <p:spPr>
          <a:xfrm>
            <a:off x="827584" y="3717032"/>
            <a:ext cx="35283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Suivre un ensemble d'instructions établies </a:t>
            </a: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Par un seul cheminement prévu</a:t>
            </a:r>
          </a:p>
          <a:p>
            <a:pPr marL="1200150" lvl="5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vers une conclusion</a:t>
            </a:r>
          </a:p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i="1" dirty="0">
                <a:latin typeface="Univers Medium" pitchFamily="-84" charset="0"/>
                <a:cs typeface="Arial" pitchFamily="34" charset="0"/>
              </a:rPr>
              <a:t>Travail de routine</a:t>
            </a: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facilement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externalisable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ou automatisable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76056" y="3713338"/>
            <a:ext cx="36724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Il n'existe pas d'algorithme</a:t>
            </a: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expérimenter les possibilités</a:t>
            </a: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concevoir de nouvelles solutions</a:t>
            </a:r>
          </a:p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Créer quelque chose dont le monde ignorait l'existence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7971071-2583-FD47-9B5B-5C5A7E619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9345" y="1230417"/>
            <a:ext cx="2947340" cy="19648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7804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uiExpand="1" build="p" bldLvl="5"/>
      <p:bldP spid="12" grpId="0" build="p" bldLvl="5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0F16745A-723C-FC4F-B5AB-D6CDE482376E}"/>
              </a:ext>
            </a:extLst>
          </p:cNvPr>
          <p:cNvSpPr txBox="1">
            <a:spLocks/>
          </p:cNvSpPr>
          <p:nvPr/>
        </p:nvSpPr>
        <p:spPr>
          <a:xfrm>
            <a:off x="1342409" y="260856"/>
            <a:ext cx="6675438" cy="1143000"/>
          </a:xfrm>
        </p:spPr>
        <p:txBody>
          <a:bodyPr/>
          <a:lstStyle>
            <a:lvl1pPr algn="ctr">
              <a:defRPr sz="36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en-US" dirty="0" err="1"/>
              <a:t>Valeurs</a:t>
            </a:r>
            <a:r>
              <a:rPr lang="en-US" dirty="0"/>
              <a:t> vs </a:t>
            </a:r>
            <a:r>
              <a:rPr lang="en-US" dirty="0" err="1"/>
              <a:t>règles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E4BCE51-0EA1-2A4A-84B9-6F225EF92FCE}"/>
              </a:ext>
            </a:extLst>
          </p:cNvPr>
          <p:cNvSpPr txBox="1"/>
          <p:nvPr/>
        </p:nvSpPr>
        <p:spPr>
          <a:xfrm>
            <a:off x="6407942" y="1538757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/>
              <a:t>Valeurs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6718D1F-85FE-8841-9D24-0A2A0E8F1DF1}"/>
              </a:ext>
            </a:extLst>
          </p:cNvPr>
          <p:cNvSpPr txBox="1"/>
          <p:nvPr/>
        </p:nvSpPr>
        <p:spPr>
          <a:xfrm>
            <a:off x="5559954" y="457133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/>
              <a:t>influencent les choix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277DCA04-3A1C-DF49-9C2A-6D9503FE37BB}"/>
              </a:ext>
            </a:extLst>
          </p:cNvPr>
          <p:cNvSpPr txBox="1"/>
          <p:nvPr/>
        </p:nvSpPr>
        <p:spPr>
          <a:xfrm>
            <a:off x="1929167" y="151538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Règles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6389D9C7-009C-0D40-A669-9F626B6A807A}"/>
              </a:ext>
            </a:extLst>
          </p:cNvPr>
          <p:cNvSpPr txBox="1"/>
          <p:nvPr/>
        </p:nvSpPr>
        <p:spPr>
          <a:xfrm>
            <a:off x="978587" y="4600917"/>
            <a:ext cx="3095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/>
              <a:t>déterminent les choix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C85D5B0-9927-F74A-A1CB-F097E7C12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48" y="2134912"/>
            <a:ext cx="3237395" cy="2345847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D8FC43DB-39AD-3C42-A8D6-D35010ED56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002" y="2134912"/>
            <a:ext cx="3237396" cy="23458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3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868A2E9-0DC1-8848-977C-86E6B4FE6BBF}"/>
              </a:ext>
            </a:extLst>
          </p:cNvPr>
          <p:cNvSpPr txBox="1"/>
          <p:nvPr/>
        </p:nvSpPr>
        <p:spPr>
          <a:xfrm>
            <a:off x="2133600" y="200035"/>
            <a:ext cx="50937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Ligues</a:t>
            </a:r>
            <a:r>
              <a:rPr kumimoji="0" lang="de-DE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de </a:t>
            </a: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tempérance</a:t>
            </a:r>
            <a:endParaRPr kumimoji="0" lang="de-DE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65681C6-28A6-694E-8EC1-16D3C089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537"/>
            <a:ext cx="2857500" cy="406400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xmlns="" id="{45E279D2-3CC9-4B41-9068-738D8B658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7736" y="2001882"/>
            <a:ext cx="6272413" cy="2523309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Associations formées pour s'opposer à la consommation de substances psychoactives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Fondement souvent d'ordre religieux ou moral 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Plupart des mouvements du XXe siècle également associés au mouvement féministe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Alcool cause de violences conjugales</a:t>
            </a:r>
          </a:p>
        </p:txBody>
      </p:sp>
    </p:spTree>
    <p:extLst>
      <p:ext uri="{BB962C8B-B14F-4D97-AF65-F5344CB8AC3E}">
        <p14:creationId xmlns:p14="http://schemas.microsoft.com/office/powerpoint/2010/main" val="71192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767BD8C-D215-BF4B-8C6F-AF1FAF678903}"/>
              </a:ext>
            </a:extLst>
          </p:cNvPr>
          <p:cNvSpPr/>
          <p:nvPr/>
        </p:nvSpPr>
        <p:spPr>
          <a:xfrm>
            <a:off x="842643" y="332803"/>
            <a:ext cx="7902694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solidFill>
                  <a:srgbClr val="7F7F7F"/>
                </a:solidFill>
              </a:rPr>
              <a:t>Le début de l’Addictologie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BF52F11-2593-A34E-B2F9-8F299E527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7828"/>
            <a:ext cx="3487270" cy="308524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5A2E1CCF-927E-0D4A-B111-466D6D7B591B}"/>
              </a:ext>
            </a:extLst>
          </p:cNvPr>
          <p:cNvSpPr/>
          <p:nvPr/>
        </p:nvSpPr>
        <p:spPr>
          <a:xfrm>
            <a:off x="3361766" y="1809709"/>
            <a:ext cx="4903694" cy="34225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Réparatrice → créatrice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Psychologie des profondeurs → psychologie des hauteurs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Réduction des risques → compétences en matière de risques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Discrète → conviviale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Met à l’abri → expose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Prohibe → régule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i="1" dirty="0"/>
              <a:t>Dé-</a:t>
            </a:r>
            <a:r>
              <a:rPr lang="fr-FR" sz="1400" i="1" dirty="0" err="1"/>
              <a:t>citoyennise</a:t>
            </a:r>
            <a:r>
              <a:rPr lang="fr-FR" sz="1400" i="1" dirty="0"/>
              <a:t> → </a:t>
            </a:r>
            <a:r>
              <a:rPr lang="fr-FR" sz="1400" i="1" dirty="0" err="1"/>
              <a:t>citoyennise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02191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xmlns="" id="{45E279D2-3CC9-4B41-9068-738D8B658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6618" y="1497875"/>
            <a:ext cx="7437120" cy="3718560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1851 : Loi du Maine prohibe vente de toute boisson alcoolique « 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sauf pour usage médical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1855 : 12 États rejoignent le Maine dans la prohibition totale</a:t>
            </a:r>
          </a:p>
          <a:p>
            <a:pPr marL="2270125" lvl="4" indent="-212725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Dry States</a:t>
            </a:r>
          </a:p>
          <a:p>
            <a:pPr marL="2270125" lvl="4" indent="-212725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Wet</a:t>
            </a:r>
            <a:r>
              <a:rPr lang="fr-FR" sz="1600" dirty="0"/>
              <a:t> States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1880 : </a:t>
            </a:r>
            <a:r>
              <a:rPr lang="fr-FR" sz="1600" dirty="0" err="1"/>
              <a:t>Woman's</a:t>
            </a:r>
            <a:r>
              <a:rPr lang="fr-FR" sz="1600" dirty="0"/>
              <a:t> Christian </a:t>
            </a:r>
            <a:r>
              <a:rPr lang="fr-FR" sz="1600" dirty="0" err="1"/>
              <a:t>Temperance</a:t>
            </a:r>
            <a:r>
              <a:rPr lang="fr-FR" sz="1600" dirty="0"/>
              <a:t> Union (WCTU) fonde département d'éducation scientifique à la tempérance dans des écoles et des collèges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Devient un programme d'éducation obligatoire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Prohibition vue comme une solution aux problèmes </a:t>
            </a:r>
            <a:r>
              <a:rPr lang="fr-FR" sz="1600" b="1" dirty="0"/>
              <a:t>de pauvreté, de criminalité, et de violence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920CF4D4-64E8-8846-AB6A-8131539F1F67}"/>
              </a:ext>
            </a:extLst>
          </p:cNvPr>
          <p:cNvSpPr txBox="1"/>
          <p:nvPr/>
        </p:nvSpPr>
        <p:spPr>
          <a:xfrm>
            <a:off x="1994263" y="487680"/>
            <a:ext cx="50937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Ligues</a:t>
            </a:r>
            <a:r>
              <a:rPr kumimoji="0" lang="de-DE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de </a:t>
            </a: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tempérance</a:t>
            </a:r>
            <a:endParaRPr kumimoji="0" lang="de-DE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7E0321B-889F-C94B-B0DD-39B52F2A8A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614" y="2662580"/>
            <a:ext cx="1064768" cy="6945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09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86D370E-0E14-AD48-976C-4FF86D56F371}"/>
              </a:ext>
            </a:extLst>
          </p:cNvPr>
          <p:cNvSpPr txBox="1"/>
          <p:nvPr/>
        </p:nvSpPr>
        <p:spPr>
          <a:xfrm>
            <a:off x="1889760" y="243841"/>
            <a:ext cx="521392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</a:defRPr>
            </a:lvl1pPr>
          </a:lstStyle>
          <a:p>
            <a:r>
              <a:rPr lang="de-DE" dirty="0" err="1"/>
              <a:t>Tout</a:t>
            </a:r>
            <a:r>
              <a:rPr lang="de-DE" dirty="0"/>
              <a:t> </a:t>
            </a:r>
            <a:r>
              <a:rPr lang="de-DE" dirty="0" err="1"/>
              <a:t>près</a:t>
            </a:r>
            <a:r>
              <a:rPr lang="de-DE" dirty="0"/>
              <a:t> de </a:t>
            </a:r>
            <a:r>
              <a:rPr lang="de-DE" dirty="0" err="1"/>
              <a:t>chez</a:t>
            </a:r>
            <a:r>
              <a:rPr lang="de-DE" dirty="0"/>
              <a:t> </a:t>
            </a:r>
            <a:r>
              <a:rPr lang="de-DE" dirty="0" err="1"/>
              <a:t>nous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AD55D2A-7AF8-FB48-9AC0-2B41BA04A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4772"/>
            <a:ext cx="2809166" cy="423435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xmlns="" id="{45E279D2-3CC9-4B41-9068-738D8B658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188" y="1525250"/>
            <a:ext cx="6305711" cy="3753394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1872 : Fondation de l'Association française contre l'abus des boissons alcooliques 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Devient la Société française de tempérance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1905 : fusionne avec l'Union française antialcoolique et l'Étoile universitaire → Ligue nationale contre l'alcoolisme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1950 : Comité national de défense contre l'alcoolisme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1989 : Association nationale de prévention en alcoologie 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2002 : Association nationale de prévention en alcoologie et addictologie (ANPAA)</a:t>
            </a:r>
          </a:p>
        </p:txBody>
      </p:sp>
    </p:spTree>
    <p:extLst>
      <p:ext uri="{BB962C8B-B14F-4D97-AF65-F5344CB8AC3E}">
        <p14:creationId xmlns:p14="http://schemas.microsoft.com/office/powerpoint/2010/main" val="137140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5482F7E-2347-B84C-83C7-3A8C2E1DA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9699" y="1266673"/>
            <a:ext cx="5288643" cy="4166184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Pasteur de </a:t>
            </a:r>
            <a:r>
              <a:rPr lang="de-DE" sz="1800" dirty="0" err="1"/>
              <a:t>l'Eglise</a:t>
            </a:r>
            <a:r>
              <a:rPr lang="de-DE" sz="1800" dirty="0"/>
              <a:t> </a:t>
            </a:r>
            <a:r>
              <a:rPr lang="de-DE" sz="1800" dirty="0" err="1"/>
              <a:t>libre</a:t>
            </a:r>
            <a:endParaRPr lang="de-DE" sz="18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1877 : </a:t>
            </a:r>
            <a:r>
              <a:rPr lang="de-DE" sz="1800" dirty="0" err="1"/>
              <a:t>fonde</a:t>
            </a:r>
            <a:r>
              <a:rPr lang="de-DE" sz="1800" dirty="0"/>
              <a:t> à </a:t>
            </a:r>
            <a:r>
              <a:rPr lang="de-DE" sz="1800" dirty="0" err="1"/>
              <a:t>Genève</a:t>
            </a:r>
            <a:r>
              <a:rPr lang="de-DE" sz="1800" dirty="0"/>
              <a:t> la </a:t>
            </a:r>
            <a:r>
              <a:rPr lang="de-DE" sz="1800" dirty="0" err="1"/>
              <a:t>première</a:t>
            </a:r>
            <a:r>
              <a:rPr lang="de-DE" sz="1800" dirty="0"/>
              <a:t> </a:t>
            </a:r>
            <a:r>
              <a:rPr lang="de-DE" sz="1800" dirty="0" err="1"/>
              <a:t>société</a:t>
            </a:r>
            <a:r>
              <a:rPr lang="de-DE" sz="1800" dirty="0"/>
              <a:t> de la Croix-</a:t>
            </a:r>
            <a:r>
              <a:rPr lang="de-DE" sz="1800" dirty="0" err="1"/>
              <a:t>Bleue</a:t>
            </a:r>
            <a:endParaRPr lang="de-DE" sz="18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Prone</a:t>
            </a:r>
            <a:r>
              <a:rPr lang="de-DE" sz="1800" dirty="0"/>
              <a:t> </a:t>
            </a:r>
            <a:r>
              <a:rPr lang="de-DE" sz="1800" dirty="0" err="1"/>
              <a:t>l‘abstinence</a:t>
            </a:r>
            <a:r>
              <a:rPr lang="de-DE" sz="1800" dirty="0"/>
              <a:t> totale 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„</a:t>
            </a:r>
            <a:r>
              <a:rPr lang="de-DE" sz="1800" dirty="0" err="1"/>
              <a:t>guérir</a:t>
            </a:r>
            <a:r>
              <a:rPr lang="de-DE" sz="1800" dirty="0"/>
              <a:t> les </a:t>
            </a:r>
            <a:r>
              <a:rPr lang="de-DE" sz="1800" dirty="0" err="1"/>
              <a:t>buveurs</a:t>
            </a:r>
            <a:r>
              <a:rPr lang="de-DE" sz="1800" dirty="0"/>
              <a:t>“</a:t>
            </a:r>
          </a:p>
          <a:p>
            <a:pPr marL="1085850" lvl="1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remédier</a:t>
            </a:r>
            <a:r>
              <a:rPr lang="de-DE" sz="1800" dirty="0"/>
              <a:t> </a:t>
            </a:r>
            <a:r>
              <a:rPr lang="de-DE" sz="1800" dirty="0" err="1"/>
              <a:t>aux</a:t>
            </a:r>
            <a:r>
              <a:rPr lang="de-DE" sz="1800" dirty="0"/>
              <a:t> </a:t>
            </a:r>
            <a:r>
              <a:rPr lang="de-DE" sz="1800" dirty="0" err="1"/>
              <a:t>problèmes</a:t>
            </a:r>
            <a:r>
              <a:rPr lang="de-DE" sz="1800" dirty="0"/>
              <a:t> de la </a:t>
            </a:r>
            <a:r>
              <a:rPr lang="de-DE" sz="1800" dirty="0" err="1"/>
              <a:t>société</a:t>
            </a:r>
            <a:r>
              <a:rPr lang="de-DE" sz="1800" dirty="0"/>
              <a:t> et </a:t>
            </a:r>
            <a:r>
              <a:rPr lang="de-DE" sz="1800" dirty="0" err="1"/>
              <a:t>d'en</a:t>
            </a:r>
            <a:r>
              <a:rPr lang="de-DE" sz="1800" dirty="0"/>
              <a:t> </a:t>
            </a:r>
            <a:r>
              <a:rPr lang="de-DE" sz="1800" dirty="0" err="1"/>
              <a:t>assurer</a:t>
            </a:r>
            <a:r>
              <a:rPr lang="de-DE" sz="1800" dirty="0"/>
              <a:t> la </a:t>
            </a:r>
            <a:r>
              <a:rPr lang="de-DE" sz="1800" dirty="0" err="1"/>
              <a:t>régénération</a:t>
            </a:r>
            <a:r>
              <a:rPr lang="de-DE" sz="1800" dirty="0"/>
              <a:t> </a:t>
            </a:r>
            <a:r>
              <a:rPr lang="de-DE" sz="1800" dirty="0" err="1"/>
              <a:t>morale</a:t>
            </a:r>
            <a:r>
              <a:rPr lang="de-DE" sz="1800" dirty="0"/>
              <a:t> (</a:t>
            </a:r>
            <a:r>
              <a:rPr lang="de-DE" sz="1800" dirty="0" err="1"/>
              <a:t>mouvement</a:t>
            </a:r>
            <a:r>
              <a:rPr lang="de-DE" sz="1800" dirty="0"/>
              <a:t> </a:t>
            </a:r>
            <a:r>
              <a:rPr lang="de-DE" sz="1800" dirty="0" err="1"/>
              <a:t>pour</a:t>
            </a:r>
            <a:r>
              <a:rPr lang="de-DE" sz="1800" dirty="0"/>
              <a:t> le </a:t>
            </a:r>
            <a:r>
              <a:rPr lang="de-DE" sz="1800" dirty="0" err="1"/>
              <a:t>Relèvement</a:t>
            </a:r>
            <a:r>
              <a:rPr lang="de-DE" sz="1800" dirty="0"/>
              <a:t> </a:t>
            </a:r>
            <a:r>
              <a:rPr lang="de-DE" sz="1800" dirty="0" err="1"/>
              <a:t>moral</a:t>
            </a:r>
            <a:r>
              <a:rPr lang="de-DE" sz="1800" dirty="0"/>
              <a:t>)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Mouvement</a:t>
            </a:r>
            <a:r>
              <a:rPr lang="de-DE" sz="1800" dirty="0"/>
              <a:t> </a:t>
            </a:r>
            <a:r>
              <a:rPr lang="de-DE" sz="1800" dirty="0" err="1"/>
              <a:t>fustige</a:t>
            </a:r>
            <a:r>
              <a:rPr lang="de-DE" sz="1800" dirty="0"/>
              <a:t> non </a:t>
            </a:r>
            <a:r>
              <a:rPr lang="de-DE" sz="1800" dirty="0" err="1"/>
              <a:t>seulement</a:t>
            </a:r>
            <a:r>
              <a:rPr lang="de-DE" sz="1800" dirty="0"/>
              <a:t> </a:t>
            </a:r>
            <a:r>
              <a:rPr lang="de-DE" sz="1800" dirty="0" err="1"/>
              <a:t>l'alcool</a:t>
            </a:r>
            <a:r>
              <a:rPr lang="de-DE" sz="1800" dirty="0"/>
              <a:t>, </a:t>
            </a:r>
            <a:r>
              <a:rPr lang="de-DE" sz="1800" dirty="0" err="1"/>
              <a:t>mais</a:t>
            </a:r>
            <a:r>
              <a:rPr lang="de-DE" sz="1800" dirty="0"/>
              <a:t> la "</a:t>
            </a:r>
            <a:r>
              <a:rPr lang="de-DE" sz="1800" dirty="0" err="1"/>
              <a:t>soif</a:t>
            </a:r>
            <a:r>
              <a:rPr lang="de-DE" sz="1800" dirty="0"/>
              <a:t> de </a:t>
            </a:r>
            <a:r>
              <a:rPr lang="de-DE" sz="1800" dirty="0" err="1"/>
              <a:t>plaisirs</a:t>
            </a:r>
            <a:r>
              <a:rPr lang="de-DE" sz="1800" dirty="0"/>
              <a:t>"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B2752EFD-FDD0-0540-939F-9AA63B620EB5}"/>
              </a:ext>
            </a:extLst>
          </p:cNvPr>
          <p:cNvGrpSpPr/>
          <p:nvPr/>
        </p:nvGrpSpPr>
        <p:grpSpPr>
          <a:xfrm>
            <a:off x="0" y="1562165"/>
            <a:ext cx="2403566" cy="3579786"/>
            <a:chOff x="0" y="1562165"/>
            <a:chExt cx="2403566" cy="357978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xmlns="" id="{20E70C03-F1C9-E04B-8066-3920D0C9E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62165"/>
              <a:ext cx="2403566" cy="3274811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xmlns="" id="{4C8680A5-12D5-CE4B-8B43-2A5C9BA982F8}"/>
                </a:ext>
              </a:extLst>
            </p:cNvPr>
            <p:cNvSpPr txBox="1"/>
            <p:nvPr/>
          </p:nvSpPr>
          <p:spPr>
            <a:xfrm>
              <a:off x="512011" y="4880343"/>
              <a:ext cx="1379543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Louis-Lucien </a:t>
              </a:r>
              <a:r>
                <a:rPr kumimoji="0" lang="de-DE" sz="11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Rochat</a:t>
              </a:r>
              <a:endParaRPr kumimoji="0" lang="de-DE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5C544CCF-001A-AD4C-95F9-93AB824F420B}"/>
              </a:ext>
            </a:extLst>
          </p:cNvPr>
          <p:cNvSpPr/>
          <p:nvPr/>
        </p:nvSpPr>
        <p:spPr>
          <a:xfrm>
            <a:off x="404948" y="556958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err="1"/>
              <a:t>hls-dhs-dss.ch</a:t>
            </a:r>
            <a:endParaRPr lang="de-DE" sz="1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2B9F7635-7C02-4D43-AC67-6F3919A2943E}"/>
              </a:ext>
            </a:extLst>
          </p:cNvPr>
          <p:cNvSpPr txBox="1"/>
          <p:nvPr/>
        </p:nvSpPr>
        <p:spPr>
          <a:xfrm>
            <a:off x="3135085" y="221228"/>
            <a:ext cx="25545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</a:defRPr>
            </a:lvl1pPr>
          </a:lstStyle>
          <a:p>
            <a:r>
              <a:rPr lang="de-DE" dirty="0"/>
              <a:t> </a:t>
            </a:r>
            <a:r>
              <a:rPr lang="de-DE" dirty="0" err="1"/>
              <a:t>Chez</a:t>
            </a:r>
            <a:r>
              <a:rPr lang="de-DE" dirty="0"/>
              <a:t> </a:t>
            </a:r>
            <a:r>
              <a:rPr lang="de-DE" dirty="0" err="1"/>
              <a:t>nous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210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1950</Words>
  <Application>Microsoft Office PowerPoint</Application>
  <PresentationFormat>Affichage à l'écran (4:3)</PresentationFormat>
  <Paragraphs>370</Paragraphs>
  <Slides>60</Slides>
  <Notes>3</Notes>
  <HiddenSlides>4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79" baseType="lpstr">
      <vt:lpstr>ＭＳ Ｐゴシック</vt:lpstr>
      <vt:lpstr>Adobe Garamond Pro</vt:lpstr>
      <vt:lpstr>Arial</vt:lpstr>
      <vt:lpstr>Arial</vt:lpstr>
      <vt:lpstr>Ayuthaya</vt:lpstr>
      <vt:lpstr>Calibri</vt:lpstr>
      <vt:lpstr>Ghoulish Fright AOE</vt:lpstr>
      <vt:lpstr>Helvetica</vt:lpstr>
      <vt:lpstr>Helvetica Neue</vt:lpstr>
      <vt:lpstr>HGPSoeiKakugothicUB</vt:lpstr>
      <vt:lpstr>Marker Felt</vt:lpstr>
      <vt:lpstr>Marker Felt Thin</vt:lpstr>
      <vt:lpstr>Symbol</vt:lpstr>
      <vt:lpstr>Times</vt:lpstr>
      <vt:lpstr>Times New Roman</vt:lpstr>
      <vt:lpstr>Univers Medium</vt:lpstr>
      <vt:lpstr>Wingdings</vt:lpstr>
      <vt:lpstr>Wingdings 3</vt:lpstr>
      <vt:lpstr>Default</vt:lpstr>
      <vt:lpstr>Présentation PowerPoint</vt:lpstr>
      <vt:lpstr>Dispositif</vt:lpstr>
      <vt:lpstr>Nappes discursives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Médicalisation</vt:lpstr>
      <vt:lpstr>Médicalisation</vt:lpstr>
      <vt:lpstr>Médicalisation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Biopouvoir</vt:lpstr>
      <vt:lpstr>Pouvoir/savoir</vt:lpstr>
      <vt:lpstr>Microphysique du pouvoir</vt:lpstr>
      <vt:lpstr>Présentation PowerPoint</vt:lpstr>
      <vt:lpstr>Présentation PowerPoint</vt:lpstr>
      <vt:lpstr>Présentation PowerPoint</vt:lpstr>
      <vt:lpstr>Deux principes d'organisation  de la discipline moderne et de l'auto-discipline  </vt:lpstr>
      <vt:lpstr>Présentation PowerPoint</vt:lpstr>
      <vt:lpstr>Présentation PowerPoint</vt:lpstr>
      <vt:lpstr>Présentation PowerPoint</vt:lpstr>
      <vt:lpstr>Histoire naturelle de l’addiction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Similitudes programmes diaphine et salles de consommation à moindre risque </vt:lpstr>
      <vt:lpstr>Origine idéologique</vt:lpstr>
      <vt:lpstr>Limites</vt:lpstr>
      <vt:lpstr>Combinaison des logiques</vt:lpstr>
      <vt:lpstr>Présentation PowerPoint</vt:lpstr>
      <vt:lpstr>Présentation PowerPoint</vt:lpstr>
      <vt:lpstr>Présentation PowerPoint</vt:lpstr>
      <vt:lpstr>Présentation PowerPoint</vt:lpstr>
      <vt:lpstr>Conceptualisation des soi possibles</vt:lpstr>
      <vt:lpstr>Présentation PowerPoint</vt:lpstr>
      <vt:lpstr>Claude Levy-Strauss</vt:lpstr>
      <vt:lpstr>Société anthropémiques</vt:lpstr>
      <vt:lpstr>Société anthropophagiques</vt:lpstr>
      <vt:lpstr>Addictologie anthropophagique encapsulante</vt:lpstr>
      <vt:lpstr>Présentation PowerPoint</vt:lpstr>
      <vt:lpstr>Présentation PowerPoint</vt:lpstr>
      <vt:lpstr>Compétences de consommation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>CALZADA RIBALTA Gerard</dc:creator>
  <cp:keywords/>
  <dc:description/>
  <cp:lastModifiedBy>CALZADA RIBALTA Gerard</cp:lastModifiedBy>
  <cp:revision>1105</cp:revision>
  <dcterms:modified xsi:type="dcterms:W3CDTF">2022-12-27T13:23:34Z</dcterms:modified>
  <cp:category/>
</cp:coreProperties>
</file>