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15" r:id="rId2"/>
    <p:sldId id="2165" r:id="rId3"/>
    <p:sldId id="2167" r:id="rId4"/>
    <p:sldId id="2166" r:id="rId5"/>
    <p:sldId id="2131" r:id="rId6"/>
    <p:sldId id="2132" r:id="rId7"/>
    <p:sldId id="2150" r:id="rId8"/>
    <p:sldId id="2151" r:id="rId9"/>
    <p:sldId id="2152" r:id="rId10"/>
    <p:sldId id="2153" r:id="rId11"/>
    <p:sldId id="2154" r:id="rId12"/>
    <p:sldId id="2155" r:id="rId13"/>
    <p:sldId id="2157" r:id="rId14"/>
    <p:sldId id="2158" r:id="rId15"/>
    <p:sldId id="2159" r:id="rId16"/>
    <p:sldId id="2160" r:id="rId17"/>
    <p:sldId id="2161" r:id="rId18"/>
    <p:sldId id="2162" r:id="rId19"/>
    <p:sldId id="1904" r:id="rId20"/>
    <p:sldId id="2138" r:id="rId21"/>
    <p:sldId id="2139" r:id="rId22"/>
    <p:sldId id="2147" r:id="rId23"/>
    <p:sldId id="2149" r:id="rId24"/>
    <p:sldId id="2146" r:id="rId25"/>
    <p:sldId id="2163" r:id="rId26"/>
    <p:sldId id="2164" r:id="rId27"/>
    <p:sldId id="2148" r:id="rId28"/>
    <p:sldId id="2140" r:id="rId29"/>
    <p:sldId id="2142" r:id="rId30"/>
    <p:sldId id="2143" r:id="rId31"/>
    <p:sldId id="2144" r:id="rId32"/>
    <p:sldId id="2145" r:id="rId33"/>
    <p:sldId id="2168" r:id="rId34"/>
    <p:sldId id="2169" r:id="rId35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62B"/>
    <a:srgbClr val="9FD0AB"/>
    <a:srgbClr val="02A089"/>
    <a:srgbClr val="F3AD04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6" autoAdjust="0"/>
    <p:restoredTop sz="93694" autoAdjust="0"/>
  </p:normalViewPr>
  <p:slideViewPr>
    <p:cSldViewPr snapToGrid="0" snapToObjects="1">
      <p:cViewPr varScale="1">
        <p:scale>
          <a:sx n="92" d="100"/>
          <a:sy n="92" d="100"/>
        </p:scale>
        <p:origin x="8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990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18890270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218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9" r:id="rId4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mw.ch/fr/Publications/Directives.html" TargetMode="External"/><Relationship Id="rId4" Type="http://schemas.openxmlformats.org/officeDocument/2006/relationships/hyperlink" Target="https://www.fmh.ch/files/pdf7/code-de-deontologie-fmh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01561" y="384694"/>
            <a:ext cx="7289130" cy="1392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CH" sz="3200" b="1" dirty="0">
                <a:solidFill>
                  <a:schemeClr val="bg1"/>
                </a:solidFill>
              </a:rPr>
              <a:t>PAP</a:t>
            </a:r>
          </a:p>
          <a:p>
            <a:pPr>
              <a:lnSpc>
                <a:spcPct val="140000"/>
              </a:lnSpc>
            </a:pPr>
            <a:r>
              <a:rPr lang="fr-CH" sz="3200" b="1" dirty="0">
                <a:solidFill>
                  <a:schemeClr val="bg1"/>
                </a:solidFill>
              </a:rPr>
              <a:t>Cadre légal et Déontologie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01561" y="2247844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DFC8CCD-1A28-7047-8C75-86A9F496A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561" y="2709507"/>
            <a:ext cx="5569799" cy="28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774805" y="1441525"/>
            <a:ext cx="80380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3e </a:t>
            </a:r>
          </a:p>
          <a:p>
            <a:pPr algn="l"/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moyen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endParaRPr lang="de-CH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La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remise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l’administration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destinés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dépendantes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soumises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régime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l’autorisation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Celle-ci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octroyée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cantons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Le Conseil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fédéral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fixer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d’héroïne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doivent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l’objet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autorisation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fédérale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342423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775061" y="1645920"/>
            <a:ext cx="80380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4 </a:t>
            </a:r>
          </a:p>
          <a:p>
            <a:pPr algn="l"/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Autorisation de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produire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commercer</a:t>
            </a:r>
            <a:endParaRPr lang="de-CH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fabriquent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doivent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requérir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autorisation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l’Institut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thérapeutiques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184245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748936" y="1314994"/>
            <a:ext cx="803801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8 </a:t>
            </a:r>
          </a:p>
          <a:p>
            <a:pPr algn="l"/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interdits</a:t>
            </a:r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indiqués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ci-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peuvent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cultivés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importés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fabri­qués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hallucinogènes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lysergide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(LSD 25);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Si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internationale ne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s’y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l’Office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fédéral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accorder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autorisations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exceptionnelles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l’impor­tation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visés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al. 1 et 3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utilisés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recherche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médicaments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médicale</a:t>
            </a:r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limité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166258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696685" y="1360587"/>
            <a:ext cx="8038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11</a:t>
            </a: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Les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médecins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tenus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n’employer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remettre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prescrire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</a:t>
            </a: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admise</a:t>
            </a:r>
            <a:r>
              <a:rPr lang="de-CH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la </a:t>
            </a:r>
            <a:r>
              <a:rPr lang="de-CH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de-CH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1896795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696685" y="1288869"/>
            <a:ext cx="80380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14</a:t>
            </a: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établissement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hospitalier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autorisé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l’autorité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cantonale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compé­tente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se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détenir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à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utiliser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be­soins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visées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responsabilité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dé­tention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l’utilisation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41615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705393" y="1384663"/>
            <a:ext cx="80380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17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possession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autorisation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vertu des art. 4 et 14, al. 2,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doivent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jour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comptabilité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opéra­tions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qu’ils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effectuent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visées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doivent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l’institut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année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Les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autorisées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 à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acquérir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à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remettre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responsables, au sens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14, al. 1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doivent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justifier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l’emploi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1220371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635725" y="1018903"/>
            <a:ext cx="803801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19</a:t>
            </a:r>
          </a:p>
          <a:p>
            <a:pPr algn="l"/>
            <a:endParaRPr lang="de-CH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privative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 au plus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pécuniaire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de-CH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l"/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droit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entrepose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expédie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passe en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pPr algn="l"/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droit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aliène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manière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</a:p>
          <a:p>
            <a:pPr algn="l"/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droit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possède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détient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acquiert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s’en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manière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</a:p>
          <a:p>
            <a:pPr algn="l"/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trafic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illicite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d’intermédiaire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</a:p>
          <a:p>
            <a:pPr algn="l"/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publiquement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consommation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révèle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s’en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consommer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</a:t>
            </a:r>
          </a:p>
          <a:p>
            <a:pPr algn="l"/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mesures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commettre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infractions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visées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à f.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339707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627016" y="1271451"/>
            <a:ext cx="80380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19</a:t>
            </a: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L’auteur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l’infraction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puni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privative 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au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pouvant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cumulée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pécuniaire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algn="l"/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s’il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sait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ignorer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l’infraction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directement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indirectement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mettre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nombreuses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l"/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s’il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bande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formée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livrer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manière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systématique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trafic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illicite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pPr algn="l"/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s’il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trafic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métier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ainsi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chiffre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d’affaires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318808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627016" y="1314994"/>
            <a:ext cx="80380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20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privative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 au plus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pécuniaire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professionnels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utilisent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remettent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dehors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prévus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art. 11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13;</a:t>
            </a: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médecin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dehors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prévus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11.</a:t>
            </a:r>
          </a:p>
          <a:p>
            <a:pPr algn="l"/>
            <a:endParaRPr lang="de-CH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L’auteur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l’infraction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privative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au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s’il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trafic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métier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qu’il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ainsi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chiffre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d’affaires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privative de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liberté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cumulée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peine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pécuniaire</a:t>
            </a:r>
            <a:r>
              <a:rPr lang="de-CH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346788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2228824" y="356342"/>
            <a:ext cx="5057795" cy="1200329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Psilocybine et LSD  </a:t>
            </a:r>
            <a:br>
              <a:rPr lang="fr-CH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CH" b="1" dirty="0" err="1">
                <a:solidFill>
                  <a:schemeClr val="bg1">
                    <a:lumMod val="50000"/>
                  </a:schemeClr>
                </a:solidFill>
              </a:rPr>
              <a:t>Status</a:t>
            </a: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 légal en Suisse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330379" y="1817479"/>
            <a:ext cx="5500726" cy="3744230"/>
          </a:xfrm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 algn="l" eaLnBrk="1" hangingPunct="1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dirty="0">
                <a:latin typeface="+mj-lt"/>
              </a:rPr>
              <a:t>Substance </a:t>
            </a:r>
            <a:r>
              <a:rPr lang="en-US" sz="1400" dirty="0" err="1">
                <a:latin typeface="+mj-lt"/>
              </a:rPr>
              <a:t>psychotropes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selon</a:t>
            </a:r>
            <a:r>
              <a:rPr lang="en-US" sz="1400" dirty="0">
                <a:latin typeface="+mj-lt"/>
              </a:rPr>
              <a:t> </a:t>
            </a:r>
            <a:r>
              <a:rPr lang="fr-CH" sz="1400" dirty="0">
                <a:latin typeface="+mj-lt"/>
              </a:rPr>
              <a:t>Art. 2, Art. 2a, Art. 2b  </a:t>
            </a:r>
            <a:r>
              <a:rPr lang="fr-CH" sz="1400" dirty="0" err="1">
                <a:latin typeface="+mj-lt"/>
              </a:rPr>
              <a:t>Lstup</a:t>
            </a:r>
            <a:endParaRPr lang="fr-CH" sz="1400" dirty="0">
              <a:latin typeface="+mj-lt"/>
            </a:endParaRPr>
          </a:p>
          <a:p>
            <a:pPr marL="180975" indent="-180975" algn="l" eaLnBrk="1" hangingPunct="1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>
                <a:latin typeface="+mj-lt"/>
              </a:rPr>
              <a:t>Ordonnance de </a:t>
            </a:r>
            <a:r>
              <a:rPr lang="fr-CH" sz="1400" dirty="0" err="1">
                <a:latin typeface="+mj-lt"/>
              </a:rPr>
              <a:t>Swissmedic</a:t>
            </a:r>
            <a:r>
              <a:rPr lang="fr-CH" sz="1400" dirty="0">
                <a:latin typeface="+mj-lt"/>
              </a:rPr>
              <a:t> sur les stupéfiants, </a:t>
            </a:r>
            <a:r>
              <a:rPr lang="fr-CH" sz="1400" dirty="0" err="1">
                <a:latin typeface="+mj-lt"/>
              </a:rPr>
              <a:t>OStup</a:t>
            </a:r>
            <a:r>
              <a:rPr lang="fr-CH" sz="1400" dirty="0">
                <a:latin typeface="+mj-lt"/>
              </a:rPr>
              <a:t>-</a:t>
            </a:r>
            <a:r>
              <a:rPr lang="fr-CH" sz="1400" dirty="0" err="1">
                <a:latin typeface="+mj-lt"/>
              </a:rPr>
              <a:t>Swissmedic</a:t>
            </a:r>
            <a:r>
              <a:rPr lang="fr-CH" sz="1400" dirty="0">
                <a:latin typeface="+mj-lt"/>
              </a:rPr>
              <a:t>, Appendice d, Liste des stupéfiants prohibés</a:t>
            </a:r>
          </a:p>
          <a:p>
            <a:pPr marL="638175" lvl="2" indent="-180975" algn="l" eaLnBrk="1" hangingPunct="1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champignons </a:t>
            </a:r>
            <a:r>
              <a:rPr lang="en-US" sz="1400" dirty="0" err="1">
                <a:latin typeface="+mj-lt"/>
                <a:ea typeface="+mn-ea"/>
                <a:cs typeface="+mn-cs"/>
              </a:rPr>
              <a:t>hallucinogènes</a:t>
            </a:r>
            <a:r>
              <a:rPr lang="en-US" sz="1400" dirty="0">
                <a:latin typeface="+mj-lt"/>
                <a:ea typeface="+mn-ea"/>
                <a:cs typeface="+mn-cs"/>
              </a:rPr>
              <a:t> du genre </a:t>
            </a:r>
            <a:r>
              <a:rPr lang="en-US" sz="1400" dirty="0" err="1">
                <a:latin typeface="+mj-lt"/>
                <a:ea typeface="+mn-ea"/>
                <a:cs typeface="+mn-cs"/>
              </a:rPr>
              <a:t>conocybe</a:t>
            </a:r>
            <a:r>
              <a:rPr lang="en-US" sz="1400" dirty="0">
                <a:latin typeface="+mj-lt"/>
                <a:ea typeface="+mn-ea"/>
                <a:cs typeface="+mn-cs"/>
              </a:rPr>
              <a:t>, </a:t>
            </a:r>
            <a:r>
              <a:rPr lang="en-US" sz="1400" dirty="0" err="1">
                <a:latin typeface="+mj-lt"/>
                <a:ea typeface="+mn-ea"/>
                <a:cs typeface="+mn-cs"/>
              </a:rPr>
              <a:t>panaeolus</a:t>
            </a:r>
            <a:r>
              <a:rPr lang="en-US" sz="1400" dirty="0">
                <a:latin typeface="+mj-lt"/>
                <a:ea typeface="+mn-ea"/>
                <a:cs typeface="+mn-cs"/>
              </a:rPr>
              <a:t>, </a:t>
            </a:r>
            <a:r>
              <a:rPr lang="en-US" sz="1400" dirty="0" err="1">
                <a:latin typeface="+mj-lt"/>
                <a:ea typeface="+mn-ea"/>
                <a:cs typeface="+mn-cs"/>
              </a:rPr>
              <a:t>psilocybe</a:t>
            </a:r>
            <a:r>
              <a:rPr lang="en-US" sz="1400" dirty="0">
                <a:latin typeface="+mj-lt"/>
                <a:ea typeface="+mn-ea"/>
                <a:cs typeface="+mn-cs"/>
              </a:rPr>
              <a:t> et </a:t>
            </a:r>
            <a:r>
              <a:rPr lang="en-US" sz="1400" dirty="0" err="1">
                <a:latin typeface="+mj-lt"/>
                <a:ea typeface="+mn-ea"/>
                <a:cs typeface="+mn-cs"/>
              </a:rPr>
              <a:t>stropharia</a:t>
            </a:r>
            <a:endParaRPr lang="en-US" sz="1400" dirty="0">
              <a:latin typeface="+mj-lt"/>
              <a:ea typeface="+mn-ea"/>
              <a:cs typeface="+mn-cs"/>
            </a:endParaRPr>
          </a:p>
          <a:p>
            <a:pPr marL="638175" lvl="2" indent="-180975" algn="l" eaLnBrk="1" hangingPunct="1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3-(2-diméthylaminoéthyl)-indol-4-ol (</a:t>
            </a:r>
            <a:r>
              <a:rPr lang="en-US" sz="1400" dirty="0" err="1">
                <a:latin typeface="+mj-lt"/>
                <a:ea typeface="+mn-ea"/>
                <a:cs typeface="+mn-cs"/>
              </a:rPr>
              <a:t>psilocine</a:t>
            </a:r>
            <a:r>
              <a:rPr lang="en-US" sz="1400" dirty="0">
                <a:latin typeface="+mj-lt"/>
                <a:ea typeface="+mn-ea"/>
                <a:cs typeface="+mn-cs"/>
              </a:rPr>
              <a:t>)</a:t>
            </a:r>
          </a:p>
          <a:p>
            <a:pPr marL="638175" lvl="2" indent="-180975" algn="l" eaLnBrk="1" hangingPunct="1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3-(2-diméthylaminoéthyl)-indol-4-yl-dihydrogène phosphate (</a:t>
            </a:r>
            <a:r>
              <a:rPr lang="en-US" sz="1400" dirty="0" err="1">
                <a:latin typeface="+mj-lt"/>
                <a:ea typeface="+mn-ea"/>
                <a:cs typeface="+mn-cs"/>
              </a:rPr>
              <a:t>psilocybine</a:t>
            </a:r>
            <a:r>
              <a:rPr lang="en-US" sz="1400" dirty="0">
                <a:latin typeface="+mj-lt"/>
                <a:ea typeface="+mn-ea"/>
                <a:cs typeface="+mn-cs"/>
              </a:rPr>
              <a:t>)</a:t>
            </a:r>
          </a:p>
          <a:p>
            <a:pPr marL="638175" lvl="2" indent="-180975" algn="l" eaLnBrk="1" hangingPunct="1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en-US" sz="1400" dirty="0">
                <a:latin typeface="+mj-lt"/>
                <a:ea typeface="+mn-ea"/>
                <a:cs typeface="+mn-cs"/>
              </a:rPr>
              <a:t>LSD-25</a:t>
            </a:r>
          </a:p>
          <a:p>
            <a:pPr marL="638175" lvl="1" indent="-261938" algn="l" eaLnBrk="1" hangingPunct="1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endParaRPr lang="en-US" sz="1400" dirty="0">
              <a:latin typeface="+mj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75" y="2484011"/>
            <a:ext cx="2571751" cy="257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0153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bldLvl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B3291C98-4C87-C74D-89F7-15D2AA5CC521}"/>
              </a:ext>
            </a:extLst>
          </p:cNvPr>
          <p:cNvSpPr/>
          <p:nvPr/>
        </p:nvSpPr>
        <p:spPr>
          <a:xfrm>
            <a:off x="2111181" y="507419"/>
            <a:ext cx="5262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</a:pPr>
            <a:r>
              <a:rPr lang="en-US" altLang="de-DE" sz="3600" b="1" dirty="0" err="1">
                <a:solidFill>
                  <a:schemeClr val="bg1">
                    <a:lumMod val="50000"/>
                  </a:schemeClr>
                </a:solidFill>
              </a:rPr>
              <a:t>Ethique</a:t>
            </a:r>
            <a:r>
              <a:rPr lang="en-US" altLang="de-DE" sz="3600" b="1" dirty="0">
                <a:solidFill>
                  <a:schemeClr val="bg1">
                    <a:lumMod val="50000"/>
                  </a:schemeClr>
                </a:solidFill>
              </a:rPr>
              <a:t> vs </a:t>
            </a:r>
            <a:r>
              <a:rPr lang="en-US" altLang="de-DE" sz="3600" b="1" dirty="0" err="1">
                <a:solidFill>
                  <a:schemeClr val="bg1">
                    <a:lumMod val="50000"/>
                  </a:schemeClr>
                </a:solidFill>
              </a:rPr>
              <a:t>déontologie</a:t>
            </a:r>
            <a:endParaRPr lang="en-US" alt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3D1ACFF-C9D9-FD44-8692-E2F547A4C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0" r="13777"/>
          <a:stretch/>
        </p:blipFill>
        <p:spPr>
          <a:xfrm>
            <a:off x="-44831" y="1408366"/>
            <a:ext cx="4312024" cy="3940489"/>
          </a:xfrm>
          <a:prstGeom prst="rect">
            <a:avLst/>
          </a:prstGeom>
          <a:solidFill>
            <a:srgbClr val="FFFFFF">
              <a:alpha val="76000"/>
            </a:srgbClr>
          </a:solidFill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EF7BB3DB-A6DB-0246-9D76-8AF83BD26E08}"/>
              </a:ext>
            </a:extLst>
          </p:cNvPr>
          <p:cNvSpPr/>
          <p:nvPr/>
        </p:nvSpPr>
        <p:spPr>
          <a:xfrm>
            <a:off x="3523129" y="1730830"/>
            <a:ext cx="5038165" cy="3421065"/>
          </a:xfrm>
          <a:prstGeom prst="rect">
            <a:avLst/>
          </a:prstGeom>
          <a:solidFill>
            <a:srgbClr val="FFFFFF">
              <a:alpha val="82000"/>
            </a:srgbClr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400" b="1" dirty="0" err="1">
                <a:solidFill>
                  <a:srgbClr val="404040"/>
                </a:solidFill>
                <a:latin typeface="+mj-lt"/>
              </a:rPr>
              <a:t>Déontologie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= Ensemble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devoirs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et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obligations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imposés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aux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membres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d’une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association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professionnelle</a:t>
            </a:r>
            <a:endParaRPr lang="de-CH" sz="1400" dirty="0">
              <a:solidFill>
                <a:srgbClr val="404040"/>
              </a:solidFill>
              <a:latin typeface="+mj-lt"/>
            </a:endParaRP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400" dirty="0" err="1">
                <a:solidFill>
                  <a:srgbClr val="404040"/>
                </a:solidFill>
                <a:latin typeface="+mj-lt"/>
              </a:rPr>
              <a:t>Règles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déontologiques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s’appliquent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de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manière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identique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</a:p>
          <a:p>
            <a:pPr marL="536575" indent="-179388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400" dirty="0">
                <a:solidFill>
                  <a:srgbClr val="404040"/>
                </a:solidFill>
                <a:latin typeface="+mj-lt"/>
              </a:rPr>
              <a:t>à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tous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les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membres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du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groupe</a:t>
            </a:r>
            <a:endParaRPr lang="de-CH" sz="1400" dirty="0">
              <a:solidFill>
                <a:srgbClr val="404040"/>
              </a:solidFill>
              <a:latin typeface="+mj-lt"/>
            </a:endParaRPr>
          </a:p>
          <a:p>
            <a:pPr marL="536575" indent="-179388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400" dirty="0" err="1">
                <a:solidFill>
                  <a:srgbClr val="404040"/>
                </a:solidFill>
                <a:latin typeface="+mj-lt"/>
              </a:rPr>
              <a:t>dans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toutes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les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situations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de la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pratique</a:t>
            </a:r>
            <a:endParaRPr lang="de-CH" sz="1400" dirty="0">
              <a:solidFill>
                <a:srgbClr val="404040"/>
              </a:solidFill>
              <a:latin typeface="+mj-lt"/>
            </a:endParaRP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400" dirty="0" err="1">
                <a:solidFill>
                  <a:srgbClr val="404040"/>
                </a:solidFill>
                <a:latin typeface="+mj-lt"/>
              </a:rPr>
              <a:t>Pas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nécessaire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de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réfléchir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aux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valeurs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qui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la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sous-tendent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400" dirty="0">
                <a:solidFill>
                  <a:srgbClr val="404040"/>
                </a:solidFill>
                <a:latin typeface="+mj-lt"/>
              </a:rPr>
              <a:t>…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ni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même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de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partager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ces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valeurs</a:t>
            </a:r>
            <a:endParaRPr lang="de-CH" sz="1400" dirty="0">
              <a:solidFill>
                <a:srgbClr val="404040"/>
              </a:solidFill>
              <a:latin typeface="+mj-lt"/>
            </a:endParaRP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400" b="1" dirty="0" err="1">
                <a:solidFill>
                  <a:srgbClr val="404040"/>
                </a:solidFill>
                <a:latin typeface="+mj-lt"/>
              </a:rPr>
              <a:t>Ethique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: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invite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le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professionnel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à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réfléchir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sur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les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valeurs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qui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motivent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son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action</a:t>
            </a:r>
            <a:r>
              <a:rPr lang="de-CH" sz="1400" dirty="0">
                <a:solidFill>
                  <a:srgbClr val="404040"/>
                </a:solidFill>
                <a:latin typeface="+mj-lt"/>
              </a:rPr>
              <a:t> et à </a:t>
            </a:r>
            <a:r>
              <a:rPr lang="de-CH" sz="1400" dirty="0" err="1">
                <a:solidFill>
                  <a:srgbClr val="404040"/>
                </a:solidFill>
                <a:latin typeface="+mj-lt"/>
              </a:rPr>
              <a:t>choisir</a:t>
            </a:r>
            <a:endParaRPr lang="de-DE" sz="1400" dirty="0">
              <a:solidFill>
                <a:srgbClr val="40404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871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2228823" y="266695"/>
            <a:ext cx="5057795" cy="1200329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Psilocybine et LSD  </a:t>
            </a:r>
            <a:br>
              <a:rPr lang="fr-CH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CH" b="1" dirty="0" err="1">
                <a:solidFill>
                  <a:schemeClr val="bg1">
                    <a:lumMod val="50000"/>
                  </a:schemeClr>
                </a:solidFill>
              </a:rPr>
              <a:t>Status</a:t>
            </a: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 légal en Suisse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163FE67-E055-7A43-BC5A-4EDBE263EE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2260"/>
            <a:ext cx="4123765" cy="3636563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83858" y="1813800"/>
            <a:ext cx="5860380" cy="3433481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600" dirty="0" err="1"/>
              <a:t>Selon</a:t>
            </a:r>
            <a:r>
              <a:rPr lang="en-US" sz="1600" dirty="0"/>
              <a:t> </a:t>
            </a:r>
            <a:r>
              <a:rPr lang="en-US" sz="1600" dirty="0" err="1"/>
              <a:t>l'art</a:t>
            </a:r>
            <a:r>
              <a:rPr lang="en-US" sz="1600" dirty="0"/>
              <a:t>. 8, al. 5, de la </a:t>
            </a:r>
            <a:r>
              <a:rPr lang="en-US" sz="1600" dirty="0" err="1"/>
              <a:t>Lstup</a:t>
            </a:r>
            <a:r>
              <a:rPr lang="en-US" sz="1600" dirty="0"/>
              <a:t> </a:t>
            </a:r>
            <a:r>
              <a:rPr lang="en-US" sz="1600" dirty="0" err="1"/>
              <a:t>l'OFSP</a:t>
            </a:r>
            <a:r>
              <a:rPr lang="en-US" sz="1600" dirty="0"/>
              <a:t> </a:t>
            </a:r>
            <a:r>
              <a:rPr lang="en-US" sz="1600" dirty="0" err="1"/>
              <a:t>peut</a:t>
            </a:r>
            <a:r>
              <a:rPr lang="en-US" sz="1600" dirty="0"/>
              <a:t> accorder des </a:t>
            </a:r>
            <a:r>
              <a:rPr lang="en-US" sz="1600" dirty="0" err="1"/>
              <a:t>autorisations</a:t>
            </a:r>
            <a:r>
              <a:rPr lang="en-US" sz="1600" dirty="0"/>
              <a:t> </a:t>
            </a:r>
            <a:r>
              <a:rPr lang="en-US" sz="1600" dirty="0" err="1"/>
              <a:t>exceptionnelles</a:t>
            </a:r>
            <a:r>
              <a:rPr lang="en-US" sz="1600" dirty="0"/>
              <a:t> pour des </a:t>
            </a:r>
            <a:r>
              <a:rPr lang="en-US" sz="1600" dirty="0" err="1"/>
              <a:t>stupéfiants</a:t>
            </a:r>
            <a:r>
              <a:rPr lang="en-US" sz="1600" dirty="0"/>
              <a:t> </a:t>
            </a:r>
            <a:r>
              <a:rPr lang="en-US" sz="1600" dirty="0" err="1"/>
              <a:t>interdits</a:t>
            </a:r>
            <a:r>
              <a:rPr lang="en-US" sz="1600" dirty="0"/>
              <a:t> pour</a:t>
            </a:r>
          </a:p>
          <a:p>
            <a:pPr marL="536575" indent="-223838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600" dirty="0"/>
              <a:t>la culture, </a:t>
            </a:r>
            <a:r>
              <a:rPr lang="en-US" sz="1600" dirty="0" err="1"/>
              <a:t>l’importation</a:t>
            </a:r>
            <a:r>
              <a:rPr lang="en-US" sz="1600" dirty="0"/>
              <a:t>, la fabrication, la </a:t>
            </a:r>
            <a:r>
              <a:rPr lang="en-US" sz="1600" dirty="0" err="1"/>
              <a:t>mise</a:t>
            </a:r>
            <a:r>
              <a:rPr lang="en-US" sz="1600" dirty="0"/>
              <a:t> </a:t>
            </a:r>
            <a:r>
              <a:rPr lang="en-US" sz="1600" dirty="0" err="1"/>
              <a:t>dans</a:t>
            </a:r>
            <a:r>
              <a:rPr lang="en-US" sz="1600" dirty="0"/>
              <a:t> le commerce</a:t>
            </a:r>
          </a:p>
          <a:p>
            <a:pPr marL="536575" indent="-223838" algn="l">
              <a:spcAft>
                <a:spcPts val="300"/>
              </a:spcAft>
              <a:buClr>
                <a:srgbClr val="9FD0AB"/>
              </a:buClr>
              <a:buChar char="•"/>
            </a:pPr>
            <a:endParaRPr lang="en-US" sz="1600" dirty="0"/>
          </a:p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600" dirty="0"/>
              <a:t>… </a:t>
            </a:r>
            <a:r>
              <a:rPr lang="en-US" sz="1600" dirty="0" err="1"/>
              <a:t>s'ils</a:t>
            </a:r>
            <a:r>
              <a:rPr lang="en-US" sz="1600" dirty="0"/>
              <a:t> </a:t>
            </a:r>
            <a:r>
              <a:rPr lang="en-US" sz="1600" dirty="0" err="1"/>
              <a:t>sont</a:t>
            </a:r>
            <a:r>
              <a:rPr lang="en-US" sz="1600" dirty="0"/>
              <a:t> </a:t>
            </a:r>
            <a:r>
              <a:rPr lang="en-US" sz="1600" dirty="0" err="1"/>
              <a:t>destinés</a:t>
            </a:r>
            <a:r>
              <a:rPr lang="en-US" sz="1600" dirty="0"/>
              <a:t> </a:t>
            </a:r>
            <a:r>
              <a:rPr lang="en-US" sz="1600" dirty="0" err="1"/>
              <a:t>à</a:t>
            </a:r>
            <a:r>
              <a:rPr lang="en-US" sz="1600" dirty="0"/>
              <a:t> :</a:t>
            </a:r>
          </a:p>
          <a:p>
            <a:pPr marL="536575" indent="-179388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600" dirty="0" err="1"/>
              <a:t>une</a:t>
            </a:r>
            <a:r>
              <a:rPr lang="en-US" sz="1600" dirty="0"/>
              <a:t> application </a:t>
            </a:r>
            <a:r>
              <a:rPr lang="en-US" sz="1600" dirty="0" err="1"/>
              <a:t>médicale</a:t>
            </a:r>
            <a:r>
              <a:rPr lang="en-US" sz="1600" dirty="0"/>
              <a:t> </a:t>
            </a:r>
            <a:r>
              <a:rPr lang="en-US" sz="1600" dirty="0" err="1"/>
              <a:t>limitée</a:t>
            </a:r>
            <a:endParaRPr lang="en-US" sz="1600" dirty="0"/>
          </a:p>
          <a:p>
            <a:pPr marL="536575" indent="-179388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600" dirty="0"/>
              <a:t>la recherche </a:t>
            </a:r>
            <a:r>
              <a:rPr lang="en-US" sz="1600" dirty="0" err="1"/>
              <a:t>scientifique</a:t>
            </a:r>
            <a:endParaRPr lang="en-US" sz="1600" dirty="0"/>
          </a:p>
          <a:p>
            <a:pPr marL="536575" indent="-179388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600" dirty="0"/>
              <a:t>au </a:t>
            </a:r>
            <a:r>
              <a:rPr lang="en-US" sz="1600" dirty="0" err="1"/>
              <a:t>développement</a:t>
            </a:r>
            <a:r>
              <a:rPr lang="en-US" sz="1600" dirty="0"/>
              <a:t> de </a:t>
            </a:r>
            <a:r>
              <a:rPr lang="en-US" sz="1600" dirty="0" err="1"/>
              <a:t>médicaments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559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bldLvl="5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510410" y="266695"/>
            <a:ext cx="8494634" cy="646331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Psychédéliques comme médicaments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F638313-E502-B34E-8CEC-2F277F677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5123" y="1155641"/>
            <a:ext cx="5898877" cy="43076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33082" y="1616577"/>
            <a:ext cx="6939363" cy="3224365"/>
          </a:xfr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800" dirty="0"/>
              <a:t>Si </a:t>
            </a:r>
            <a:r>
              <a:rPr lang="en-US" sz="1800" dirty="0" err="1"/>
              <a:t>stupéfiant</a:t>
            </a:r>
            <a:r>
              <a:rPr lang="en-US" sz="1800" dirty="0"/>
              <a:t> </a:t>
            </a:r>
            <a:r>
              <a:rPr lang="en-US" sz="1800" dirty="0" err="1"/>
              <a:t>interdit</a:t>
            </a:r>
            <a:r>
              <a:rPr lang="en-US" sz="1800" dirty="0"/>
              <a:t> </a:t>
            </a:r>
            <a:r>
              <a:rPr lang="en-US" sz="1800" dirty="0" err="1"/>
              <a:t>est</a:t>
            </a:r>
            <a:r>
              <a:rPr lang="en-US" sz="1800" dirty="0"/>
              <a:t> </a:t>
            </a:r>
            <a:r>
              <a:rPr lang="en-US" sz="1800" dirty="0" err="1"/>
              <a:t>utilisé</a:t>
            </a:r>
            <a:r>
              <a:rPr lang="en-US" sz="1800" dirty="0"/>
              <a:t> </a:t>
            </a:r>
            <a:r>
              <a:rPr lang="en-US" sz="1800" dirty="0" err="1"/>
              <a:t>comme</a:t>
            </a:r>
            <a:r>
              <a:rPr lang="en-US" sz="1800" dirty="0"/>
              <a:t> </a:t>
            </a:r>
            <a:r>
              <a:rPr lang="en-US" sz="1800" dirty="0" err="1"/>
              <a:t>principe</a:t>
            </a:r>
            <a:r>
              <a:rPr lang="en-US" sz="1800" dirty="0"/>
              <a:t> </a:t>
            </a:r>
            <a:r>
              <a:rPr lang="en-US" sz="1800" dirty="0" err="1"/>
              <a:t>actif</a:t>
            </a:r>
            <a:r>
              <a:rPr lang="en-US" sz="1800" dirty="0"/>
              <a:t> </a:t>
            </a:r>
            <a:r>
              <a:rPr lang="en-US" sz="1800" dirty="0" err="1"/>
              <a:t>dans</a:t>
            </a:r>
            <a:r>
              <a:rPr lang="en-US" sz="1800" dirty="0"/>
              <a:t> un </a:t>
            </a:r>
            <a:r>
              <a:rPr lang="en-US" sz="1800" dirty="0" err="1"/>
              <a:t>médicament</a:t>
            </a:r>
            <a:r>
              <a:rPr lang="en-US" sz="1800" dirty="0"/>
              <a:t> </a:t>
            </a:r>
            <a:r>
              <a:rPr lang="en-US" sz="1800" dirty="0" err="1"/>
              <a:t>autorisé</a:t>
            </a:r>
            <a:r>
              <a:rPr lang="en-US" sz="1800" dirty="0"/>
              <a:t> par Swissmedic (p. ex. </a:t>
            </a:r>
            <a:r>
              <a:rPr lang="en-US" sz="1800" dirty="0" err="1"/>
              <a:t>Méthadone</a:t>
            </a:r>
            <a:r>
              <a:rPr lang="en-US" sz="1800" dirty="0"/>
              <a:t>, </a:t>
            </a:r>
            <a:r>
              <a:rPr lang="en-US" sz="1800" dirty="0" err="1"/>
              <a:t>Sevre</a:t>
            </a:r>
            <a:r>
              <a:rPr lang="en-US" sz="1800" dirty="0"/>
              <a:t>-long® </a:t>
            </a:r>
            <a:r>
              <a:rPr lang="en-US" sz="1800" dirty="0" err="1"/>
              <a:t>ou</a:t>
            </a:r>
            <a:r>
              <a:rPr lang="en-US" sz="1800" dirty="0"/>
              <a:t> </a:t>
            </a:r>
            <a:r>
              <a:rPr lang="en-US" sz="1800" dirty="0" err="1"/>
              <a:t>Diaphin</a:t>
            </a:r>
            <a:r>
              <a:rPr lang="en-US" sz="1800" dirty="0"/>
              <a:t>® </a:t>
            </a:r>
            <a:r>
              <a:rPr lang="en-US" sz="1800" dirty="0" err="1"/>
              <a:t>dans</a:t>
            </a:r>
            <a:r>
              <a:rPr lang="en-US" sz="1800" dirty="0"/>
              <a:t> le </a:t>
            </a:r>
            <a:r>
              <a:rPr lang="en-US" sz="1800" dirty="0" err="1"/>
              <a:t>cas</a:t>
            </a:r>
            <a:r>
              <a:rPr lang="en-US" sz="1800" dirty="0"/>
              <a:t> </a:t>
            </a:r>
            <a:r>
              <a:rPr lang="en-US" sz="1800" dirty="0" err="1"/>
              <a:t>d’une</a:t>
            </a:r>
            <a:r>
              <a:rPr lang="en-US" sz="1800" dirty="0"/>
              <a:t> indication </a:t>
            </a:r>
            <a:r>
              <a:rPr lang="en-US" sz="1800" dirty="0" err="1"/>
              <a:t>autorisée</a:t>
            </a:r>
            <a:r>
              <a:rPr lang="en-US" sz="1800" dirty="0"/>
              <a:t> par Swissmedic)</a:t>
            </a:r>
          </a:p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800" dirty="0"/>
              <a:t>→ </a:t>
            </a:r>
            <a:r>
              <a:rPr lang="en-US" sz="1800" dirty="0" err="1"/>
              <a:t>autorisation</a:t>
            </a:r>
            <a:r>
              <a:rPr lang="en-US" sz="1800" dirty="0"/>
              <a:t> </a:t>
            </a:r>
            <a:r>
              <a:rPr lang="en-US" sz="1800" dirty="0" err="1"/>
              <a:t>exceptionnelle</a:t>
            </a:r>
            <a:r>
              <a:rPr lang="en-US" sz="1800" dirty="0"/>
              <a:t> par </a:t>
            </a:r>
            <a:r>
              <a:rPr lang="en-US" sz="1800" dirty="0" err="1"/>
              <a:t>l’OFSP</a:t>
            </a:r>
            <a:r>
              <a:rPr lang="en-US" sz="1800" dirty="0"/>
              <a:t> pas </a:t>
            </a:r>
            <a:r>
              <a:rPr lang="en-US" sz="1800" dirty="0" err="1"/>
              <a:t>nécessaire</a:t>
            </a:r>
            <a:r>
              <a:rPr lang="en-US" sz="1800" dirty="0"/>
              <a:t> </a:t>
            </a:r>
          </a:p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endParaRPr lang="en-US" sz="1800" dirty="0"/>
          </a:p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800" dirty="0"/>
              <a:t>LSD et </a:t>
            </a:r>
            <a:r>
              <a:rPr lang="en-US" sz="1800" dirty="0" err="1"/>
              <a:t>psilocybine</a:t>
            </a:r>
            <a:r>
              <a:rPr lang="en-US" sz="1800" dirty="0"/>
              <a:t> pas (encore) </a:t>
            </a:r>
            <a:r>
              <a:rPr lang="en-US" sz="1800" dirty="0" err="1"/>
              <a:t>autorisés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tant</a:t>
            </a:r>
            <a:r>
              <a:rPr lang="en-US" sz="1800" dirty="0"/>
              <a:t> que </a:t>
            </a:r>
            <a:r>
              <a:rPr lang="en-US" sz="1800" dirty="0" err="1"/>
              <a:t>médicaments</a:t>
            </a:r>
            <a:r>
              <a:rPr lang="en-US" sz="1800" dirty="0"/>
              <a:t> par Swissmedic</a:t>
            </a:r>
          </a:p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800" dirty="0"/>
              <a:t>→ </a:t>
            </a:r>
            <a:r>
              <a:rPr lang="en-US" sz="1800" dirty="0" err="1"/>
              <a:t>autorisation</a:t>
            </a:r>
            <a:r>
              <a:rPr lang="en-US" sz="1800" dirty="0"/>
              <a:t> </a:t>
            </a:r>
            <a:r>
              <a:rPr lang="en-US" sz="1800" dirty="0" err="1"/>
              <a:t>exceptionnelle</a:t>
            </a:r>
            <a:r>
              <a:rPr lang="en-US" sz="1800" dirty="0"/>
              <a:t> par </a:t>
            </a:r>
            <a:r>
              <a:rPr lang="en-US" sz="1800" dirty="0" err="1"/>
              <a:t>l'OFSP</a:t>
            </a:r>
            <a:r>
              <a:rPr lang="en-US" sz="1800" dirty="0"/>
              <a:t> </a:t>
            </a:r>
            <a:r>
              <a:rPr lang="en-US" sz="1800" dirty="0" err="1"/>
              <a:t>toujours</a:t>
            </a:r>
            <a:r>
              <a:rPr lang="en-US" sz="1800" dirty="0"/>
              <a:t> </a:t>
            </a:r>
            <a:r>
              <a:rPr lang="en-US" sz="1800" dirty="0" err="1"/>
              <a:t>nécessaire</a:t>
            </a:r>
            <a:endParaRPr lang="en-US" sz="1800" dirty="0"/>
          </a:p>
          <a:p>
            <a:pPr marL="214313" indent="-214313" algn="l">
              <a:spcAft>
                <a:spcPts val="300"/>
              </a:spcAft>
              <a:buClr>
                <a:srgbClr val="9FD0AB"/>
              </a:buClr>
              <a:buChar char="•"/>
            </a:pPr>
            <a:endParaRPr lang="en-US" sz="1800" dirty="0" err="1"/>
          </a:p>
        </p:txBody>
      </p:sp>
    </p:spTree>
    <p:extLst>
      <p:ext uri="{BB962C8B-B14F-4D97-AF65-F5344CB8AC3E}">
        <p14:creationId xmlns:p14="http://schemas.microsoft.com/office/powerpoint/2010/main" val="115009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Médicaments sans AMM ?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FD1E328D-112E-AA4E-9AE1-C4CB7B3755AF}"/>
              </a:ext>
            </a:extLst>
          </p:cNvPr>
          <p:cNvSpPr/>
          <p:nvPr/>
        </p:nvSpPr>
        <p:spPr>
          <a:xfrm>
            <a:off x="539362" y="1918448"/>
            <a:ext cx="7977108" cy="248322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Un médicament sans AMM peut ainsi essentiellement être utilisé en Suisse sous deux conditions :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800" dirty="0"/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1.	Essai clinique – pour un plus grand nombre de patients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2.	Autorisation spéciale pour un patient donné (compassionate use)</a:t>
            </a:r>
          </a:p>
          <a:p>
            <a:pPr marL="536575" indent="-179388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Autorisation exceptionnelle dans le cas des stupéfiants</a:t>
            </a:r>
          </a:p>
        </p:txBody>
      </p:sp>
    </p:spTree>
    <p:extLst>
      <p:ext uri="{BB962C8B-B14F-4D97-AF65-F5344CB8AC3E}">
        <p14:creationId xmlns:p14="http://schemas.microsoft.com/office/powerpoint/2010/main" val="321587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B27D5A3B-13B3-E243-9076-F377BA1DB645}"/>
              </a:ext>
            </a:extLst>
          </p:cNvPr>
          <p:cNvSpPr txBox="1"/>
          <p:nvPr/>
        </p:nvSpPr>
        <p:spPr>
          <a:xfrm>
            <a:off x="2375646" y="430307"/>
            <a:ext cx="27469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Indication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non </a:t>
            </a: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enregistrée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AC18031-4FA8-ED4A-A5C9-68A9B64D7A4E}"/>
              </a:ext>
            </a:extLst>
          </p:cNvPr>
          <p:cNvSpPr txBox="1"/>
          <p:nvPr/>
        </p:nvSpPr>
        <p:spPr>
          <a:xfrm>
            <a:off x="2689835" y="1335743"/>
            <a:ext cx="21185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existe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une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AMM ?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xmlns="" id="{BD32C3E4-125B-2748-B28F-13D90B4648A2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749098" y="799637"/>
            <a:ext cx="1" cy="536106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4162C3E4-ABFA-7841-93E6-B59B185499F4}"/>
              </a:ext>
            </a:extLst>
          </p:cNvPr>
          <p:cNvSpPr txBox="1"/>
          <p:nvPr/>
        </p:nvSpPr>
        <p:spPr>
          <a:xfrm>
            <a:off x="1334658" y="4061012"/>
            <a:ext cx="10284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Off-label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xmlns="" id="{273ED9A5-868B-904F-9B80-374FC3BC274A}"/>
              </a:ext>
            </a:extLst>
          </p:cNvPr>
          <p:cNvCxnSpPr>
            <a:stCxn id="13" idx="2"/>
            <a:endCxn id="16" idx="0"/>
          </p:cNvCxnSpPr>
          <p:nvPr/>
        </p:nvCxnSpPr>
        <p:spPr>
          <a:xfrm>
            <a:off x="1848901" y="2269274"/>
            <a:ext cx="0" cy="1791738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aute 8">
            <a:extLst>
              <a:ext uri="{FF2B5EF4-FFF2-40B4-BE49-F238E27FC236}">
                <a16:creationId xmlns:a16="http://schemas.microsoft.com/office/drawing/2014/main" xmlns="" id="{A69AF5C8-2319-B747-A004-F88F6688E96C}"/>
              </a:ext>
            </a:extLst>
          </p:cNvPr>
          <p:cNvSpPr/>
          <p:nvPr/>
        </p:nvSpPr>
        <p:spPr>
          <a:xfrm>
            <a:off x="3668415" y="2019017"/>
            <a:ext cx="161365" cy="192739"/>
          </a:xfrm>
          <a:prstGeom prst="diamond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xmlns="" id="{88B53B8E-A5FC-CC4F-A4DF-2D9AA81321C3}"/>
              </a:ext>
            </a:extLst>
          </p:cNvPr>
          <p:cNvCxnSpPr>
            <a:stCxn id="5" idx="2"/>
            <a:endCxn id="9" idx="0"/>
          </p:cNvCxnSpPr>
          <p:nvPr/>
        </p:nvCxnSpPr>
        <p:spPr>
          <a:xfrm flipH="1">
            <a:off x="3749098" y="1705073"/>
            <a:ext cx="1" cy="313944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0EA613A-6A80-8F46-B97F-1914768DEB75}"/>
              </a:ext>
            </a:extLst>
          </p:cNvPr>
          <p:cNvSpPr txBox="1"/>
          <p:nvPr/>
        </p:nvSpPr>
        <p:spPr>
          <a:xfrm>
            <a:off x="1663274" y="1961499"/>
            <a:ext cx="37125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de-DE" sz="1400" dirty="0" err="1"/>
              <a:t>Oui</a:t>
            </a:r>
            <a:endParaRPr lang="de-DE" sz="1400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xmlns="" id="{E79A114E-4426-814F-AD39-10CBF9F559DE}"/>
              </a:ext>
            </a:extLst>
          </p:cNvPr>
          <p:cNvCxnSpPr>
            <a:stCxn id="9" idx="1"/>
            <a:endCxn id="13" idx="3"/>
          </p:cNvCxnSpPr>
          <p:nvPr/>
        </p:nvCxnSpPr>
        <p:spPr>
          <a:xfrm flipH="1">
            <a:off x="2034527" y="2115387"/>
            <a:ext cx="1633888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C6BD1E32-1C46-F24D-8A75-3F0387C35D9A}"/>
              </a:ext>
            </a:extLst>
          </p:cNvPr>
          <p:cNvSpPr txBox="1"/>
          <p:nvPr/>
        </p:nvSpPr>
        <p:spPr>
          <a:xfrm>
            <a:off x="5350860" y="1941043"/>
            <a:ext cx="42094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de-DE" sz="1400" dirty="0"/>
              <a:t>Non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xmlns="" id="{D9F0ED7D-1EAC-9147-A7E2-FADEA61D9902}"/>
              </a:ext>
            </a:extLst>
          </p:cNvPr>
          <p:cNvCxnSpPr>
            <a:cxnSpLocks/>
            <a:stCxn id="19" idx="1"/>
            <a:endCxn id="9" idx="3"/>
          </p:cNvCxnSpPr>
          <p:nvPr/>
        </p:nvCxnSpPr>
        <p:spPr>
          <a:xfrm flipH="1">
            <a:off x="3829780" y="2094931"/>
            <a:ext cx="1521080" cy="20456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20BFAA9A-653D-614F-88A8-605D87ABADBD}"/>
              </a:ext>
            </a:extLst>
          </p:cNvPr>
          <p:cNvSpPr txBox="1"/>
          <p:nvPr/>
        </p:nvSpPr>
        <p:spPr>
          <a:xfrm>
            <a:off x="4899614" y="2795813"/>
            <a:ext cx="13234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Stupéfiant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?</a:t>
            </a: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xmlns="" id="{F04CD84F-F065-C14D-B4F9-C64ADA878F32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 flipH="1">
            <a:off x="5561333" y="2248818"/>
            <a:ext cx="1" cy="546995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Raute 28">
            <a:extLst>
              <a:ext uri="{FF2B5EF4-FFF2-40B4-BE49-F238E27FC236}">
                <a16:creationId xmlns:a16="http://schemas.microsoft.com/office/drawing/2014/main" xmlns="" id="{BA91395C-9976-C744-860B-35809E6749AD}"/>
              </a:ext>
            </a:extLst>
          </p:cNvPr>
          <p:cNvSpPr/>
          <p:nvPr/>
        </p:nvSpPr>
        <p:spPr>
          <a:xfrm>
            <a:off x="5480649" y="3437387"/>
            <a:ext cx="161365" cy="192739"/>
          </a:xfrm>
          <a:prstGeom prst="diamond">
            <a:avLst/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xmlns="" id="{1E0BBB06-B4CE-3640-8B4F-38742F04F00B}"/>
              </a:ext>
            </a:extLst>
          </p:cNvPr>
          <p:cNvCxnSpPr>
            <a:cxnSpLocks/>
            <a:stCxn id="24" idx="2"/>
            <a:endCxn id="29" idx="0"/>
          </p:cNvCxnSpPr>
          <p:nvPr/>
        </p:nvCxnSpPr>
        <p:spPr>
          <a:xfrm flipH="1">
            <a:off x="5561332" y="3165143"/>
            <a:ext cx="1" cy="272244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xmlns="" id="{141C5B63-49A2-4148-AD17-4355EE4B5BCF}"/>
              </a:ext>
            </a:extLst>
          </p:cNvPr>
          <p:cNvSpPr txBox="1"/>
          <p:nvPr/>
        </p:nvSpPr>
        <p:spPr>
          <a:xfrm>
            <a:off x="4169373" y="3379869"/>
            <a:ext cx="42094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de-DE" sz="1400" dirty="0"/>
              <a:t>Non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xmlns="" id="{CE5A92D4-EA86-8C46-923A-F5C38514C853}"/>
              </a:ext>
            </a:extLst>
          </p:cNvPr>
          <p:cNvCxnSpPr>
            <a:cxnSpLocks/>
            <a:stCxn id="29" idx="1"/>
            <a:endCxn id="33" idx="3"/>
          </p:cNvCxnSpPr>
          <p:nvPr/>
        </p:nvCxnSpPr>
        <p:spPr>
          <a:xfrm flipH="1">
            <a:off x="4590320" y="3533757"/>
            <a:ext cx="890329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xmlns="" id="{F97FCC47-327E-2A46-8CE8-7DDFADD0D18C}"/>
              </a:ext>
            </a:extLst>
          </p:cNvPr>
          <p:cNvSpPr txBox="1"/>
          <p:nvPr/>
        </p:nvSpPr>
        <p:spPr>
          <a:xfrm>
            <a:off x="6755300" y="3379869"/>
            <a:ext cx="37125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de-DE" sz="1400" dirty="0" err="1"/>
              <a:t>Oui</a:t>
            </a:r>
            <a:endParaRPr lang="de-DE" sz="1400" dirty="0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xmlns="" id="{FF174A3C-DE8A-BB4D-A928-E03752026312}"/>
              </a:ext>
            </a:extLst>
          </p:cNvPr>
          <p:cNvCxnSpPr>
            <a:cxnSpLocks/>
            <a:stCxn id="29" idx="3"/>
            <a:endCxn id="37" idx="1"/>
          </p:cNvCxnSpPr>
          <p:nvPr/>
        </p:nvCxnSpPr>
        <p:spPr>
          <a:xfrm>
            <a:off x="5642014" y="3533757"/>
            <a:ext cx="1113286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xmlns="" id="{A179924A-A870-DF4E-840D-9F0FC10D8967}"/>
              </a:ext>
            </a:extLst>
          </p:cNvPr>
          <p:cNvSpPr txBox="1"/>
          <p:nvPr/>
        </p:nvSpPr>
        <p:spPr>
          <a:xfrm>
            <a:off x="3474470" y="4518174"/>
            <a:ext cx="18107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Compassionate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 b="1" dirty="0" err="1">
                <a:solidFill>
                  <a:srgbClr val="000000"/>
                </a:solidFill>
              </a:rPr>
              <a:t>Use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xmlns="" id="{DFBCEA94-D332-7A40-8E82-2E81FBC8432F}"/>
              </a:ext>
            </a:extLst>
          </p:cNvPr>
          <p:cNvCxnSpPr>
            <a:stCxn id="33" idx="2"/>
            <a:endCxn id="41" idx="0"/>
          </p:cNvCxnSpPr>
          <p:nvPr/>
        </p:nvCxnSpPr>
        <p:spPr>
          <a:xfrm flipH="1">
            <a:off x="4379845" y="3687644"/>
            <a:ext cx="2" cy="83053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xmlns="" id="{9EFECBBB-800C-0F4D-8341-C222401A56D2}"/>
              </a:ext>
            </a:extLst>
          </p:cNvPr>
          <p:cNvSpPr txBox="1"/>
          <p:nvPr/>
        </p:nvSpPr>
        <p:spPr>
          <a:xfrm>
            <a:off x="6093261" y="4507470"/>
            <a:ext cx="16953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Autorisation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800" b="1" dirty="0" err="1">
                <a:solidFill>
                  <a:srgbClr val="000000"/>
                </a:solidFill>
              </a:rPr>
              <a:t>exceptionnelle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xmlns="" id="{187DDE4D-FAB0-ED41-871F-AB3213471E1F}"/>
              </a:ext>
            </a:extLst>
          </p:cNvPr>
          <p:cNvCxnSpPr>
            <a:stCxn id="37" idx="2"/>
            <a:endCxn id="44" idx="0"/>
          </p:cNvCxnSpPr>
          <p:nvPr/>
        </p:nvCxnSpPr>
        <p:spPr>
          <a:xfrm>
            <a:off x="6940927" y="3687644"/>
            <a:ext cx="1" cy="819826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7" name="Grafik 46">
            <a:extLst>
              <a:ext uri="{FF2B5EF4-FFF2-40B4-BE49-F238E27FC236}">
                <a16:creationId xmlns:a16="http://schemas.microsoft.com/office/drawing/2014/main" xmlns="" id="{57DEAA44-1922-AB4A-8559-1953245D5A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306" y="3919527"/>
            <a:ext cx="827078" cy="34883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xmlns="" id="{DC4CB659-5985-3645-8EA0-EDCE32E7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758" y="3925572"/>
            <a:ext cx="612060" cy="3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8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9" grpId="0" animBg="1"/>
      <p:bldP spid="13" grpId="0"/>
      <p:bldP spid="19" grpId="0"/>
      <p:bldP spid="24" grpId="0"/>
      <p:bldP spid="29" grpId="0" animBg="1"/>
      <p:bldP spid="33" grpId="0"/>
      <p:bldP spid="37" grpId="0"/>
      <p:bldP spid="41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Usage compassionnel 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3DB032E-24D9-8241-BAFE-FB10188B3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282698"/>
            <a:ext cx="3765176" cy="4073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FD1E328D-112E-AA4E-9AE1-C4CB7B3755AF}"/>
              </a:ext>
            </a:extLst>
          </p:cNvPr>
          <p:cNvSpPr/>
          <p:nvPr/>
        </p:nvSpPr>
        <p:spPr>
          <a:xfrm>
            <a:off x="2070847" y="1571318"/>
            <a:ext cx="6768353" cy="349623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PAP formellement une forme particulière d’un usage compassionnel de médicaments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… mais suit dans la pratique une autre procédure (autorisation </a:t>
            </a:r>
            <a:r>
              <a:rPr lang="fr-CH" sz="1400" dirty="0"/>
              <a:t>exceptionnelle</a:t>
            </a:r>
            <a:r>
              <a:rPr lang="fr-CH" sz="1600" dirty="0"/>
              <a:t>)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Compassionate use = utilisation hors essais cliniques et sans AMM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Ordonnance sur l'autorisation dans le domaine des médicaments (</a:t>
            </a:r>
            <a:r>
              <a:rPr lang="fr-CH" sz="1600" dirty="0" err="1"/>
              <a:t>OAMéd</a:t>
            </a:r>
            <a:r>
              <a:rPr lang="fr-CH" sz="1600" dirty="0"/>
              <a:t>), et Loi fédérale sur les médicaments et les dispositifs médicaux (</a:t>
            </a:r>
            <a:r>
              <a:rPr lang="fr-CH" sz="1600" dirty="0" err="1"/>
              <a:t>LPTh</a:t>
            </a:r>
            <a:r>
              <a:rPr lang="fr-CH" sz="1600" dirty="0"/>
              <a:t>) : </a:t>
            </a:r>
          </a:p>
          <a:p>
            <a:pPr marL="490538" indent="-133350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"autorisation à durée limitée" concernent médicaments à l'étude dont l'efficacité a déjà été démontrée dans des essais cliniques !</a:t>
            </a:r>
          </a:p>
          <a:p>
            <a:pPr marL="490538" indent="-133350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L'autorisation à durée limitée est délivrée par Swissmedic... </a:t>
            </a:r>
          </a:p>
        </p:txBody>
      </p:sp>
    </p:spTree>
    <p:extLst>
      <p:ext uri="{BB962C8B-B14F-4D97-AF65-F5344CB8AC3E}">
        <p14:creationId xmlns:p14="http://schemas.microsoft.com/office/powerpoint/2010/main" val="3588570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627016" y="1314994"/>
            <a:ext cx="80380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 </a:t>
            </a:r>
          </a:p>
          <a:p>
            <a:pPr algn="l"/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d’application</a:t>
            </a:r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La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s’applique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algn="l"/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opérations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médicaments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dispositifs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médicaux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pro­­duits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thérapeutiques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l"/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visés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la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3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octobre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1951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lorsqu’ils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utilisés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thérapeutiques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50297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LPTh</a:t>
            </a:r>
            <a:endParaRPr kumimoji="0" lang="de-DE" sz="44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27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618308" y="905689"/>
            <a:ext cx="803801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9 </a:t>
            </a:r>
          </a:p>
          <a:p>
            <a:pPr algn="l"/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Autorisation de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marché</a:t>
            </a:r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médicaments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prêts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l’emploi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doivent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l’institut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pouvoir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marché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l"/>
            <a:endParaRPr lang="de-CH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dispensés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l’autorisation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de-CH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médicaments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fabriqués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ordonnance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médicale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pharmacie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d’hôpital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cercle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déterminés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CH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formule</a:t>
            </a:r>
            <a:r>
              <a:rPr lang="de-CH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magistrale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ordonnance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médicament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fabriqué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hoc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l’officine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pharmacie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d’hôpital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remis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ordonnance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médicale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l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médicaments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fabriqués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hoc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pharmacie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pharmacie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d’hôpital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droguerie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établissement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titulaire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autorisation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conformément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monographie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spéciale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Pharmacopée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pharma-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copée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formularium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reconnus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l’institut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destinés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remis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clients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l’établissement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CH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ormule</a:t>
            </a:r>
            <a:r>
              <a:rPr lang="de-CH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officinale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50297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4400" b="1" dirty="0" err="1">
                <a:solidFill>
                  <a:schemeClr val="bg1">
                    <a:lumMod val="50000"/>
                  </a:schemeClr>
                </a:solidFill>
              </a:rPr>
              <a:t>LPTh</a:t>
            </a:r>
            <a:endParaRPr kumimoji="0" lang="de-DE" sz="44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944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115416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Usage compassionnel </a:t>
            </a:r>
          </a:p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Conditions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934F2FD-FB9B-2446-852D-8CC3E47299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42463"/>
            <a:ext cx="3971365" cy="417369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FD1E328D-112E-AA4E-9AE1-C4CB7B3755AF}"/>
              </a:ext>
            </a:extLst>
          </p:cNvPr>
          <p:cNvSpPr/>
          <p:nvPr/>
        </p:nvSpPr>
        <p:spPr>
          <a:xfrm>
            <a:off x="2796988" y="1654454"/>
            <a:ext cx="6167718" cy="354971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Patients atteints de pathologies potentiellement graves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Aucune alternative efficace actuellement autorisée en Suisse</a:t>
            </a:r>
          </a:p>
          <a:p>
            <a:pPr marL="536575" indent="-179388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400" dirty="0"/>
              <a:t>interventions d'urgence </a:t>
            </a:r>
          </a:p>
          <a:p>
            <a:pPr marL="536575" indent="-179388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400" dirty="0"/>
              <a:t>interventions </a:t>
            </a:r>
            <a:r>
              <a:rPr lang="fr-CH" sz="1400" dirty="0" err="1"/>
              <a:t>ultima</a:t>
            </a:r>
            <a:r>
              <a:rPr lang="fr-CH" sz="1400" dirty="0"/>
              <a:t> ration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On peut s'attendre à un effet thérapeutique important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Durée claire et justifiée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Lieu de traitement / prescription est annoncé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Consentement éclairé par écrit du patient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/>
              <a:t>Produit déjà autorisé un pays tiers ou bien est en cours d'autorisation en Suisse. Si ce n'est pas le cas, des résultats scientifiques solides doivent être disponibles</a:t>
            </a:r>
          </a:p>
        </p:txBody>
      </p:sp>
    </p:spTree>
    <p:extLst>
      <p:ext uri="{BB962C8B-B14F-4D97-AF65-F5344CB8AC3E}">
        <p14:creationId xmlns:p14="http://schemas.microsoft.com/office/powerpoint/2010/main" val="144457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638930" y="266695"/>
            <a:ext cx="6237605" cy="646331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Autorisation exceptionnelle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B34D430-7C80-524A-85C2-39D41747C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03245"/>
            <a:ext cx="3931133" cy="3569389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76282" y="1754494"/>
            <a:ext cx="5919681" cy="3266890"/>
          </a:xfrm>
          <a:solidFill>
            <a:srgbClr val="FFFFFF">
              <a:alpha val="97000"/>
            </a:srgbClr>
          </a:solidFill>
        </p:spPr>
        <p:txBody>
          <a:bodyPr/>
          <a:lstStyle/>
          <a:p>
            <a:pPr marL="214313" indent="-214313" algn="l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800" dirty="0" err="1"/>
              <a:t>Seul</a:t>
            </a:r>
            <a:r>
              <a:rPr lang="en-US" sz="1800" dirty="0"/>
              <a:t> le </a:t>
            </a:r>
            <a:r>
              <a:rPr lang="en-US" sz="1800" dirty="0" err="1"/>
              <a:t>médecin</a:t>
            </a:r>
            <a:r>
              <a:rPr lang="en-US" sz="1800" dirty="0"/>
              <a:t> </a:t>
            </a:r>
            <a:r>
              <a:rPr lang="en-US" sz="1800" dirty="0" err="1"/>
              <a:t>traitant</a:t>
            </a:r>
            <a:r>
              <a:rPr lang="en-US" sz="1800" dirty="0"/>
              <a:t> (</a:t>
            </a:r>
            <a:r>
              <a:rPr lang="en-US" sz="1800" dirty="0" err="1"/>
              <a:t>c’est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dire le </a:t>
            </a:r>
            <a:r>
              <a:rPr lang="en-US" sz="1800" dirty="0" err="1"/>
              <a:t>médecin</a:t>
            </a:r>
            <a:r>
              <a:rPr lang="en-US" sz="1800" dirty="0"/>
              <a:t> qui applique la substance) </a:t>
            </a:r>
            <a:r>
              <a:rPr lang="en-US" sz="1800" dirty="0" err="1"/>
              <a:t>peut</a:t>
            </a:r>
            <a:r>
              <a:rPr lang="en-US" sz="1800" dirty="0"/>
              <a:t> faire la </a:t>
            </a:r>
            <a:r>
              <a:rPr lang="en-US" sz="1800" dirty="0" err="1"/>
              <a:t>demande</a:t>
            </a:r>
            <a:r>
              <a:rPr lang="en-US" sz="1800" dirty="0"/>
              <a:t>, avec le </a:t>
            </a:r>
            <a:r>
              <a:rPr lang="en-US" sz="1800" dirty="0" err="1"/>
              <a:t>consentement</a:t>
            </a:r>
            <a:r>
              <a:rPr lang="en-US" sz="1800" dirty="0"/>
              <a:t> </a:t>
            </a:r>
            <a:r>
              <a:rPr lang="en-US" sz="1800" dirty="0" err="1"/>
              <a:t>écrit</a:t>
            </a:r>
            <a:r>
              <a:rPr lang="en-US" sz="1800" dirty="0"/>
              <a:t> du patient</a:t>
            </a:r>
          </a:p>
          <a:p>
            <a:pPr marL="214313" indent="-214313" algn="l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800" dirty="0"/>
              <a:t>Les </a:t>
            </a:r>
            <a:r>
              <a:rPr lang="en-US" sz="1800" dirty="0" err="1"/>
              <a:t>demandes</a:t>
            </a:r>
            <a:r>
              <a:rPr lang="en-US" sz="1800" dirty="0"/>
              <a:t> </a:t>
            </a:r>
            <a:r>
              <a:rPr lang="en-US" sz="1800" dirty="0" err="1"/>
              <a:t>directes</a:t>
            </a:r>
            <a:r>
              <a:rPr lang="en-US" sz="1800" dirty="0"/>
              <a:t> de la part des patients ne </a:t>
            </a:r>
            <a:r>
              <a:rPr lang="en-US" sz="1800" dirty="0" err="1"/>
              <a:t>sont</a:t>
            </a:r>
            <a:r>
              <a:rPr lang="en-US" sz="1800" dirty="0"/>
              <a:t> pas </a:t>
            </a:r>
            <a:r>
              <a:rPr lang="en-US" sz="1800" dirty="0" err="1"/>
              <a:t>recevables</a:t>
            </a:r>
            <a:endParaRPr lang="en-US" sz="1800" dirty="0"/>
          </a:p>
          <a:p>
            <a:pPr marL="214313" indent="-214313" algn="l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US" sz="1800" dirty="0"/>
              <a:t>Le rapport final </a:t>
            </a:r>
            <a:r>
              <a:rPr lang="en-US" sz="1800" dirty="0" err="1"/>
              <a:t>est</a:t>
            </a:r>
            <a:r>
              <a:rPr lang="en-US" sz="1800" dirty="0"/>
              <a:t> </a:t>
            </a:r>
            <a:r>
              <a:rPr lang="en-US" sz="1800" dirty="0" err="1"/>
              <a:t>aussi</a:t>
            </a:r>
            <a:r>
              <a:rPr lang="en-US" sz="1800" dirty="0"/>
              <a:t> </a:t>
            </a:r>
            <a:r>
              <a:rPr lang="en-US" sz="1800" dirty="0" err="1"/>
              <a:t>soumis</a:t>
            </a:r>
            <a:r>
              <a:rPr lang="en-US" sz="1800" dirty="0"/>
              <a:t> par le </a:t>
            </a:r>
            <a:r>
              <a:rPr lang="en-US" sz="1800" dirty="0" err="1"/>
              <a:t>médecin</a:t>
            </a:r>
            <a:r>
              <a:rPr lang="en-US" sz="1800" dirty="0"/>
              <a:t> </a:t>
            </a:r>
            <a:r>
              <a:rPr lang="en-US" sz="1800" dirty="0" err="1"/>
              <a:t>traitant</a:t>
            </a:r>
            <a:endParaRPr lang="en-US" sz="1800" dirty="0"/>
          </a:p>
          <a:p>
            <a:pPr marL="214313" indent="-214313" algn="l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endParaRPr lang="en-US" sz="1800" dirty="0"/>
          </a:p>
          <a:p>
            <a:pPr marL="214313" indent="-214313" algn="l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endParaRPr lang="en-US" sz="1800" dirty="0" err="1"/>
          </a:p>
        </p:txBody>
      </p:sp>
    </p:spTree>
    <p:extLst>
      <p:ext uri="{BB962C8B-B14F-4D97-AF65-F5344CB8AC3E}">
        <p14:creationId xmlns:p14="http://schemas.microsoft.com/office/powerpoint/2010/main" val="647974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17305E76-C476-F04B-B0DA-22879A7624F5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Demande d’autorisation exceptionnelle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F13BB18-3BD9-094B-B040-10B44FEC2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201270"/>
            <a:ext cx="4389876" cy="409687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108EB70A-5073-0443-A402-FFAC8EF7C022}"/>
              </a:ext>
            </a:extLst>
          </p:cNvPr>
          <p:cNvSpPr/>
          <p:nvPr/>
        </p:nvSpPr>
        <p:spPr>
          <a:xfrm>
            <a:off x="2366682" y="1299881"/>
            <a:ext cx="6383610" cy="389964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>
                <a:solidFill>
                  <a:srgbClr val="404040"/>
                </a:solidFill>
              </a:rPr>
              <a:t>Lettre qui argumente l’utilité </a:t>
            </a:r>
            <a:r>
              <a:rPr lang="fr-CH" sz="1400" b="1" dirty="0">
                <a:solidFill>
                  <a:srgbClr val="404040"/>
                </a:solidFill>
              </a:rPr>
              <a:t>et</a:t>
            </a:r>
            <a:r>
              <a:rPr lang="fr-CH" sz="1400" dirty="0">
                <a:solidFill>
                  <a:srgbClr val="404040"/>
                </a:solidFill>
              </a:rPr>
              <a:t> la nécessité de la prescription de la </a:t>
            </a:r>
            <a:r>
              <a:rPr lang="fr-CH" sz="1400" b="1" dirty="0">
                <a:solidFill>
                  <a:srgbClr val="404040"/>
                </a:solidFill>
              </a:rPr>
              <a:t>substance spécifique </a:t>
            </a:r>
            <a:r>
              <a:rPr lang="fr-CH" sz="1400" dirty="0">
                <a:solidFill>
                  <a:srgbClr val="404040"/>
                </a:solidFill>
              </a:rPr>
              <a:t>chez </a:t>
            </a:r>
            <a:r>
              <a:rPr lang="fr-CH" sz="1400" b="1" dirty="0">
                <a:solidFill>
                  <a:srgbClr val="404040"/>
                </a:solidFill>
              </a:rPr>
              <a:t>un patient donné</a:t>
            </a:r>
            <a:endParaRPr lang="de-CH" sz="1400" b="1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Données concernant le patient (nom, sexe, date de naissance et adresse)</a:t>
            </a:r>
            <a:endParaRPr lang="de-CH" sz="14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Les diagnostics</a:t>
            </a:r>
            <a:endParaRPr lang="de-CH" sz="14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L’indication pour le traitement</a:t>
            </a:r>
            <a:endParaRPr lang="de-CH" sz="1400" dirty="0">
              <a:solidFill>
                <a:srgbClr val="404040"/>
              </a:solidFill>
            </a:endParaRPr>
          </a:p>
          <a:p>
            <a:pPr marL="536575" lvl="1" indent="-179388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Justification du traitement souhaité </a:t>
            </a:r>
          </a:p>
          <a:p>
            <a:pPr marL="536575" lvl="1" indent="-179388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Utilité </a:t>
            </a:r>
            <a:r>
              <a:rPr lang="fr-CH" sz="1400" u="sng" dirty="0">
                <a:solidFill>
                  <a:srgbClr val="404040"/>
                </a:solidFill>
              </a:rPr>
              <a:t>et</a:t>
            </a:r>
            <a:r>
              <a:rPr lang="fr-CH" sz="1400" dirty="0">
                <a:solidFill>
                  <a:srgbClr val="404040"/>
                </a:solidFill>
              </a:rPr>
              <a:t> nécessité !</a:t>
            </a:r>
            <a:endParaRPr lang="de-CH" sz="14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La médication (LSD, psilocybine etc.) et sa posologie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Durée envisagée du traitement, nombre d’applications prévues</a:t>
            </a:r>
            <a:endParaRPr lang="de-CH" sz="14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L’action souhaitée (p.ex. effet antidépresseur, relance d’un processus psychothérapeutique spécifique etc.)</a:t>
            </a:r>
            <a:endParaRPr lang="de-CH" sz="14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400" dirty="0">
                <a:solidFill>
                  <a:srgbClr val="404040"/>
                </a:solidFill>
              </a:rPr>
              <a:t>Provenance (producteur, pharmacie)</a:t>
            </a:r>
            <a:endParaRPr lang="de-CH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8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B3291C98-4C87-C74D-89F7-15D2AA5CC521}"/>
              </a:ext>
            </a:extLst>
          </p:cNvPr>
          <p:cNvSpPr/>
          <p:nvPr/>
        </p:nvSpPr>
        <p:spPr>
          <a:xfrm>
            <a:off x="3316642" y="50741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</a:pPr>
            <a:r>
              <a:rPr lang="en-US" altLang="de-DE" sz="3600" b="1" dirty="0" err="1">
                <a:solidFill>
                  <a:schemeClr val="bg1">
                    <a:lumMod val="50000"/>
                  </a:schemeClr>
                </a:solidFill>
              </a:rPr>
              <a:t>Déontologie</a:t>
            </a:r>
            <a:endParaRPr lang="en-US" alt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F4335E81-EC72-3447-8860-8CF1160D6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99697"/>
            <a:ext cx="2859741" cy="430036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EF7BB3DB-A6DB-0246-9D76-8AF83BD26E08}"/>
              </a:ext>
            </a:extLst>
          </p:cNvPr>
          <p:cNvSpPr/>
          <p:nvPr/>
        </p:nvSpPr>
        <p:spPr>
          <a:xfrm>
            <a:off x="2653553" y="1640966"/>
            <a:ext cx="5819631" cy="3747821"/>
          </a:xfrm>
          <a:prstGeom prst="rect">
            <a:avLst/>
          </a:prstGeom>
          <a:solidFill>
            <a:srgbClr val="FFFFFF">
              <a:alpha val="82000"/>
            </a:srgbClr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 err="1">
                <a:solidFill>
                  <a:srgbClr val="404040"/>
                </a:solidFill>
                <a:latin typeface="+mj-lt"/>
              </a:rPr>
              <a:t>Distingue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les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obligations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du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professionnel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envers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</a:p>
          <a:p>
            <a:pPr marL="536575" indent="-223838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>
                <a:solidFill>
                  <a:srgbClr val="404040"/>
                </a:solidFill>
                <a:latin typeface="+mj-lt"/>
              </a:rPr>
              <a:t>le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public</a:t>
            </a:r>
            <a:endParaRPr lang="de-CH" sz="1800" dirty="0">
              <a:solidFill>
                <a:srgbClr val="404040"/>
              </a:solidFill>
              <a:latin typeface="+mj-lt"/>
            </a:endParaRPr>
          </a:p>
          <a:p>
            <a:pPr marL="536575" indent="-223838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>
                <a:solidFill>
                  <a:srgbClr val="404040"/>
                </a:solidFill>
                <a:latin typeface="+mj-lt"/>
              </a:rPr>
              <a:t>le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client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</a:p>
          <a:p>
            <a:pPr marL="536575" indent="-223838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>
                <a:solidFill>
                  <a:srgbClr val="404040"/>
                </a:solidFill>
                <a:latin typeface="+mj-lt"/>
              </a:rPr>
              <a:t>la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profession</a:t>
            </a:r>
            <a:endParaRPr lang="de-CH" sz="1800" dirty="0">
              <a:solidFill>
                <a:srgbClr val="404040"/>
              </a:solidFill>
              <a:latin typeface="+mj-lt"/>
            </a:endParaRP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 err="1">
                <a:solidFill>
                  <a:srgbClr val="404040"/>
                </a:solidFill>
                <a:latin typeface="+mj-lt"/>
              </a:rPr>
              <a:t>Reconnaît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qu’il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existe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plusieurs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points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de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vue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sur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les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valeurs</a:t>
            </a:r>
            <a:endParaRPr lang="de-CH" sz="1800" dirty="0">
              <a:solidFill>
                <a:srgbClr val="404040"/>
              </a:solidFill>
              <a:latin typeface="+mj-lt"/>
            </a:endParaRP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>
                <a:solidFill>
                  <a:srgbClr val="404040"/>
                </a:solidFill>
                <a:latin typeface="+mj-lt"/>
              </a:rPr>
              <a:t>Mais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clarté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exige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que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chacune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de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ces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règles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privilégie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un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seul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point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de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vue</a:t>
            </a:r>
            <a:endParaRPr lang="de-CH" sz="1800" dirty="0">
              <a:solidFill>
                <a:srgbClr val="40404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819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17305E76-C476-F04B-B0DA-22879A7624F5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Règles déontologiques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667EFDF-9FA1-B742-93FA-927847B9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7534"/>
            <a:ext cx="4251463" cy="41043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108EB70A-5073-0443-A402-FFAC8EF7C022}"/>
              </a:ext>
            </a:extLst>
          </p:cNvPr>
          <p:cNvSpPr/>
          <p:nvPr/>
        </p:nvSpPr>
        <p:spPr>
          <a:xfrm>
            <a:off x="2886635" y="2200832"/>
            <a:ext cx="6078071" cy="221876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600" dirty="0">
                <a:solidFill>
                  <a:srgbClr val="404040"/>
                </a:solidFill>
              </a:rPr>
              <a:t>Pour rappel :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endParaRPr lang="fr-CH" sz="16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Code de </a:t>
            </a:r>
            <a:r>
              <a:rPr lang="fr-CH" sz="1600" dirty="0" err="1">
                <a:solidFill>
                  <a:srgbClr val="404040"/>
                </a:solidFill>
              </a:rPr>
              <a:t>déontologie</a:t>
            </a:r>
            <a:r>
              <a:rPr lang="fr-CH" sz="1600" dirty="0">
                <a:solidFill>
                  <a:srgbClr val="404040"/>
                </a:solidFill>
              </a:rPr>
              <a:t> de la FMH </a:t>
            </a:r>
          </a:p>
          <a:p>
            <a:pPr marL="536575" lvl="1" indent="-179388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600" dirty="0">
                <a:solidFill>
                  <a:srgbClr val="404040"/>
                </a:solidFill>
                <a:hlinkClick r:id="rId4"/>
              </a:rPr>
              <a:t>https://www.fmh.ch/files/pdf7/code-de-deontologie-fmh.pdf</a:t>
            </a:r>
            <a:endParaRPr lang="fr-CH" sz="1600" dirty="0">
              <a:solidFill>
                <a:srgbClr val="404040"/>
              </a:solidFill>
            </a:endParaRPr>
          </a:p>
          <a:p>
            <a:pPr marL="214313" lvl="1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Directives médico-éthiques de l’ASSM</a:t>
            </a:r>
          </a:p>
          <a:p>
            <a:pPr marL="536575" lvl="1" indent="-179388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600" dirty="0">
                <a:solidFill>
                  <a:srgbClr val="404040"/>
                </a:solidFill>
                <a:hlinkClick r:id="rId5"/>
              </a:rPr>
              <a:t>https://www.samw.ch/fr/Publications/Directives.html</a:t>
            </a:r>
            <a:endParaRPr lang="fr-CH" sz="1600" dirty="0">
              <a:solidFill>
                <a:srgbClr val="404040"/>
              </a:solidFill>
            </a:endParaRPr>
          </a:p>
          <a:p>
            <a:pPr marL="214313" lvl="1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6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7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17305E76-C476-F04B-B0DA-22879A7624F5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Règles déontologiques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667EFDF-9FA1-B742-93FA-927847B9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7534"/>
            <a:ext cx="4251463" cy="41043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108EB70A-5073-0443-A402-FFAC8EF7C022}"/>
              </a:ext>
            </a:extLst>
          </p:cNvPr>
          <p:cNvSpPr/>
          <p:nvPr/>
        </p:nvSpPr>
        <p:spPr>
          <a:xfrm>
            <a:off x="3307976" y="1318182"/>
            <a:ext cx="5719482" cy="38630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1.	Autorisations OFSP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2.	Substances acquises légalement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3.	Déclaration effets indésirables à Swissmedic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4.	Encadrement psychothérapeutique en amont et en aval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5.	Garantie d’un cadre médicalisé et possibilité d’une hospitalisation rapide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6.	Indication basée sur les évidences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7.	Pas de </a:t>
            </a:r>
            <a:r>
              <a:rPr lang="fr-CH" sz="1600" dirty="0" err="1">
                <a:solidFill>
                  <a:srgbClr val="404040"/>
                </a:solidFill>
              </a:rPr>
              <a:t>psychonautisme</a:t>
            </a:r>
            <a:endParaRPr lang="fr-CH" sz="16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8. Pas de </a:t>
            </a:r>
            <a:r>
              <a:rPr lang="fr-CH" sz="1600" dirty="0" err="1">
                <a:solidFill>
                  <a:srgbClr val="404040"/>
                </a:solidFill>
              </a:rPr>
              <a:t>proselytisme</a:t>
            </a:r>
            <a:endParaRPr lang="fr-CH" sz="1600" dirty="0">
              <a:solidFill>
                <a:srgbClr val="404040"/>
              </a:solidFill>
            </a:endParaRP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9. 	Connaissances professionnelles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>
                <a:solidFill>
                  <a:srgbClr val="404040"/>
                </a:solidFill>
              </a:rPr>
              <a:t>10.Facturation adaptée au compassionate use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2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Déclaration effets indésirables à Swissmedic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036E8B7-268B-784E-BBC0-77C5ECB4E3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2579"/>
            <a:ext cx="2779059" cy="385561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FD1E328D-112E-AA4E-9AE1-C4CB7B3755AF}"/>
              </a:ext>
            </a:extLst>
          </p:cNvPr>
          <p:cNvSpPr/>
          <p:nvPr/>
        </p:nvSpPr>
        <p:spPr>
          <a:xfrm>
            <a:off x="2528048" y="1479174"/>
            <a:ext cx="6239434" cy="370242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Loi sur les produits thérapeutiques 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Effets indésirables graves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Effets indésirables encore inconnus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Effets indésirables revêtant une importance médicale particulière (par exemple, une intervention médicale opportune a permis d’éviter les situations susmentionnées)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Doivent être annoncés dans un délai de 15 jours après leur identification</a:t>
            </a:r>
          </a:p>
          <a:p>
            <a:pPr marL="214313" indent="-214313"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/>
              <a:t>Pas nécessaire d'avoir confirmation d'une relation de cause à effet </a:t>
            </a:r>
          </a:p>
        </p:txBody>
      </p:sp>
    </p:spTree>
    <p:extLst>
      <p:ext uri="{BB962C8B-B14F-4D97-AF65-F5344CB8AC3E}">
        <p14:creationId xmlns:p14="http://schemas.microsoft.com/office/powerpoint/2010/main" val="568106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Code de </a:t>
            </a: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déontologie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de la FMH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FD1E328D-112E-AA4E-9AE1-C4CB7B3755AF}"/>
              </a:ext>
            </a:extLst>
          </p:cNvPr>
          <p:cNvSpPr/>
          <p:nvPr/>
        </p:nvSpPr>
        <p:spPr>
          <a:xfrm>
            <a:off x="690282" y="1479174"/>
            <a:ext cx="8077200" cy="370242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Art. 8 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b="1" dirty="0"/>
              <a:t>Pratiques </a:t>
            </a:r>
            <a:r>
              <a:rPr lang="fr-CH" sz="1800" b="1" dirty="0" err="1"/>
              <a:t>médicales</a:t>
            </a:r>
            <a:r>
              <a:rPr lang="fr-CH" sz="1800" b="1" dirty="0"/>
              <a:t> discutables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Le recours à des pratiques diagnostiques et </a:t>
            </a:r>
            <a:r>
              <a:rPr lang="fr-CH" sz="1800" dirty="0" err="1"/>
              <a:t>thérapeutiques</a:t>
            </a:r>
            <a:r>
              <a:rPr lang="fr-CH" sz="1800" dirty="0"/>
              <a:t> discutables est inadmissible lorsqu’une telle </a:t>
            </a:r>
            <a:r>
              <a:rPr lang="fr-CH" sz="1800" dirty="0" err="1"/>
              <a:t>activite</a:t>
            </a:r>
            <a:r>
              <a:rPr lang="fr-CH" sz="1800" dirty="0"/>
              <a:t>́ s’exerce au </a:t>
            </a:r>
            <a:r>
              <a:rPr lang="fr-CH" sz="1800" b="1" dirty="0" err="1"/>
              <a:t>mépris</a:t>
            </a:r>
            <a:r>
              <a:rPr lang="fr-CH" sz="1800" b="1" dirty="0"/>
              <a:t> des connaissances </a:t>
            </a:r>
            <a:r>
              <a:rPr lang="fr-CH" sz="1800" b="1" dirty="0" err="1"/>
              <a:t>médicales</a:t>
            </a:r>
            <a:r>
              <a:rPr lang="fr-CH" sz="1800" b="1" dirty="0"/>
              <a:t> scientifiquement </a:t>
            </a:r>
            <a:r>
              <a:rPr lang="fr-CH" sz="1800" b="1" dirty="0" err="1"/>
              <a:t>établies</a:t>
            </a:r>
            <a:r>
              <a:rPr lang="fr-CH" sz="1800" b="1" dirty="0"/>
              <a:t> </a:t>
            </a:r>
            <a:r>
              <a:rPr lang="fr-CH" sz="1800" dirty="0"/>
              <a:t>et en abusant de la confiance, de l’ignorance, de la </a:t>
            </a:r>
            <a:r>
              <a:rPr lang="fr-CH" sz="1800" dirty="0" err="1"/>
              <a:t>crédulite</a:t>
            </a:r>
            <a:r>
              <a:rPr lang="fr-CH" sz="1800" dirty="0"/>
              <a:t>́ ou du </a:t>
            </a:r>
            <a:r>
              <a:rPr lang="fr-CH" sz="1800" dirty="0" err="1"/>
              <a:t>désarroi</a:t>
            </a:r>
            <a:r>
              <a:rPr lang="fr-CH" sz="1800" dirty="0"/>
              <a:t> d’un patient. Il est </a:t>
            </a:r>
            <a:r>
              <a:rPr lang="fr-CH" sz="1800" dirty="0" err="1"/>
              <a:t>également</a:t>
            </a:r>
            <a:r>
              <a:rPr lang="fr-CH" sz="1800" dirty="0"/>
              <a:t> inadmissible de promettre le </a:t>
            </a:r>
            <a:r>
              <a:rPr lang="fr-CH" sz="1800" dirty="0" err="1"/>
              <a:t>succès</a:t>
            </a:r>
            <a:r>
              <a:rPr lang="fr-CH" sz="1800" dirty="0"/>
              <a:t> d’un traitement, en particulier lorsqu’il s’agit de maladies qui, au stade actuel des connaissances scientifiques, sont </a:t>
            </a:r>
            <a:r>
              <a:rPr lang="fr-CH" sz="1800" dirty="0" err="1"/>
              <a:t>réputées</a:t>
            </a:r>
            <a:r>
              <a:rPr lang="fr-CH" sz="1800" dirty="0"/>
              <a:t> incurables.</a:t>
            </a:r>
          </a:p>
        </p:txBody>
      </p:sp>
    </p:spTree>
    <p:extLst>
      <p:ext uri="{BB962C8B-B14F-4D97-AF65-F5344CB8AC3E}">
        <p14:creationId xmlns:p14="http://schemas.microsoft.com/office/powerpoint/2010/main" val="3969900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CCF9A30-B421-974E-A1B7-AE7F802D02DB}"/>
              </a:ext>
            </a:extLst>
          </p:cNvPr>
          <p:cNvSpPr txBox="1">
            <a:spLocks noChangeArrowheads="1"/>
          </p:cNvSpPr>
          <p:nvPr/>
        </p:nvSpPr>
        <p:spPr>
          <a:xfrm>
            <a:off x="539362" y="248766"/>
            <a:ext cx="7869532" cy="115416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Code de </a:t>
            </a:r>
            <a:r>
              <a:rPr lang="fr-CH" sz="3200" b="1" dirty="0" err="1">
                <a:solidFill>
                  <a:schemeClr val="bg1">
                    <a:lumMod val="50000"/>
                  </a:schemeClr>
                </a:solidFill>
              </a:rPr>
              <a:t>déontologie</a:t>
            </a: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 de la FMH</a:t>
            </a:r>
          </a:p>
          <a:p>
            <a:pPr algn="ctr">
              <a:spcBef>
                <a:spcPts val="600"/>
              </a:spcBef>
              <a:buClr>
                <a:srgbClr val="EA81E9"/>
              </a:buClr>
            </a:pPr>
            <a:r>
              <a:rPr lang="fr-CH" sz="3200" b="1" dirty="0">
                <a:solidFill>
                  <a:schemeClr val="bg1">
                    <a:lumMod val="50000"/>
                  </a:schemeClr>
                </a:solidFill>
              </a:rPr>
              <a:t>Annexe 2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FD1E328D-112E-AA4E-9AE1-C4CB7B3755AF}"/>
              </a:ext>
            </a:extLst>
          </p:cNvPr>
          <p:cNvSpPr/>
          <p:nvPr/>
        </p:nvSpPr>
        <p:spPr>
          <a:xfrm>
            <a:off x="690282" y="1479174"/>
            <a:ext cx="8077200" cy="420445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b="1" dirty="0"/>
              <a:t>2. </a:t>
            </a:r>
            <a:r>
              <a:rPr lang="fr-CH" sz="1400" b="1" dirty="0" err="1"/>
              <a:t>Publicite</a:t>
            </a:r>
            <a:r>
              <a:rPr lang="fr-CH" sz="1400" b="1" dirty="0"/>
              <a:t>́ illicite </a:t>
            </a:r>
            <a:r>
              <a:rPr lang="fr-CH" sz="1400" dirty="0"/>
              <a:t>(Code de </a:t>
            </a:r>
            <a:r>
              <a:rPr lang="fr-CH" sz="1400" dirty="0" err="1"/>
              <a:t>déontologie</a:t>
            </a:r>
            <a:r>
              <a:rPr lang="fr-CH" sz="1400" dirty="0"/>
              <a:t>, art. 20, 2e al.)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2.1. Une information est </a:t>
            </a:r>
            <a:r>
              <a:rPr lang="fr-CH" sz="1400" dirty="0" err="1"/>
              <a:t>réputée</a:t>
            </a:r>
            <a:r>
              <a:rPr lang="fr-CH" sz="1400" dirty="0"/>
              <a:t> non objective lorsqu’elle ne garantit pas l’</a:t>
            </a:r>
            <a:r>
              <a:rPr lang="fr-CH" sz="1400" dirty="0" err="1"/>
              <a:t>objectivite</a:t>
            </a:r>
            <a:r>
              <a:rPr lang="fr-CH" sz="1400" dirty="0"/>
              <a:t>́ </a:t>
            </a:r>
            <a:r>
              <a:rPr lang="fr-CH" sz="1400" dirty="0" err="1"/>
              <a:t>médicale</a:t>
            </a:r>
            <a:r>
              <a:rPr lang="fr-CH" sz="1400" dirty="0"/>
              <a:t> voulue, ne se fonde pas sur l’</a:t>
            </a:r>
            <a:r>
              <a:rPr lang="fr-CH" sz="1400" dirty="0" err="1"/>
              <a:t>expérience</a:t>
            </a:r>
            <a:r>
              <a:rPr lang="fr-CH" sz="1400" dirty="0"/>
              <a:t> ou ne </a:t>
            </a:r>
            <a:r>
              <a:rPr lang="fr-CH" sz="1400" dirty="0" err="1"/>
              <a:t>répond</a:t>
            </a:r>
            <a:r>
              <a:rPr lang="fr-CH" sz="1400" dirty="0"/>
              <a:t> pas, tant par sa teneur que par sa forme, au besoin d’information des patients ou des </a:t>
            </a:r>
            <a:r>
              <a:rPr lang="fr-CH" sz="1400" dirty="0" err="1"/>
              <a:t>confrères</a:t>
            </a:r>
            <a:r>
              <a:rPr lang="fr-CH" sz="1400" dirty="0"/>
              <a:t>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2.2. Une information est </a:t>
            </a:r>
            <a:r>
              <a:rPr lang="fr-CH" sz="1400" dirty="0" err="1"/>
              <a:t>réputée</a:t>
            </a:r>
            <a:r>
              <a:rPr lang="fr-CH" sz="1400" dirty="0"/>
              <a:t> </a:t>
            </a:r>
            <a:r>
              <a:rPr lang="fr-CH" sz="1400" dirty="0" err="1"/>
              <a:t>mensongère</a:t>
            </a:r>
            <a:r>
              <a:rPr lang="fr-CH" sz="1400" dirty="0"/>
              <a:t> lorsqu’elle ne s’appuie pas sur des faits.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2.3. L’information nuit à la </a:t>
            </a:r>
            <a:r>
              <a:rPr lang="fr-CH" sz="1400" dirty="0" err="1"/>
              <a:t>réputation</a:t>
            </a:r>
            <a:r>
              <a:rPr lang="fr-CH" sz="1400" dirty="0"/>
              <a:t> de la profession </a:t>
            </a:r>
            <a:r>
              <a:rPr lang="fr-CH" sz="1400" dirty="0" err="1"/>
              <a:t>médicale</a:t>
            </a:r>
            <a:r>
              <a:rPr lang="fr-CH" sz="1400" dirty="0"/>
              <a:t>, en particulier lorsqu’elle: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• </a:t>
            </a:r>
            <a:r>
              <a:rPr lang="fr-CH" sz="1400" dirty="0" err="1"/>
              <a:t>établit</a:t>
            </a:r>
            <a:r>
              <a:rPr lang="fr-CH" sz="1400" dirty="0"/>
              <a:t> des comparaisons </a:t>
            </a:r>
            <a:r>
              <a:rPr lang="fr-CH" sz="1400" dirty="0" err="1"/>
              <a:t>discréditant</a:t>
            </a:r>
            <a:r>
              <a:rPr lang="fr-CH" sz="1400" dirty="0"/>
              <a:t> des </a:t>
            </a:r>
            <a:r>
              <a:rPr lang="fr-CH" sz="1400" dirty="0" err="1"/>
              <a:t>confrères</a:t>
            </a:r>
            <a:r>
              <a:rPr lang="fr-CH" sz="1400" dirty="0"/>
              <a:t>, rabaissant p. ex. leur </a:t>
            </a:r>
            <a:r>
              <a:rPr lang="fr-CH" sz="1400" dirty="0" err="1"/>
              <a:t>activite</a:t>
            </a:r>
            <a:r>
              <a:rPr lang="fr-CH" sz="1400" dirty="0"/>
              <a:t>́ ou leurs </a:t>
            </a:r>
            <a:r>
              <a:rPr lang="fr-CH" sz="1400" dirty="0" err="1"/>
              <a:t>méthodes</a:t>
            </a:r>
            <a:r>
              <a:rPr lang="fr-CH" sz="1400" dirty="0"/>
              <a:t> </a:t>
            </a:r>
            <a:r>
              <a:rPr lang="fr-CH" sz="1400" dirty="0" err="1"/>
              <a:t>médicales</a:t>
            </a:r>
            <a:r>
              <a:rPr lang="fr-CH" sz="1400" dirty="0"/>
              <a:t>;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• contient des recommandations </a:t>
            </a:r>
            <a:r>
              <a:rPr lang="fr-CH" sz="1400" dirty="0" err="1"/>
              <a:t>émanant</a:t>
            </a:r>
            <a:r>
              <a:rPr lang="fr-CH" sz="1400" dirty="0"/>
              <a:t> de patients;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• sert à </a:t>
            </a:r>
            <a:r>
              <a:rPr lang="fr-CH" sz="1400" dirty="0" err="1"/>
              <a:t>célébrer</a:t>
            </a:r>
            <a:r>
              <a:rPr lang="fr-CH" sz="1400" dirty="0"/>
              <a:t> ses propres louanges ou qu’elle </a:t>
            </a:r>
            <a:r>
              <a:rPr lang="fr-CH" sz="1400" dirty="0" err="1"/>
              <a:t>présente</a:t>
            </a:r>
            <a:r>
              <a:rPr lang="fr-CH" sz="1400" dirty="0"/>
              <a:t> sa propre </a:t>
            </a:r>
            <a:r>
              <a:rPr lang="fr-CH" sz="1400" dirty="0" err="1"/>
              <a:t>activite</a:t>
            </a:r>
            <a:r>
              <a:rPr lang="fr-CH" sz="1400" dirty="0"/>
              <a:t>́ </a:t>
            </a:r>
            <a:r>
              <a:rPr lang="fr-CH" sz="1400" dirty="0" err="1"/>
              <a:t>médicale</a:t>
            </a:r>
            <a:r>
              <a:rPr lang="fr-CH" sz="1400" dirty="0"/>
              <a:t> dans un style ouvertement publicitaire, </a:t>
            </a:r>
            <a:r>
              <a:rPr lang="fr-CH" sz="1400" dirty="0" err="1"/>
              <a:t>appuye</a:t>
            </a:r>
            <a:r>
              <a:rPr lang="fr-CH" sz="1400" dirty="0"/>
              <a:t>́ et tapageur;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• </a:t>
            </a:r>
            <a:r>
              <a:rPr lang="fr-CH" sz="1400" dirty="0" err="1"/>
              <a:t>éveille</a:t>
            </a:r>
            <a:r>
              <a:rPr lang="fr-CH" sz="1400" dirty="0"/>
              <a:t> dans le public des </a:t>
            </a:r>
            <a:r>
              <a:rPr lang="fr-CH" sz="1400" b="1" dirty="0"/>
              <a:t>espoirs </a:t>
            </a:r>
            <a:r>
              <a:rPr lang="fr-CH" sz="1400" b="1" dirty="0" err="1"/>
              <a:t>insensés</a:t>
            </a:r>
            <a:r>
              <a:rPr lang="fr-CH" sz="1400" b="1" dirty="0"/>
              <a:t> ou de nature à fausser le jugement</a:t>
            </a:r>
            <a:r>
              <a:rPr lang="fr-CH" sz="1400" dirty="0"/>
              <a:t>;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…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400" dirty="0"/>
              <a:t>• a pour seul objectif de </a:t>
            </a:r>
            <a:r>
              <a:rPr lang="fr-CH" sz="1400" b="1" dirty="0"/>
              <a:t>promouvoir sa propre image</a:t>
            </a:r>
            <a:r>
              <a:rPr lang="fr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85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B3291C98-4C87-C74D-89F7-15D2AA5CC521}"/>
              </a:ext>
            </a:extLst>
          </p:cNvPr>
          <p:cNvSpPr/>
          <p:nvPr/>
        </p:nvSpPr>
        <p:spPr>
          <a:xfrm>
            <a:off x="3803950" y="507419"/>
            <a:ext cx="1877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</a:pPr>
            <a:r>
              <a:rPr lang="en-US" altLang="de-DE" sz="3600" b="1" dirty="0" err="1">
                <a:solidFill>
                  <a:schemeClr val="bg1">
                    <a:lumMod val="50000"/>
                  </a:schemeClr>
                </a:solidFill>
              </a:rPr>
              <a:t>Ethique</a:t>
            </a:r>
            <a:endParaRPr lang="en-US" alt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2F2C609A-1DD4-664B-B973-81AB9578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0" r="11275"/>
          <a:stretch/>
        </p:blipFill>
        <p:spPr>
          <a:xfrm>
            <a:off x="0" y="1458138"/>
            <a:ext cx="4554071" cy="387388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EF7BB3DB-A6DB-0246-9D76-8AF83BD26E08}"/>
              </a:ext>
            </a:extLst>
          </p:cNvPr>
          <p:cNvSpPr/>
          <p:nvPr/>
        </p:nvSpPr>
        <p:spPr>
          <a:xfrm>
            <a:off x="4312023" y="2160920"/>
            <a:ext cx="4518212" cy="2685992"/>
          </a:xfrm>
          <a:prstGeom prst="rect">
            <a:avLst/>
          </a:prstGeom>
          <a:solidFill>
            <a:srgbClr val="FFFFFF">
              <a:alpha val="82000"/>
            </a:srgbClr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 err="1">
                <a:solidFill>
                  <a:srgbClr val="404040"/>
                </a:solidFill>
                <a:latin typeface="+mj-lt"/>
              </a:rPr>
              <a:t>Décision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éthique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: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deux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règles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ou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plus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s’appliquent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à la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même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situation</a:t>
            </a:r>
            <a:endParaRPr lang="de-CH" sz="1800" dirty="0">
              <a:solidFill>
                <a:srgbClr val="404040"/>
              </a:solidFill>
              <a:latin typeface="+mj-lt"/>
            </a:endParaRP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 err="1">
                <a:solidFill>
                  <a:srgbClr val="404040"/>
                </a:solidFill>
                <a:latin typeface="+mj-lt"/>
              </a:rPr>
              <a:t>Ethique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ne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définit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pas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d’avance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la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conduite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appropriée</a:t>
            </a:r>
            <a:endParaRPr lang="de-CH" sz="1800" dirty="0">
              <a:solidFill>
                <a:srgbClr val="404040"/>
              </a:solidFill>
              <a:latin typeface="+mj-lt"/>
            </a:endParaRPr>
          </a:p>
          <a:p>
            <a:pPr marL="180975" indent="-180975" algn="l">
              <a:lnSpc>
                <a:spcPct val="150000"/>
              </a:lnSpc>
              <a:spcBef>
                <a:spcPts val="600"/>
              </a:spcBef>
              <a:buClr>
                <a:srgbClr val="9FD0AB"/>
              </a:buClr>
              <a:buSzPct val="80000"/>
              <a:buFont typeface="Wingdings" pitchFamily="2" charset="2"/>
              <a:buChar char="§"/>
            </a:pPr>
            <a:r>
              <a:rPr lang="de-CH" sz="1800" dirty="0">
                <a:solidFill>
                  <a:srgbClr val="404040"/>
                </a:solidFill>
                <a:latin typeface="+mj-lt"/>
              </a:rPr>
              <a:t>Elle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propose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une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méthode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réflexive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pour</a:t>
            </a:r>
            <a:r>
              <a:rPr lang="de-CH" sz="1800" dirty="0">
                <a:solidFill>
                  <a:srgbClr val="404040"/>
                </a:solidFill>
                <a:latin typeface="+mj-lt"/>
              </a:rPr>
              <a:t> la </a:t>
            </a:r>
            <a:r>
              <a:rPr lang="de-CH" sz="1800" dirty="0" err="1">
                <a:solidFill>
                  <a:srgbClr val="404040"/>
                </a:solidFill>
                <a:latin typeface="+mj-lt"/>
              </a:rPr>
              <a:t>trouver</a:t>
            </a:r>
            <a:endParaRPr lang="de-CH" sz="1800" dirty="0">
              <a:solidFill>
                <a:srgbClr val="40404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316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89109DB0-A1B3-9F4C-ACFB-44902AD41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6790"/>
            <a:ext cx="3370296" cy="297669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59E0C33-C35C-734B-8172-4733AB9B696E}"/>
              </a:ext>
            </a:extLst>
          </p:cNvPr>
          <p:cNvSpPr txBox="1"/>
          <p:nvPr/>
        </p:nvSpPr>
        <p:spPr>
          <a:xfrm>
            <a:off x="2898416" y="1422314"/>
            <a:ext cx="5451566" cy="3785650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 algn="l" rtl="0" latinLnBrk="1" hangingPunct="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</a:rPr>
              <a:t>La </a:t>
            </a:r>
            <a:r>
              <a:rPr lang="de-DE" sz="2000" b="1" dirty="0" err="1">
                <a:solidFill>
                  <a:srgbClr val="000000"/>
                </a:solidFill>
              </a:rPr>
              <a:t>bienfaisance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endParaRPr lang="de-DE" sz="2000" dirty="0">
              <a:solidFill>
                <a:srgbClr val="000000"/>
              </a:solidFill>
            </a:endParaRPr>
          </a:p>
          <a:p>
            <a:pPr marL="171450" indent="-171450" algn="l" rtl="0" latinLnBrk="1" hangingPunct="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</a:rPr>
              <a:t>La non </a:t>
            </a:r>
            <a:r>
              <a:rPr lang="de-DE" sz="2000" b="1" dirty="0" err="1">
                <a:solidFill>
                  <a:srgbClr val="000000"/>
                </a:solidFill>
              </a:rPr>
              <a:t>malfaisance</a:t>
            </a:r>
            <a:r>
              <a:rPr lang="de-DE" sz="2000" b="1" dirty="0">
                <a:solidFill>
                  <a:srgbClr val="000000"/>
                </a:solidFill>
              </a:rPr>
              <a:t> </a:t>
            </a:r>
          </a:p>
          <a:p>
            <a:pPr lvl="1" algn="l" rtl="0" latinLnBrk="1" hangingPunct="0">
              <a:lnSpc>
                <a:spcPct val="150000"/>
              </a:lnSpc>
            </a:pPr>
            <a:r>
              <a:rPr lang="de-DE" sz="2000" dirty="0" err="1">
                <a:solidFill>
                  <a:srgbClr val="000000"/>
                </a:solidFill>
              </a:rPr>
              <a:t>Supposent</a:t>
            </a:r>
            <a:r>
              <a:rPr lang="de-DE" sz="2000" dirty="0">
                <a:solidFill>
                  <a:srgbClr val="000000"/>
                </a:solidFill>
              </a:rPr>
              <a:t> la </a:t>
            </a:r>
            <a:r>
              <a:rPr lang="de-DE" sz="2000" dirty="0" err="1">
                <a:solidFill>
                  <a:srgbClr val="000000"/>
                </a:solidFill>
              </a:rPr>
              <a:t>validation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scientifique</a:t>
            </a:r>
            <a:endParaRPr lang="de-DE" sz="2000" dirty="0">
              <a:solidFill>
                <a:srgbClr val="000000"/>
              </a:solidFill>
            </a:endParaRPr>
          </a:p>
          <a:p>
            <a:pPr marL="171450" indent="-171450" algn="l" rtl="0" latinLnBrk="1" hangingPunct="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b="1" dirty="0" err="1">
                <a:solidFill>
                  <a:srgbClr val="000000"/>
                </a:solidFill>
              </a:rPr>
              <a:t>L’autonomie</a:t>
            </a:r>
            <a:r>
              <a:rPr lang="de-DE" sz="2000" b="1" dirty="0">
                <a:solidFill>
                  <a:srgbClr val="000000"/>
                </a:solidFill>
              </a:rPr>
              <a:t> </a:t>
            </a:r>
          </a:p>
          <a:p>
            <a:pPr marL="446088" lvl="1" indent="0" algn="l" rtl="0" latinLnBrk="1" hangingPunct="0">
              <a:lnSpc>
                <a:spcPct val="150000"/>
              </a:lnSpc>
            </a:pPr>
            <a:r>
              <a:rPr lang="de-DE" sz="2000" dirty="0" err="1">
                <a:solidFill>
                  <a:srgbClr val="000000"/>
                </a:solidFill>
              </a:rPr>
              <a:t>Liberté</a:t>
            </a:r>
            <a:r>
              <a:rPr lang="de-DE" sz="2000" dirty="0">
                <a:solidFill>
                  <a:srgbClr val="000000"/>
                </a:solidFill>
              </a:rPr>
              <a:t> individuelle </a:t>
            </a:r>
            <a:r>
              <a:rPr lang="de-DE" sz="2000" dirty="0" err="1">
                <a:solidFill>
                  <a:srgbClr val="000000"/>
                </a:solidFill>
              </a:rPr>
              <a:t>d’avoir</a:t>
            </a:r>
            <a:r>
              <a:rPr lang="de-DE" sz="2000" dirty="0">
                <a:solidFill>
                  <a:srgbClr val="000000"/>
                </a:solidFill>
              </a:rPr>
              <a:t> des </a:t>
            </a:r>
            <a:r>
              <a:rPr lang="de-DE" sz="2000" dirty="0" err="1">
                <a:solidFill>
                  <a:srgbClr val="000000"/>
                </a:solidFill>
              </a:rPr>
              <a:t>préférences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singulières</a:t>
            </a:r>
            <a:endParaRPr lang="de-DE" sz="2000" dirty="0">
              <a:solidFill>
                <a:srgbClr val="000000"/>
              </a:solidFill>
            </a:endParaRPr>
          </a:p>
          <a:p>
            <a:pPr lvl="1" algn="l" rtl="0" latinLnBrk="1" hangingPunct="0">
              <a:lnSpc>
                <a:spcPct val="150000"/>
              </a:lnSpc>
            </a:pPr>
            <a:r>
              <a:rPr lang="de-DE" sz="2000" dirty="0" err="1">
                <a:solidFill>
                  <a:srgbClr val="000000"/>
                </a:solidFill>
              </a:rPr>
              <a:t>Liberté</a:t>
            </a:r>
            <a:r>
              <a:rPr lang="de-DE" sz="2000" dirty="0">
                <a:solidFill>
                  <a:srgbClr val="000000"/>
                </a:solidFill>
              </a:rPr>
              <a:t> de </a:t>
            </a:r>
            <a:r>
              <a:rPr lang="de-DE" sz="2000" dirty="0" err="1">
                <a:solidFill>
                  <a:srgbClr val="000000"/>
                </a:solidFill>
              </a:rPr>
              <a:t>choix</a:t>
            </a:r>
            <a:r>
              <a:rPr lang="de-DE" sz="2000" dirty="0">
                <a:solidFill>
                  <a:srgbClr val="000000"/>
                </a:solidFill>
              </a:rPr>
              <a:t> de </a:t>
            </a:r>
            <a:r>
              <a:rPr lang="de-DE" sz="2000" dirty="0" err="1">
                <a:solidFill>
                  <a:srgbClr val="000000"/>
                </a:solidFill>
              </a:rPr>
              <a:t>sa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destinée</a:t>
            </a:r>
            <a:r>
              <a:rPr lang="de-DE" sz="2000" dirty="0">
                <a:solidFill>
                  <a:srgbClr val="000000"/>
                </a:solidFill>
              </a:rPr>
              <a:t>. </a:t>
            </a:r>
          </a:p>
          <a:p>
            <a:pPr marL="171450" indent="-171450" algn="l" rtl="0" latinLnBrk="1" hangingPunct="0">
              <a:lnSpc>
                <a:spcPct val="15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</a:rPr>
              <a:t>Le </a:t>
            </a:r>
            <a:r>
              <a:rPr lang="de-DE" sz="2000" b="1" dirty="0" err="1">
                <a:solidFill>
                  <a:srgbClr val="000000"/>
                </a:solidFill>
              </a:rPr>
              <a:t>principe</a:t>
            </a:r>
            <a:r>
              <a:rPr lang="de-DE" sz="2000" b="1" dirty="0">
                <a:solidFill>
                  <a:srgbClr val="000000"/>
                </a:solidFill>
              </a:rPr>
              <a:t> de </a:t>
            </a:r>
            <a:r>
              <a:rPr lang="de-DE" sz="2000" b="1" dirty="0" err="1">
                <a:solidFill>
                  <a:srgbClr val="000000"/>
                </a:solidFill>
              </a:rPr>
              <a:t>justice</a:t>
            </a:r>
            <a:r>
              <a:rPr lang="de-DE" sz="2000" b="1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126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7A8E7E92-45AC-1142-A071-8A9AA56903C5}"/>
              </a:ext>
            </a:extLst>
          </p:cNvPr>
          <p:cNvSpPr/>
          <p:nvPr/>
        </p:nvSpPr>
        <p:spPr>
          <a:xfrm>
            <a:off x="1820521" y="98116"/>
            <a:ext cx="6314549" cy="1179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</a:pPr>
            <a:r>
              <a:rPr lang="en-US" altLang="de-DE" sz="3600" b="1" dirty="0" err="1">
                <a:solidFill>
                  <a:schemeClr val="bg1">
                    <a:lumMod val="50000"/>
                  </a:schemeClr>
                </a:solidFill>
              </a:rPr>
              <a:t>Réglementation</a:t>
            </a:r>
            <a:r>
              <a:rPr lang="en-US" altLang="de-DE" sz="3600" b="1" dirty="0">
                <a:solidFill>
                  <a:schemeClr val="bg1">
                    <a:lumMod val="50000"/>
                  </a:schemeClr>
                </a:solidFill>
              </a:rPr>
              <a:t> substances</a:t>
            </a:r>
          </a:p>
          <a:p>
            <a:pPr algn="ctr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</a:pPr>
            <a:r>
              <a:rPr lang="en-US" altLang="de-DE" sz="2800" b="1" dirty="0" err="1">
                <a:solidFill>
                  <a:schemeClr val="bg1">
                    <a:lumMod val="50000"/>
                  </a:schemeClr>
                </a:solidFill>
              </a:rPr>
              <a:t>Différents</a:t>
            </a:r>
            <a:r>
              <a:rPr lang="en-US" altLang="de-DE" sz="2800" b="1" dirty="0">
                <a:solidFill>
                  <a:schemeClr val="bg1">
                    <a:lumMod val="50000"/>
                  </a:schemeClr>
                </a:solidFill>
              </a:rPr>
              <a:t> combats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C716433-4D1A-1E43-BAE8-368298239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9"/>
          <a:stretch/>
        </p:blipFill>
        <p:spPr>
          <a:xfrm>
            <a:off x="0" y="1532788"/>
            <a:ext cx="4249271" cy="405780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885AA895-E065-EB4A-9C46-0AEA4E8AE029}"/>
              </a:ext>
            </a:extLst>
          </p:cNvPr>
          <p:cNvSpPr/>
          <p:nvPr/>
        </p:nvSpPr>
        <p:spPr>
          <a:xfrm>
            <a:off x="2805953" y="1669179"/>
            <a:ext cx="6105253" cy="378502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Réglementation </a:t>
            </a:r>
            <a:r>
              <a:rPr lang="fr-CH" sz="1600" b="1" dirty="0"/>
              <a:t>produits thérapeutiques</a:t>
            </a:r>
            <a:r>
              <a:rPr lang="fr-CH" sz="1600" dirty="0"/>
              <a:t> : </a:t>
            </a:r>
          </a:p>
          <a:p>
            <a:pPr marL="938213" indent="-312738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Ce qui peut être disponible en pharmacie </a:t>
            </a:r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Réglementation </a:t>
            </a:r>
            <a:r>
              <a:rPr lang="fr-CH" sz="1600" b="1" dirty="0"/>
              <a:t>usage des produits thérapeutiques</a:t>
            </a:r>
            <a:r>
              <a:rPr lang="fr-CH" sz="1600" dirty="0"/>
              <a:t> : </a:t>
            </a:r>
          </a:p>
          <a:p>
            <a:pPr marL="938213" indent="-312738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Qui peut utiliser les produits et sous quelles conditions </a:t>
            </a:r>
            <a:endParaRPr lang="fr-CH" altLang="de-DE" sz="16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altLang="de-DE" sz="1600" dirty="0"/>
              <a:t>Réglementation </a:t>
            </a:r>
            <a:r>
              <a:rPr lang="fr-CH" altLang="de-DE" sz="1600" b="1" dirty="0"/>
              <a:t>produits de consommation</a:t>
            </a:r>
            <a:r>
              <a:rPr lang="fr-CH" altLang="de-DE" sz="1600" dirty="0"/>
              <a:t> : </a:t>
            </a:r>
          </a:p>
          <a:p>
            <a:pPr marL="893763" lvl="3" indent="-268288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Ce qui peut être disponible</a:t>
            </a:r>
          </a:p>
          <a:p>
            <a:pPr marL="893763" lvl="3" indent="-268288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Qui peut utiliser les produits et sous quelles conditions </a:t>
            </a:r>
          </a:p>
          <a:p>
            <a:pPr marL="893763" lvl="3" indent="-268288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600" dirty="0"/>
              <a:t>Qui peut produite, stocker, mettre en circulation</a:t>
            </a:r>
          </a:p>
          <a:p>
            <a:pPr marL="893763" lvl="3" indent="-268288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sz="16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endParaRPr lang="fr-CH" altLang="de-DE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0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8216">
        <p15:prstTrans prst="peelOff"/>
      </p:transition>
    </mc:Choice>
    <mc:Fallback xmlns="">
      <p:transition spd="med" advTm="18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59E1A8D9-D20F-744E-AA08-307AFA0D9143}"/>
              </a:ext>
            </a:extLst>
          </p:cNvPr>
          <p:cNvSpPr/>
          <p:nvPr/>
        </p:nvSpPr>
        <p:spPr>
          <a:xfrm>
            <a:off x="879566" y="1402080"/>
            <a:ext cx="79160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 1b </a:t>
            </a:r>
          </a:p>
          <a:p>
            <a:pPr algn="l"/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Lien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thérapeutiques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endParaRPr lang="de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fédérale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thérapeutiques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s’applique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utilisés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thérapeutiques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95EE69CB-589E-3E43-920B-08BE9A823667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424738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783770" y="1280160"/>
            <a:ext cx="80380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 </a:t>
            </a:r>
          </a:p>
          <a:p>
            <a:pPr algn="l"/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Définitions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endParaRPr lang="de-CH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sens de la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entend par:</a:t>
            </a:r>
          </a:p>
          <a:p>
            <a:pPr algn="l"/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 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</a:t>
            </a: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 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psychotropes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engendrant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dépendance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contiennent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amphétamines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barbituriques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benzodiazépines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hallucinogènes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tels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lysergide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mescaline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semblable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 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matières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champignons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</a:t>
            </a:r>
            <a:r>
              <a:rPr lang="de-CH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matières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composés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chimiques</a:t>
            </a:r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l"/>
            <a:r>
              <a:rPr lang="de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 ….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3461173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C143F98-F80A-5445-B3DF-36C962D183C8}"/>
              </a:ext>
            </a:extLst>
          </p:cNvPr>
          <p:cNvSpPr/>
          <p:nvPr/>
        </p:nvSpPr>
        <p:spPr>
          <a:xfrm>
            <a:off x="783770" y="1280160"/>
            <a:ext cx="80380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2a </a:t>
            </a:r>
          </a:p>
          <a:p>
            <a:pPr algn="l"/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</a:t>
            </a:r>
          </a:p>
          <a:p>
            <a:pPr algn="l"/>
            <a:endParaRPr lang="de-CH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Département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fédéral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l’intérieur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établit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 des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stupéfiants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psychotropes, des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précurseurs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des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adjuvants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chimiques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À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fonde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recommandations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r>
              <a:rPr lang="de-CH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internationales </a:t>
            </a:r>
            <a:r>
              <a:rPr lang="de-CH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compétentes</a:t>
            </a:r>
            <a:r>
              <a:rPr lang="de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FF06BC69-483E-7A4B-B1BB-4C5F303F7096}"/>
              </a:ext>
            </a:extLst>
          </p:cNvPr>
          <p:cNvSpPr txBox="1"/>
          <p:nvPr/>
        </p:nvSpPr>
        <p:spPr>
          <a:xfrm>
            <a:off x="3568336" y="357051"/>
            <a:ext cx="16905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LStup</a:t>
            </a:r>
          </a:p>
        </p:txBody>
      </p:sp>
    </p:spTree>
    <p:extLst>
      <p:ext uri="{BB962C8B-B14F-4D97-AF65-F5344CB8AC3E}">
        <p14:creationId xmlns:p14="http://schemas.microsoft.com/office/powerpoint/2010/main" val="75487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.1|24.9|16.1|25.4|22.7|7.3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2094</Words>
  <Application>Microsoft Office PowerPoint</Application>
  <PresentationFormat>Affichage à l'écran (4:3)</PresentationFormat>
  <Paragraphs>289</Paragraphs>
  <Slides>34</Slides>
  <Notes>1</Notes>
  <HiddenSlides>4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Helvetica</vt:lpstr>
      <vt:lpstr>Helvetica Neue</vt:lpstr>
      <vt:lpstr>Wingdings</vt:lpstr>
      <vt:lpstr>Default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Psilocybine et LSD   Status légal en Suisse</vt:lpstr>
      <vt:lpstr>Psilocybine et LSD   Status légal en Suisse</vt:lpstr>
      <vt:lpstr>Psychédéliques comme médicaments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Autorisation exceptionnelle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>CALZADA RIBALTA Gerard</dc:creator>
  <cp:keywords/>
  <dc:description/>
  <cp:lastModifiedBy>CALZADA RIBALTA Gerard</cp:lastModifiedBy>
  <cp:revision>944</cp:revision>
  <dcterms:modified xsi:type="dcterms:W3CDTF">2022-12-26T11:34:29Z</dcterms:modified>
  <cp:category/>
</cp:coreProperties>
</file>