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15" r:id="rId2"/>
    <p:sldId id="768" r:id="rId3"/>
    <p:sldId id="1273" r:id="rId4"/>
    <p:sldId id="1274" r:id="rId5"/>
    <p:sldId id="1275" r:id="rId6"/>
    <p:sldId id="1276" r:id="rId7"/>
    <p:sldId id="1278" r:id="rId8"/>
    <p:sldId id="1279" r:id="rId9"/>
    <p:sldId id="1310" r:id="rId10"/>
    <p:sldId id="1307" r:id="rId11"/>
    <p:sldId id="1280" r:id="rId12"/>
    <p:sldId id="1312" r:id="rId13"/>
    <p:sldId id="1281" r:id="rId14"/>
    <p:sldId id="953" r:id="rId15"/>
    <p:sldId id="1454" r:id="rId16"/>
    <p:sldId id="1455" r:id="rId17"/>
  </p:sldIdLst>
  <p:sldSz cx="9144000" cy="5143500" type="screen16x9"/>
  <p:notesSz cx="6858000" cy="9144000"/>
  <p:defaultTextStyle>
    <a:lvl1pPr defTabSz="457086">
      <a:defRPr sz="2399">
        <a:latin typeface="Arial"/>
        <a:ea typeface="Arial"/>
        <a:cs typeface="Arial"/>
        <a:sym typeface="Arial"/>
      </a:defRPr>
    </a:lvl1pPr>
    <a:lvl2pPr indent="457086" defTabSz="457086">
      <a:defRPr sz="2399">
        <a:latin typeface="Arial"/>
        <a:ea typeface="Arial"/>
        <a:cs typeface="Arial"/>
        <a:sym typeface="Arial"/>
      </a:defRPr>
    </a:lvl2pPr>
    <a:lvl3pPr indent="914171" defTabSz="457086">
      <a:defRPr sz="2399">
        <a:latin typeface="Arial"/>
        <a:ea typeface="Arial"/>
        <a:cs typeface="Arial"/>
        <a:sym typeface="Arial"/>
      </a:defRPr>
    </a:lvl3pPr>
    <a:lvl4pPr indent="1371257" defTabSz="457086">
      <a:defRPr sz="2399">
        <a:latin typeface="Arial"/>
        <a:ea typeface="Arial"/>
        <a:cs typeface="Arial"/>
        <a:sym typeface="Arial"/>
      </a:defRPr>
    </a:lvl4pPr>
    <a:lvl5pPr indent="1828343" defTabSz="457086">
      <a:defRPr sz="2399">
        <a:latin typeface="Arial"/>
        <a:ea typeface="Arial"/>
        <a:cs typeface="Arial"/>
        <a:sym typeface="Arial"/>
      </a:defRPr>
    </a:lvl5pPr>
    <a:lvl6pPr defTabSz="457086">
      <a:defRPr sz="2399">
        <a:latin typeface="Arial"/>
        <a:ea typeface="Arial"/>
        <a:cs typeface="Arial"/>
        <a:sym typeface="Arial"/>
      </a:defRPr>
    </a:lvl6pPr>
    <a:lvl7pPr defTabSz="457086">
      <a:defRPr sz="2399">
        <a:latin typeface="Arial"/>
        <a:ea typeface="Arial"/>
        <a:cs typeface="Arial"/>
        <a:sym typeface="Arial"/>
      </a:defRPr>
    </a:lvl7pPr>
    <a:lvl8pPr defTabSz="457086">
      <a:defRPr sz="2399">
        <a:latin typeface="Arial"/>
        <a:ea typeface="Arial"/>
        <a:cs typeface="Arial"/>
        <a:sym typeface="Arial"/>
      </a:defRPr>
    </a:lvl8pPr>
    <a:lvl9pPr defTabSz="457086">
      <a:defRPr sz="2399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59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28F37"/>
    <a:srgbClr val="858414"/>
    <a:srgbClr val="A07814"/>
    <a:srgbClr val="D81C5A"/>
    <a:srgbClr val="B16E3D"/>
    <a:srgbClr val="525674"/>
    <a:srgbClr val="951F51"/>
    <a:srgbClr val="5D955B"/>
    <a:srgbClr val="6B3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25" autoAdjust="0"/>
    <p:restoredTop sz="86459" autoAdjust="0"/>
  </p:normalViewPr>
  <p:slideViewPr>
    <p:cSldViewPr snapToGrid="0" snapToObjects="1">
      <p:cViewPr varScale="1">
        <p:scale>
          <a:sx n="173" d="100"/>
          <a:sy n="173" d="100"/>
        </p:scale>
        <p:origin x="1176" y="176"/>
      </p:cViewPr>
      <p:guideLst>
        <p:guide orient="horz" pos="1620"/>
        <p:guide pos="215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1pPr>
    <a:lvl2pPr indent="2285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2pPr>
    <a:lvl3pPr indent="457086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3pPr>
    <a:lvl4pPr indent="685628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4pPr>
    <a:lvl5pPr indent="914171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5pPr>
    <a:lvl6pPr indent="1142714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6pPr>
    <a:lvl7pPr indent="1371257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7pPr>
    <a:lvl8pPr indent="1599800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8pPr>
    <a:lvl9pPr indent="1828343" defTabSz="457086">
      <a:lnSpc>
        <a:spcPct val="117999"/>
      </a:lnSpc>
      <a:defRPr sz="2174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-1" y="4471990"/>
            <a:ext cx="9144002" cy="671513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/>
          </a:p>
        </p:txBody>
      </p:sp>
      <p:sp>
        <p:nvSpPr>
          <p:cNvPr id="18" name="Shape 18"/>
          <p:cNvSpPr/>
          <p:nvPr userDrawn="1"/>
        </p:nvSpPr>
        <p:spPr>
          <a:xfrm>
            <a:off x="-1" y="1"/>
            <a:ext cx="9144002" cy="4463654"/>
          </a:xfrm>
          <a:prstGeom prst="rect">
            <a:avLst/>
          </a:prstGeom>
          <a:solidFill>
            <a:srgbClr val="FF6AD8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49" dirty="0"/>
          </a:p>
        </p:txBody>
      </p:sp>
      <p:sp>
        <p:nvSpPr>
          <p:cNvPr id="19" name="Shape 19"/>
          <p:cNvSpPr/>
          <p:nvPr/>
        </p:nvSpPr>
        <p:spPr>
          <a:xfrm>
            <a:off x="1620840" y="1402556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900"/>
          </a:p>
        </p:txBody>
      </p:sp>
      <p:pic>
        <p:nvPicPr>
          <p:cNvPr id="7" name="LOGO_HUG_H_QUADRI.png" descr="LOGO_HUG_H_QUAD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1" y="4633517"/>
            <a:ext cx="1494266" cy="34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692" y="4546688"/>
            <a:ext cx="1032925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415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992981"/>
          </a:xfrm>
          <a:prstGeom prst="rect">
            <a:avLst/>
          </a:prstGeom>
        </p:spPr>
        <p:txBody>
          <a:bodyPr/>
          <a:lstStyle/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8960"/>
            <a:ext cx="8229600" cy="3944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H"/>
              <a:t>Mastertextformat bearbeiten</a:t>
            </a:r>
          </a:p>
          <a:p>
            <a:pPr lvl="1"/>
            <a:r>
              <a:rPr lang="fr-CH"/>
              <a:t>Zweite Ebene</a:t>
            </a:r>
          </a:p>
          <a:p>
            <a:pPr lvl="2"/>
            <a:r>
              <a:rPr lang="fr-CH"/>
              <a:t>Dritte Ebene</a:t>
            </a:r>
          </a:p>
          <a:p>
            <a:pPr lvl="3"/>
            <a:r>
              <a:rPr lang="fr-CH"/>
              <a:t>Vierte Ebene</a:t>
            </a:r>
          </a:p>
          <a:p>
            <a:pPr lvl="4"/>
            <a:r>
              <a:rPr lang="fr-CH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28027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302CD0-1018-0E4E-88CD-2C9214404E3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45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60E5E9C-138B-BA47-BC82-BBBE6EA01C8A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3113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6" y="472679"/>
            <a:ext cx="6715125" cy="8572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1560910"/>
            <a:ext cx="6718300" cy="3170634"/>
          </a:xfrm>
          <a:prstGeom prst="rect">
            <a:avLst/>
          </a:prstGeom>
        </p:spPr>
        <p:txBody>
          <a:bodyPr/>
          <a:lstStyle>
            <a:lvl2pPr marL="557213" indent="-214313">
              <a:spcBef>
                <a:spcPts val="450"/>
              </a:spcBef>
              <a:buChar char="–"/>
              <a:defRPr sz="2100"/>
            </a:lvl2pPr>
            <a:lvl3pPr marL="857250" indent="-171450">
              <a:spcBef>
                <a:spcPts val="375"/>
              </a:spcBef>
              <a:defRPr sz="1800"/>
            </a:lvl3pPr>
            <a:lvl4pPr marL="1200150" indent="-171450">
              <a:spcBef>
                <a:spcPts val="300"/>
              </a:spcBef>
              <a:buChar char="–"/>
              <a:defRPr sz="1500"/>
            </a:lvl4pPr>
            <a:lvl5pPr marL="1543050" indent="-171450">
              <a:spcBef>
                <a:spcPts val="300"/>
              </a:spcBef>
              <a:buChar char="»"/>
              <a:defRPr sz="1500"/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18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1500">
                <a:uFill>
                  <a:solidFill/>
                </a:uFill>
              </a:rPr>
              <a:t>Textebene 5</a:t>
            </a:r>
          </a:p>
        </p:txBody>
      </p:sp>
    </p:spTree>
    <p:extLst>
      <p:ext uri="{BB962C8B-B14F-4D97-AF65-F5344CB8AC3E}">
        <p14:creationId xmlns:p14="http://schemas.microsoft.com/office/powerpoint/2010/main" val="1391952950"/>
      </p:ext>
    </p:extLst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OGO_HUG_H_QUADRI.png" descr="LOGO_HUG_H_QUADRI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9" y="4557003"/>
            <a:ext cx="1594714" cy="365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257" y="4457943"/>
            <a:ext cx="1181100" cy="563880"/>
          </a:xfrm>
          <a:prstGeom prst="rect">
            <a:avLst/>
          </a:prstGeom>
        </p:spPr>
      </p:pic>
      <p:cxnSp>
        <p:nvCxnSpPr>
          <p:cNvPr id="19" name="Gerade Verbindung 18"/>
          <p:cNvCxnSpPr/>
          <p:nvPr/>
        </p:nvCxnSpPr>
        <p:spPr>
          <a:xfrm>
            <a:off x="396850" y="4313854"/>
            <a:ext cx="8350302" cy="0"/>
          </a:xfrm>
          <a:prstGeom prst="line">
            <a:avLst/>
          </a:prstGeom>
          <a:noFill/>
          <a:ln w="25400" cap="flat" cmpd="thinThick">
            <a:solidFill>
              <a:srgbClr val="FF6FCF"/>
            </a:solidFill>
            <a:prstDash val="solid"/>
            <a:bevel/>
            <a:tailEnd type="non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p:transition spd="med"/>
  <p:txStyles>
    <p:titleStyle>
      <a:lvl1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025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04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074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099" defTabSz="457025" eaLnBrk="1" hangingPunct="1">
        <a:defRPr sz="3598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025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04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074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099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5123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2148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199172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6196" defTabSz="457025" eaLnBrk="1" hangingPunct="1">
        <a:spcBef>
          <a:spcPts val="600"/>
        </a:spcBef>
        <a:buClr>
          <a:srgbClr val="404040"/>
        </a:buClr>
        <a:buFont typeface="Arial"/>
        <a:defRPr sz="2774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025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04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074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099"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025" eaLnBrk="1" hangingPunct="1">
        <a:defRPr sz="1199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../../Archivage/2007/HeGeBe%20Geneve%202007/6,Cambridge.pp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77339" y="288520"/>
            <a:ext cx="66691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H" sz="4400" b="1" dirty="0">
                <a:solidFill>
                  <a:schemeClr val="bg1"/>
                </a:solidFill>
              </a:rPr>
              <a:t>Cannabis et psychose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87232" y="1656051"/>
            <a:ext cx="832277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l" defTabSz="342900" rtl="0" latinLnBrk="1" hangingPunct="0"/>
            <a:r>
              <a:rPr lang="fr-CH" sz="900" dirty="0">
                <a:solidFill>
                  <a:srgbClr val="FFFFFF"/>
                </a:solidFill>
              </a:rPr>
              <a:t>Daniele Zullino</a:t>
            </a: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5140" y="4638809"/>
            <a:ext cx="314325" cy="250031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095369" y="4878335"/>
            <a:ext cx="1053869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7729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 dirty="0"/>
              <a:t>WHO collaborating center</a:t>
            </a:r>
          </a:p>
        </p:txBody>
      </p:sp>
      <p:pic>
        <p:nvPicPr>
          <p:cNvPr id="7" name="Picture 13">
            <a:hlinkClick r:id="rId3"/>
            <a:extLst>
              <a:ext uri="{FF2B5EF4-FFF2-40B4-BE49-F238E27FC236}">
                <a16:creationId xmlns:a16="http://schemas.microsoft.com/office/drawing/2014/main" id="{A68CE074-363E-1248-B63B-3648F4A0B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32" y="1972734"/>
            <a:ext cx="1856232" cy="2298604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46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28" name="Text Box 4">
            <a:extLst>
              <a:ext uri="{FF2B5EF4-FFF2-40B4-BE49-F238E27FC236}">
                <a16:creationId xmlns:a16="http://schemas.microsoft.com/office/drawing/2014/main" id="{CBED61D4-C00F-124E-A351-3DFE5CCA5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942" y="311966"/>
            <a:ext cx="5941219" cy="484748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Consistance et temporalité ?</a:t>
            </a:r>
          </a:p>
        </p:txBody>
      </p:sp>
      <p:sp>
        <p:nvSpPr>
          <p:cNvPr id="1434629" name="Rectangle 5">
            <a:extLst>
              <a:ext uri="{FF2B5EF4-FFF2-40B4-BE49-F238E27FC236}">
                <a16:creationId xmlns:a16="http://schemas.microsoft.com/office/drawing/2014/main" id="{66381BAD-B082-AC4A-ACB8-FD48CD4BC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1" y="3992736"/>
            <a:ext cx="30777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altLang="de-DE" sz="1000">
                <a:solidFill>
                  <a:schemeClr val="tx1"/>
                </a:solidFill>
              </a:rPr>
              <a:t>Doblhammer et al, 1999</a:t>
            </a:r>
          </a:p>
        </p:txBody>
      </p:sp>
      <p:pic>
        <p:nvPicPr>
          <p:cNvPr id="1434630" name="Picture 6">
            <a:extLst>
              <a:ext uri="{FF2B5EF4-FFF2-40B4-BE49-F238E27FC236}">
                <a16:creationId xmlns:a16="http://schemas.microsoft.com/office/drawing/2014/main" id="{F50A73AE-E442-9747-BB22-4D776BA45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14" y="1241843"/>
            <a:ext cx="1858566" cy="24288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1" name="Picture 7">
            <a:extLst>
              <a:ext uri="{FF2B5EF4-FFF2-40B4-BE49-F238E27FC236}">
                <a16:creationId xmlns:a16="http://schemas.microsoft.com/office/drawing/2014/main" id="{A1B20F28-6974-1643-922D-732A2194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05" y="1241843"/>
            <a:ext cx="1857375" cy="24288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2" name="Picture 8">
            <a:extLst>
              <a:ext uri="{FF2B5EF4-FFF2-40B4-BE49-F238E27FC236}">
                <a16:creationId xmlns:a16="http://schemas.microsoft.com/office/drawing/2014/main" id="{1FB1AA5D-BAFD-B147-A624-9A86C914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05" y="1241843"/>
            <a:ext cx="1857375" cy="24288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3" name="Picture 9">
            <a:extLst>
              <a:ext uri="{FF2B5EF4-FFF2-40B4-BE49-F238E27FC236}">
                <a16:creationId xmlns:a16="http://schemas.microsoft.com/office/drawing/2014/main" id="{D65014E1-991E-3E46-996D-82D4FA3D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05" y="1241843"/>
            <a:ext cx="1857375" cy="24288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4" name="Picture 10">
            <a:extLst>
              <a:ext uri="{FF2B5EF4-FFF2-40B4-BE49-F238E27FC236}">
                <a16:creationId xmlns:a16="http://schemas.microsoft.com/office/drawing/2014/main" id="{C81F1116-2ED7-2D47-A23C-7CABDDD4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14" y="1241843"/>
            <a:ext cx="1858566" cy="24288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5" name="Picture 11" descr="flugstorch200durchsichtig">
            <a:extLst>
              <a:ext uri="{FF2B5EF4-FFF2-40B4-BE49-F238E27FC236}">
                <a16:creationId xmlns:a16="http://schemas.microsoft.com/office/drawing/2014/main" id="{D38A8314-A9FE-FB4B-8DDD-9E2772C7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05" y="1728809"/>
            <a:ext cx="109656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36" name="Picture 12">
            <a:extLst>
              <a:ext uri="{FF2B5EF4-FFF2-40B4-BE49-F238E27FC236}">
                <a16:creationId xmlns:a16="http://schemas.microsoft.com/office/drawing/2014/main" id="{E3C5A4B1-9868-324B-B429-59DCAC57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3" y="1241843"/>
            <a:ext cx="27527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7" name="Picture 13">
            <a:extLst>
              <a:ext uri="{FF2B5EF4-FFF2-40B4-BE49-F238E27FC236}">
                <a16:creationId xmlns:a16="http://schemas.microsoft.com/office/drawing/2014/main" id="{2230D593-E6D2-4D4B-A515-CFD669137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3" y="1241843"/>
            <a:ext cx="27527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8" name="Picture 14">
            <a:extLst>
              <a:ext uri="{FF2B5EF4-FFF2-40B4-BE49-F238E27FC236}">
                <a16:creationId xmlns:a16="http://schemas.microsoft.com/office/drawing/2014/main" id="{637544DA-1542-4C42-9970-6DEFD1CFF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3" y="1241843"/>
            <a:ext cx="27527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39" name="Picture 15">
            <a:extLst>
              <a:ext uri="{FF2B5EF4-FFF2-40B4-BE49-F238E27FC236}">
                <a16:creationId xmlns:a16="http://schemas.microsoft.com/office/drawing/2014/main" id="{D0C0ED39-69AA-574F-A0D0-8B0046893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24" y="1241843"/>
            <a:ext cx="275391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249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3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3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3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3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3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3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3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628" grpId="0" animBg="1"/>
      <p:bldP spid="14346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908" name="Text Box 4">
            <a:extLst>
              <a:ext uri="{FF2B5EF4-FFF2-40B4-BE49-F238E27FC236}">
                <a16:creationId xmlns:a16="http://schemas.microsoft.com/office/drawing/2014/main" id="{8ED51E0E-2C5C-924A-BB8E-1F0BFD8A0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87" y="260032"/>
            <a:ext cx="8229600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Risque relatif développement psychose</a:t>
            </a:r>
          </a:p>
        </p:txBody>
      </p:sp>
      <p:grpSp>
        <p:nvGrpSpPr>
          <p:cNvPr id="1403909" name="Group 5">
            <a:extLst>
              <a:ext uri="{FF2B5EF4-FFF2-40B4-BE49-F238E27FC236}">
                <a16:creationId xmlns:a16="http://schemas.microsoft.com/office/drawing/2014/main" id="{CBA8F055-D50D-C347-A36E-1385CD91566F}"/>
              </a:ext>
            </a:extLst>
          </p:cNvPr>
          <p:cNvGrpSpPr>
            <a:grpSpLocks/>
          </p:cNvGrpSpPr>
          <p:nvPr/>
        </p:nvGrpSpPr>
        <p:grpSpPr bwMode="auto">
          <a:xfrm>
            <a:off x="4333874" y="2735993"/>
            <a:ext cx="797718" cy="885826"/>
            <a:chOff x="2680" y="2661"/>
            <a:chExt cx="670" cy="744"/>
          </a:xfrm>
        </p:grpSpPr>
        <p:sp>
          <p:nvSpPr>
            <p:cNvPr id="1403910" name="Rectangle 6">
              <a:extLst>
                <a:ext uri="{FF2B5EF4-FFF2-40B4-BE49-F238E27FC236}">
                  <a16:creationId xmlns:a16="http://schemas.microsoft.com/office/drawing/2014/main" id="{A51DEA22-D09C-4947-B0C9-AFFDD8BB85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3" y="2837"/>
              <a:ext cx="197" cy="217"/>
            </a:xfrm>
            <a:prstGeom prst="rect">
              <a:avLst/>
            </a:prstGeom>
            <a:solidFill>
              <a:srgbClr val="89D78B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11" name="Rectangle 7">
              <a:extLst>
                <a:ext uri="{FF2B5EF4-FFF2-40B4-BE49-F238E27FC236}">
                  <a16:creationId xmlns:a16="http://schemas.microsoft.com/office/drawing/2014/main" id="{EC7A66FA-4E7B-C14F-84D0-1D106DF7F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2661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1.09</a:t>
              </a:r>
              <a:endParaRPr lang="fr-CH" altLang="de-DE" sz="1200"/>
            </a:p>
          </p:txBody>
        </p:sp>
        <p:sp>
          <p:nvSpPr>
            <p:cNvPr id="1403912" name="Rectangle 8">
              <a:extLst>
                <a:ext uri="{FF2B5EF4-FFF2-40B4-BE49-F238E27FC236}">
                  <a16:creationId xmlns:a16="http://schemas.microsoft.com/office/drawing/2014/main" id="{564484A9-41CF-6C43-A94B-BE8AEAFF34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2680" y="3318"/>
              <a:ext cx="60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Weiser et al., 2004</a:t>
              </a:r>
              <a:endParaRPr lang="fr-CH" altLang="de-DE" sz="1799"/>
            </a:p>
          </p:txBody>
        </p:sp>
      </p:grpSp>
      <p:grpSp>
        <p:nvGrpSpPr>
          <p:cNvPr id="1403913" name="Group 9">
            <a:extLst>
              <a:ext uri="{FF2B5EF4-FFF2-40B4-BE49-F238E27FC236}">
                <a16:creationId xmlns:a16="http://schemas.microsoft.com/office/drawing/2014/main" id="{C5BA1774-2A77-C440-A8CC-91E2A042A599}"/>
              </a:ext>
            </a:extLst>
          </p:cNvPr>
          <p:cNvGrpSpPr>
            <a:grpSpLocks/>
          </p:cNvGrpSpPr>
          <p:nvPr/>
        </p:nvGrpSpPr>
        <p:grpSpPr bwMode="auto">
          <a:xfrm>
            <a:off x="4616056" y="2194256"/>
            <a:ext cx="798910" cy="1427560"/>
            <a:chOff x="2917" y="2206"/>
            <a:chExt cx="671" cy="1199"/>
          </a:xfrm>
        </p:grpSpPr>
        <p:sp>
          <p:nvSpPr>
            <p:cNvPr id="1403914" name="Rectangle 10">
              <a:extLst>
                <a:ext uri="{FF2B5EF4-FFF2-40B4-BE49-F238E27FC236}">
                  <a16:creationId xmlns:a16="http://schemas.microsoft.com/office/drawing/2014/main" id="{9A2C68BF-D0DE-924A-B85A-5C6DCA71A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2382"/>
              <a:ext cx="197" cy="672"/>
            </a:xfrm>
            <a:prstGeom prst="rect">
              <a:avLst/>
            </a:prstGeom>
            <a:solidFill>
              <a:srgbClr val="003300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15" name="Rectangle 11">
              <a:extLst>
                <a:ext uri="{FF2B5EF4-FFF2-40B4-BE49-F238E27FC236}">
                  <a16:creationId xmlns:a16="http://schemas.microsoft.com/office/drawing/2014/main" id="{FD82453A-A168-FC4B-94A4-B0EF6356C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2206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3.4</a:t>
              </a:r>
              <a:endParaRPr lang="fr-CH" altLang="de-DE" sz="1200"/>
            </a:p>
          </p:txBody>
        </p:sp>
        <p:sp>
          <p:nvSpPr>
            <p:cNvPr id="1403916" name="Rectangle 12">
              <a:extLst>
                <a:ext uri="{FF2B5EF4-FFF2-40B4-BE49-F238E27FC236}">
                  <a16:creationId xmlns:a16="http://schemas.microsoft.com/office/drawing/2014/main" id="{57C68AC7-87FF-7D44-B5CC-B24831A5EE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2917" y="3318"/>
              <a:ext cx="60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Weiser et al., 2004</a:t>
              </a:r>
              <a:endParaRPr lang="fr-CH" altLang="de-DE" sz="1799"/>
            </a:p>
          </p:txBody>
        </p:sp>
      </p:grpSp>
      <p:grpSp>
        <p:nvGrpSpPr>
          <p:cNvPr id="1403917" name="Group 13">
            <a:extLst>
              <a:ext uri="{FF2B5EF4-FFF2-40B4-BE49-F238E27FC236}">
                <a16:creationId xmlns:a16="http://schemas.microsoft.com/office/drawing/2014/main" id="{0C9419F1-360C-054D-92ED-511BB166645A}"/>
              </a:ext>
            </a:extLst>
          </p:cNvPr>
          <p:cNvGrpSpPr>
            <a:grpSpLocks/>
          </p:cNvGrpSpPr>
          <p:nvPr/>
        </p:nvGrpSpPr>
        <p:grpSpPr bwMode="auto">
          <a:xfrm>
            <a:off x="4900614" y="2489531"/>
            <a:ext cx="803672" cy="1132285"/>
            <a:chOff x="3156" y="2454"/>
            <a:chExt cx="675" cy="951"/>
          </a:xfrm>
        </p:grpSpPr>
        <p:sp>
          <p:nvSpPr>
            <p:cNvPr id="1403918" name="Rectangle 14">
              <a:extLst>
                <a:ext uri="{FF2B5EF4-FFF2-40B4-BE49-F238E27FC236}">
                  <a16:creationId xmlns:a16="http://schemas.microsoft.com/office/drawing/2014/main" id="{39D38348-40F6-2F4F-BDFB-11ABAD4E7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" y="2630"/>
              <a:ext cx="202" cy="424"/>
            </a:xfrm>
            <a:prstGeom prst="rect">
              <a:avLst/>
            </a:prstGeom>
            <a:solidFill>
              <a:srgbClr val="A0772C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19" name="Rectangle 15">
              <a:extLst>
                <a:ext uri="{FF2B5EF4-FFF2-40B4-BE49-F238E27FC236}">
                  <a16:creationId xmlns:a16="http://schemas.microsoft.com/office/drawing/2014/main" id="{62BC3793-1BA7-0A45-8812-1BD50774D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2454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2.14</a:t>
              </a:r>
              <a:endParaRPr lang="fr-CH" altLang="de-DE" sz="1200"/>
            </a:p>
          </p:txBody>
        </p:sp>
        <p:sp>
          <p:nvSpPr>
            <p:cNvPr id="1403920" name="Rectangle 16">
              <a:extLst>
                <a:ext uri="{FF2B5EF4-FFF2-40B4-BE49-F238E27FC236}">
                  <a16:creationId xmlns:a16="http://schemas.microsoft.com/office/drawing/2014/main" id="{855D4A0E-2BD2-9C43-9B9C-9C6F10AECD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156" y="3318"/>
              <a:ext cx="60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Weiser et al., 2004</a:t>
              </a:r>
              <a:endParaRPr lang="fr-CH" altLang="de-DE" sz="1799"/>
            </a:p>
          </p:txBody>
        </p:sp>
      </p:grpSp>
      <p:grpSp>
        <p:nvGrpSpPr>
          <p:cNvPr id="1403921" name="Group 17">
            <a:extLst>
              <a:ext uri="{FF2B5EF4-FFF2-40B4-BE49-F238E27FC236}">
                <a16:creationId xmlns:a16="http://schemas.microsoft.com/office/drawing/2014/main" id="{A9134779-47B9-FC41-941A-2535E038B341}"/>
              </a:ext>
            </a:extLst>
          </p:cNvPr>
          <p:cNvGrpSpPr>
            <a:grpSpLocks/>
          </p:cNvGrpSpPr>
          <p:nvPr/>
        </p:nvGrpSpPr>
        <p:grpSpPr bwMode="auto">
          <a:xfrm>
            <a:off x="5188747" y="2668124"/>
            <a:ext cx="798910" cy="953691"/>
            <a:chOff x="3398" y="2604"/>
            <a:chExt cx="671" cy="801"/>
          </a:xfrm>
        </p:grpSpPr>
        <p:sp>
          <p:nvSpPr>
            <p:cNvPr id="1403922" name="Rectangle 18">
              <a:extLst>
                <a:ext uri="{FF2B5EF4-FFF2-40B4-BE49-F238E27FC236}">
                  <a16:creationId xmlns:a16="http://schemas.microsoft.com/office/drawing/2014/main" id="{91EBEE56-EBC2-FD45-BB09-9CC261FCA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2" y="2780"/>
              <a:ext cx="197" cy="274"/>
            </a:xfrm>
            <a:prstGeom prst="rect">
              <a:avLst/>
            </a:prstGeom>
            <a:solidFill>
              <a:srgbClr val="DBB97B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23" name="Rectangle 19">
              <a:extLst>
                <a:ext uri="{FF2B5EF4-FFF2-40B4-BE49-F238E27FC236}">
                  <a16:creationId xmlns:a16="http://schemas.microsoft.com/office/drawing/2014/main" id="{F97EC68E-1E9E-EF4F-91A9-A08EC72CCF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9" y="2604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1.38</a:t>
              </a:r>
              <a:endParaRPr lang="fr-CH" altLang="de-DE" sz="1200"/>
            </a:p>
          </p:txBody>
        </p:sp>
        <p:sp>
          <p:nvSpPr>
            <p:cNvPr id="1403924" name="Rectangle 20">
              <a:extLst>
                <a:ext uri="{FF2B5EF4-FFF2-40B4-BE49-F238E27FC236}">
                  <a16:creationId xmlns:a16="http://schemas.microsoft.com/office/drawing/2014/main" id="{85BCC3AC-29F7-DE46-8F10-059D33AC332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398" y="3318"/>
              <a:ext cx="60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Weiser et al., 2004</a:t>
              </a:r>
              <a:endParaRPr lang="fr-CH" altLang="de-DE" sz="1799"/>
            </a:p>
          </p:txBody>
        </p:sp>
      </p:grpSp>
      <p:grpSp>
        <p:nvGrpSpPr>
          <p:cNvPr id="1403925" name="Group 21">
            <a:extLst>
              <a:ext uri="{FF2B5EF4-FFF2-40B4-BE49-F238E27FC236}">
                <a16:creationId xmlns:a16="http://schemas.microsoft.com/office/drawing/2014/main" id="{F28881C5-1CD0-214D-958F-534C6AF13C28}"/>
              </a:ext>
            </a:extLst>
          </p:cNvPr>
          <p:cNvGrpSpPr>
            <a:grpSpLocks/>
          </p:cNvGrpSpPr>
          <p:nvPr/>
        </p:nvGrpSpPr>
        <p:grpSpPr bwMode="auto">
          <a:xfrm>
            <a:off x="5472116" y="2458575"/>
            <a:ext cx="798910" cy="1163241"/>
            <a:chOff x="3636" y="2428"/>
            <a:chExt cx="671" cy="977"/>
          </a:xfrm>
        </p:grpSpPr>
        <p:sp>
          <p:nvSpPr>
            <p:cNvPr id="1403926" name="Rectangle 22">
              <a:extLst>
                <a:ext uri="{FF2B5EF4-FFF2-40B4-BE49-F238E27FC236}">
                  <a16:creationId xmlns:a16="http://schemas.microsoft.com/office/drawing/2014/main" id="{4704AEDB-4A13-B346-8633-65C17A16A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0" y="2604"/>
              <a:ext cx="197" cy="450"/>
            </a:xfrm>
            <a:prstGeom prst="rect">
              <a:avLst/>
            </a:prstGeom>
            <a:solidFill>
              <a:srgbClr val="7F5E23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27" name="Rectangle 23">
              <a:extLst>
                <a:ext uri="{FF2B5EF4-FFF2-40B4-BE49-F238E27FC236}">
                  <a16:creationId xmlns:a16="http://schemas.microsoft.com/office/drawing/2014/main" id="{51569269-78D0-A84D-B040-B280FD7DB7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7" y="2428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2.28</a:t>
              </a:r>
              <a:endParaRPr lang="fr-CH" altLang="de-DE" sz="1200"/>
            </a:p>
          </p:txBody>
        </p:sp>
        <p:sp>
          <p:nvSpPr>
            <p:cNvPr id="1403928" name="Rectangle 24">
              <a:extLst>
                <a:ext uri="{FF2B5EF4-FFF2-40B4-BE49-F238E27FC236}">
                  <a16:creationId xmlns:a16="http://schemas.microsoft.com/office/drawing/2014/main" id="{C3E84866-2FDA-ED4E-A9C1-52E851C74E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3636" y="3318"/>
              <a:ext cx="605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Weiser et al., 2004</a:t>
              </a:r>
              <a:endParaRPr lang="fr-CH" altLang="de-DE" sz="1799"/>
            </a:p>
          </p:txBody>
        </p:sp>
      </p:grpSp>
      <p:grpSp>
        <p:nvGrpSpPr>
          <p:cNvPr id="1403929" name="Group 25">
            <a:extLst>
              <a:ext uri="{FF2B5EF4-FFF2-40B4-BE49-F238E27FC236}">
                <a16:creationId xmlns:a16="http://schemas.microsoft.com/office/drawing/2014/main" id="{BA76E980-DE86-8C49-99AE-D97C430E0211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2341894"/>
            <a:ext cx="809626" cy="1289447"/>
            <a:chOff x="756" y="2330"/>
            <a:chExt cx="680" cy="1083"/>
          </a:xfrm>
        </p:grpSpPr>
        <p:grpSp>
          <p:nvGrpSpPr>
            <p:cNvPr id="1403930" name="Group 26">
              <a:extLst>
                <a:ext uri="{FF2B5EF4-FFF2-40B4-BE49-F238E27FC236}">
                  <a16:creationId xmlns:a16="http://schemas.microsoft.com/office/drawing/2014/main" id="{A0099455-1C4C-4545-AE3E-ECE0DAC39D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0" y="2330"/>
              <a:ext cx="196" cy="724"/>
              <a:chOff x="1240" y="2330"/>
              <a:chExt cx="196" cy="724"/>
            </a:xfrm>
          </p:grpSpPr>
          <p:sp>
            <p:nvSpPr>
              <p:cNvPr id="1403931" name="Rectangle 27">
                <a:extLst>
                  <a:ext uri="{FF2B5EF4-FFF2-40B4-BE49-F238E27FC236}">
                    <a16:creationId xmlns:a16="http://schemas.microsoft.com/office/drawing/2014/main" id="{7C2F7999-BF92-0E4F-BD42-FE715EB26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0" y="2506"/>
                <a:ext cx="196" cy="548"/>
              </a:xfrm>
              <a:prstGeom prst="rect">
                <a:avLst/>
              </a:prstGeom>
              <a:solidFill>
                <a:srgbClr val="1F7729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 sz="1799"/>
              </a:p>
            </p:txBody>
          </p:sp>
          <p:sp>
            <p:nvSpPr>
              <p:cNvPr id="1403932" name="Rectangle 28">
                <a:extLst>
                  <a:ext uri="{FF2B5EF4-FFF2-40B4-BE49-F238E27FC236}">
                    <a16:creationId xmlns:a16="http://schemas.microsoft.com/office/drawing/2014/main" id="{EF96C14D-1E37-DB4A-B6AB-492B4998E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" y="2330"/>
                <a:ext cx="15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CH" altLang="de-DE" sz="750">
                    <a:solidFill>
                      <a:srgbClr val="000000"/>
                    </a:solidFill>
                  </a:rPr>
                  <a:t>2.76</a:t>
                </a:r>
                <a:endParaRPr lang="fr-CH" altLang="de-DE" sz="1200"/>
              </a:p>
            </p:txBody>
          </p:sp>
        </p:grpSp>
        <p:sp>
          <p:nvSpPr>
            <p:cNvPr id="1403933" name="Rectangle 29">
              <a:extLst>
                <a:ext uri="{FF2B5EF4-FFF2-40B4-BE49-F238E27FC236}">
                  <a16:creationId xmlns:a16="http://schemas.microsoft.com/office/drawing/2014/main" id="{A9C1A43F-CCF0-F14A-944D-BC2EB0190A0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756" y="3326"/>
              <a:ext cx="61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van Os et al., 2002</a:t>
              </a:r>
              <a:endParaRPr lang="fr-CH" altLang="de-DE" sz="1799"/>
            </a:p>
          </p:txBody>
        </p:sp>
      </p:grpSp>
      <p:grpSp>
        <p:nvGrpSpPr>
          <p:cNvPr id="1403934" name="Group 30">
            <a:extLst>
              <a:ext uri="{FF2B5EF4-FFF2-40B4-BE49-F238E27FC236}">
                <a16:creationId xmlns:a16="http://schemas.microsoft.com/office/drawing/2014/main" id="{E0514318-E54E-2E44-BB56-39145A0F6988}"/>
              </a:ext>
            </a:extLst>
          </p:cNvPr>
          <p:cNvGrpSpPr>
            <a:grpSpLocks/>
          </p:cNvGrpSpPr>
          <p:nvPr/>
        </p:nvGrpSpPr>
        <p:grpSpPr bwMode="auto">
          <a:xfrm>
            <a:off x="2288381" y="2600261"/>
            <a:ext cx="847725" cy="1042988"/>
            <a:chOff x="962" y="2547"/>
            <a:chExt cx="712" cy="876"/>
          </a:xfrm>
        </p:grpSpPr>
        <p:sp>
          <p:nvSpPr>
            <p:cNvPr id="1403935" name="Rectangle 31">
              <a:extLst>
                <a:ext uri="{FF2B5EF4-FFF2-40B4-BE49-F238E27FC236}">
                  <a16:creationId xmlns:a16="http://schemas.microsoft.com/office/drawing/2014/main" id="{CF16A7E9-4EC3-9D41-9365-C181C57D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8" y="2723"/>
              <a:ext cx="196" cy="331"/>
            </a:xfrm>
            <a:prstGeom prst="rect">
              <a:avLst/>
            </a:prstGeom>
            <a:solidFill>
              <a:srgbClr val="1F7729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36" name="Rectangle 32">
              <a:extLst>
                <a:ext uri="{FF2B5EF4-FFF2-40B4-BE49-F238E27FC236}">
                  <a16:creationId xmlns:a16="http://schemas.microsoft.com/office/drawing/2014/main" id="{A94C75A9-D57B-7448-B33D-7AF94DB31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" y="2547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1.67</a:t>
              </a:r>
              <a:endParaRPr lang="fr-CH" altLang="de-DE" sz="1200"/>
            </a:p>
          </p:txBody>
        </p:sp>
        <p:sp>
          <p:nvSpPr>
            <p:cNvPr id="1403937" name="Rectangle 33">
              <a:extLst>
                <a:ext uri="{FF2B5EF4-FFF2-40B4-BE49-F238E27FC236}">
                  <a16:creationId xmlns:a16="http://schemas.microsoft.com/office/drawing/2014/main" id="{603ED117-3CD0-9545-8E4C-4352C18053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962" y="3336"/>
              <a:ext cx="654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Henquet et al., 2005</a:t>
              </a:r>
              <a:endParaRPr lang="fr-CH" altLang="de-DE" sz="1799"/>
            </a:p>
          </p:txBody>
        </p:sp>
      </p:grpSp>
      <p:grpSp>
        <p:nvGrpSpPr>
          <p:cNvPr id="1403938" name="Group 34">
            <a:extLst>
              <a:ext uri="{FF2B5EF4-FFF2-40B4-BE49-F238E27FC236}">
                <a16:creationId xmlns:a16="http://schemas.microsoft.com/office/drawing/2014/main" id="{67630DB3-9EC5-0F4F-B060-EA2A4BDE8C25}"/>
              </a:ext>
            </a:extLst>
          </p:cNvPr>
          <p:cNvGrpSpPr>
            <a:grpSpLocks/>
          </p:cNvGrpSpPr>
          <p:nvPr/>
        </p:nvGrpSpPr>
        <p:grpSpPr bwMode="auto">
          <a:xfrm>
            <a:off x="2526507" y="2329987"/>
            <a:ext cx="898922" cy="1332310"/>
            <a:chOff x="1162" y="2320"/>
            <a:chExt cx="755" cy="1119"/>
          </a:xfrm>
        </p:grpSpPr>
        <p:sp>
          <p:nvSpPr>
            <p:cNvPr id="1403939" name="Rectangle 35">
              <a:extLst>
                <a:ext uri="{FF2B5EF4-FFF2-40B4-BE49-F238E27FC236}">
                  <a16:creationId xmlns:a16="http://schemas.microsoft.com/office/drawing/2014/main" id="{B4B75E3F-DD2B-6D41-9AA2-D1DC18977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495"/>
              <a:ext cx="201" cy="559"/>
            </a:xfrm>
            <a:prstGeom prst="rect">
              <a:avLst/>
            </a:prstGeom>
            <a:solidFill>
              <a:srgbClr val="1F7729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40" name="Rectangle 36">
              <a:extLst>
                <a:ext uri="{FF2B5EF4-FFF2-40B4-BE49-F238E27FC236}">
                  <a16:creationId xmlns:a16="http://schemas.microsoft.com/office/drawing/2014/main" id="{65FA70F0-D5BE-4B45-8388-C4930A3B0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320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2.81</a:t>
              </a:r>
              <a:endParaRPr lang="fr-CH" altLang="de-DE" sz="1200"/>
            </a:p>
          </p:txBody>
        </p:sp>
        <p:sp>
          <p:nvSpPr>
            <p:cNvPr id="1403941" name="Rectangle 37">
              <a:extLst>
                <a:ext uri="{FF2B5EF4-FFF2-40B4-BE49-F238E27FC236}">
                  <a16:creationId xmlns:a16="http://schemas.microsoft.com/office/drawing/2014/main" id="{535F41A2-4BCF-864E-A30A-5B297CF840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1162" y="3352"/>
              <a:ext cx="707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Ferdinand et al., 2005</a:t>
              </a:r>
              <a:endParaRPr lang="fr-CH" altLang="de-DE" sz="1799"/>
            </a:p>
          </p:txBody>
        </p:sp>
      </p:grpSp>
      <p:grpSp>
        <p:nvGrpSpPr>
          <p:cNvPr id="1403942" name="Group 38">
            <a:extLst>
              <a:ext uri="{FF2B5EF4-FFF2-40B4-BE49-F238E27FC236}">
                <a16:creationId xmlns:a16="http://schemas.microsoft.com/office/drawing/2014/main" id="{856DC6DB-C925-484A-B0FB-626DABB96F5E}"/>
              </a:ext>
            </a:extLst>
          </p:cNvPr>
          <p:cNvGrpSpPr>
            <a:grpSpLocks/>
          </p:cNvGrpSpPr>
          <p:nvPr/>
        </p:nvGrpSpPr>
        <p:grpSpPr bwMode="auto">
          <a:xfrm>
            <a:off x="2745583" y="2427620"/>
            <a:ext cx="963216" cy="1262063"/>
            <a:chOff x="1346" y="2402"/>
            <a:chExt cx="809" cy="1060"/>
          </a:xfrm>
        </p:grpSpPr>
        <p:sp>
          <p:nvSpPr>
            <p:cNvPr id="1403943" name="Rectangle 39">
              <a:extLst>
                <a:ext uri="{FF2B5EF4-FFF2-40B4-BE49-F238E27FC236}">
                  <a16:creationId xmlns:a16="http://schemas.microsoft.com/office/drawing/2014/main" id="{6983F61A-8E6B-BA4D-A712-4276E9E88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9" y="2578"/>
              <a:ext cx="196" cy="476"/>
            </a:xfrm>
            <a:prstGeom prst="rect">
              <a:avLst/>
            </a:prstGeom>
            <a:solidFill>
              <a:srgbClr val="00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44" name="Rectangle 40">
              <a:extLst>
                <a:ext uri="{FF2B5EF4-FFF2-40B4-BE49-F238E27FC236}">
                  <a16:creationId xmlns:a16="http://schemas.microsoft.com/office/drawing/2014/main" id="{00A0EB82-E591-9B44-AA8F-947E7BD5C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" y="2402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2.4</a:t>
              </a:r>
              <a:endParaRPr lang="fr-CH" altLang="de-DE" sz="1200"/>
            </a:p>
          </p:txBody>
        </p:sp>
        <p:sp>
          <p:nvSpPr>
            <p:cNvPr id="1403945" name="Rectangle 41">
              <a:extLst>
                <a:ext uri="{FF2B5EF4-FFF2-40B4-BE49-F238E27FC236}">
                  <a16:creationId xmlns:a16="http://schemas.microsoft.com/office/drawing/2014/main" id="{36714371-CAA8-6E40-A214-DB7418FCAA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1346" y="3375"/>
              <a:ext cx="767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Andreasson et al., 1987</a:t>
              </a:r>
              <a:endParaRPr lang="fr-CH" altLang="de-DE" sz="1799"/>
            </a:p>
          </p:txBody>
        </p:sp>
      </p:grpSp>
      <p:grpSp>
        <p:nvGrpSpPr>
          <p:cNvPr id="1403946" name="Group 42">
            <a:extLst>
              <a:ext uri="{FF2B5EF4-FFF2-40B4-BE49-F238E27FC236}">
                <a16:creationId xmlns:a16="http://schemas.microsoft.com/office/drawing/2014/main" id="{1FAD37BB-85D2-7643-8E6D-D647B7714593}"/>
              </a:ext>
            </a:extLst>
          </p:cNvPr>
          <p:cNvGrpSpPr>
            <a:grpSpLocks/>
          </p:cNvGrpSpPr>
          <p:nvPr/>
        </p:nvGrpSpPr>
        <p:grpSpPr bwMode="auto">
          <a:xfrm>
            <a:off x="3070621" y="2569305"/>
            <a:ext cx="921544" cy="1107282"/>
            <a:chOff x="1619" y="2521"/>
            <a:chExt cx="774" cy="930"/>
          </a:xfrm>
        </p:grpSpPr>
        <p:sp>
          <p:nvSpPr>
            <p:cNvPr id="1403947" name="Rectangle 43">
              <a:extLst>
                <a:ext uri="{FF2B5EF4-FFF2-40B4-BE49-F238E27FC236}">
                  <a16:creationId xmlns:a16="http://schemas.microsoft.com/office/drawing/2014/main" id="{3576BC24-A437-634C-9D8B-186E98603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2697"/>
              <a:ext cx="196" cy="357"/>
            </a:xfrm>
            <a:prstGeom prst="rect">
              <a:avLst/>
            </a:prstGeom>
            <a:solidFill>
              <a:srgbClr val="0033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48" name="Rectangle 44">
              <a:extLst>
                <a:ext uri="{FF2B5EF4-FFF2-40B4-BE49-F238E27FC236}">
                  <a16:creationId xmlns:a16="http://schemas.microsoft.com/office/drawing/2014/main" id="{BE6D1A0D-7142-A040-870C-DAF4D1D6E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9" y="2521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1.8</a:t>
              </a:r>
              <a:endParaRPr lang="fr-CH" altLang="de-DE" sz="1200"/>
            </a:p>
          </p:txBody>
        </p:sp>
        <p:sp>
          <p:nvSpPr>
            <p:cNvPr id="1403949" name="Rectangle 45">
              <a:extLst>
                <a:ext uri="{FF2B5EF4-FFF2-40B4-BE49-F238E27FC236}">
                  <a16:creationId xmlns:a16="http://schemas.microsoft.com/office/drawing/2014/main" id="{C8E5150C-D481-794A-A354-8B81A7CB3C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1619" y="3364"/>
              <a:ext cx="723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Fergusson et al., 2003</a:t>
              </a:r>
              <a:endParaRPr lang="fr-CH" altLang="de-DE" sz="1799"/>
            </a:p>
          </p:txBody>
        </p:sp>
      </p:grpSp>
      <p:grpSp>
        <p:nvGrpSpPr>
          <p:cNvPr id="1403950" name="Group 46">
            <a:extLst>
              <a:ext uri="{FF2B5EF4-FFF2-40B4-BE49-F238E27FC236}">
                <a16:creationId xmlns:a16="http://schemas.microsoft.com/office/drawing/2014/main" id="{557C3C6D-ED21-304E-BE03-7AEAF2177890}"/>
              </a:ext>
            </a:extLst>
          </p:cNvPr>
          <p:cNvGrpSpPr>
            <a:grpSpLocks/>
          </p:cNvGrpSpPr>
          <p:nvPr/>
        </p:nvGrpSpPr>
        <p:grpSpPr bwMode="auto">
          <a:xfrm>
            <a:off x="3464720" y="2705037"/>
            <a:ext cx="810817" cy="926307"/>
            <a:chOff x="1950" y="2635"/>
            <a:chExt cx="681" cy="778"/>
          </a:xfrm>
        </p:grpSpPr>
        <p:sp>
          <p:nvSpPr>
            <p:cNvPr id="1403951" name="Rectangle 47">
              <a:extLst>
                <a:ext uri="{FF2B5EF4-FFF2-40B4-BE49-F238E27FC236}">
                  <a16:creationId xmlns:a16="http://schemas.microsoft.com/office/drawing/2014/main" id="{79150379-9A7C-EC40-BF6B-F9CB7329D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2811"/>
              <a:ext cx="197" cy="243"/>
            </a:xfrm>
            <a:prstGeom prst="rect">
              <a:avLst/>
            </a:prstGeom>
            <a:solidFill>
              <a:srgbClr val="89D78B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52" name="Rectangle 48">
              <a:extLst>
                <a:ext uri="{FF2B5EF4-FFF2-40B4-BE49-F238E27FC236}">
                  <a16:creationId xmlns:a16="http://schemas.microsoft.com/office/drawing/2014/main" id="{29ED411C-06F4-AC41-B9D7-8E54B2D91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2" y="2635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1.23</a:t>
              </a:r>
              <a:endParaRPr lang="fr-CH" altLang="de-DE" sz="1200"/>
            </a:p>
          </p:txBody>
        </p:sp>
        <p:sp>
          <p:nvSpPr>
            <p:cNvPr id="1403953" name="Rectangle 49">
              <a:extLst>
                <a:ext uri="{FF2B5EF4-FFF2-40B4-BE49-F238E27FC236}">
                  <a16:creationId xmlns:a16="http://schemas.microsoft.com/office/drawing/2014/main" id="{413C5F73-08F2-B14D-803B-F41AF13FE3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1950" y="3326"/>
              <a:ext cx="61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van Os et al., 2002</a:t>
              </a:r>
              <a:endParaRPr lang="fr-CH" altLang="de-DE" sz="1799"/>
            </a:p>
          </p:txBody>
        </p:sp>
      </p:grpSp>
      <p:grpSp>
        <p:nvGrpSpPr>
          <p:cNvPr id="1403954" name="Group 50">
            <a:extLst>
              <a:ext uri="{FF2B5EF4-FFF2-40B4-BE49-F238E27FC236}">
                <a16:creationId xmlns:a16="http://schemas.microsoft.com/office/drawing/2014/main" id="{D01CAA1E-195C-E944-9C31-A041B05F5925}"/>
              </a:ext>
            </a:extLst>
          </p:cNvPr>
          <p:cNvGrpSpPr>
            <a:grpSpLocks/>
          </p:cNvGrpSpPr>
          <p:nvPr/>
        </p:nvGrpSpPr>
        <p:grpSpPr bwMode="auto">
          <a:xfrm>
            <a:off x="3754040" y="1837069"/>
            <a:ext cx="810815" cy="1794272"/>
            <a:chOff x="2193" y="1906"/>
            <a:chExt cx="681" cy="1507"/>
          </a:xfrm>
        </p:grpSpPr>
        <p:sp>
          <p:nvSpPr>
            <p:cNvPr id="1403955" name="Rectangle 51">
              <a:extLst>
                <a:ext uri="{FF2B5EF4-FFF2-40B4-BE49-F238E27FC236}">
                  <a16:creationId xmlns:a16="http://schemas.microsoft.com/office/drawing/2014/main" id="{A1FBDF9B-99AE-CB4C-9D23-00AAF65B9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082"/>
              <a:ext cx="202" cy="972"/>
            </a:xfrm>
            <a:prstGeom prst="rect">
              <a:avLst/>
            </a:prstGeom>
            <a:solidFill>
              <a:srgbClr val="42B867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56" name="Rectangle 52">
              <a:extLst>
                <a:ext uri="{FF2B5EF4-FFF2-40B4-BE49-F238E27FC236}">
                  <a16:creationId xmlns:a16="http://schemas.microsoft.com/office/drawing/2014/main" id="{6C39C908-BB2E-0342-84D4-9372247A9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" y="1906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4.9</a:t>
              </a:r>
              <a:endParaRPr lang="fr-CH" altLang="de-DE" sz="1200"/>
            </a:p>
          </p:txBody>
        </p:sp>
        <p:sp>
          <p:nvSpPr>
            <p:cNvPr id="1403957" name="Rectangle 53">
              <a:extLst>
                <a:ext uri="{FF2B5EF4-FFF2-40B4-BE49-F238E27FC236}">
                  <a16:creationId xmlns:a16="http://schemas.microsoft.com/office/drawing/2014/main" id="{86683BD5-E685-0C46-837A-B8C32B94C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2193" y="3326"/>
              <a:ext cx="61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van Os et al., 2002</a:t>
              </a:r>
              <a:endParaRPr lang="fr-CH" altLang="de-DE" sz="1799"/>
            </a:p>
          </p:txBody>
        </p:sp>
      </p:grpSp>
      <p:grpSp>
        <p:nvGrpSpPr>
          <p:cNvPr id="1403958" name="Group 54">
            <a:extLst>
              <a:ext uri="{FF2B5EF4-FFF2-40B4-BE49-F238E27FC236}">
                <a16:creationId xmlns:a16="http://schemas.microsoft.com/office/drawing/2014/main" id="{38BBAEB2-945C-284B-95D7-1FA4013D33E8}"/>
              </a:ext>
            </a:extLst>
          </p:cNvPr>
          <p:cNvGrpSpPr>
            <a:grpSpLocks/>
          </p:cNvGrpSpPr>
          <p:nvPr/>
        </p:nvGrpSpPr>
        <p:grpSpPr bwMode="auto">
          <a:xfrm>
            <a:off x="4037409" y="1388204"/>
            <a:ext cx="810815" cy="2243138"/>
            <a:chOff x="2431" y="1529"/>
            <a:chExt cx="681" cy="1884"/>
          </a:xfrm>
        </p:grpSpPr>
        <p:sp>
          <p:nvSpPr>
            <p:cNvPr id="1403959" name="Rectangle 55">
              <a:extLst>
                <a:ext uri="{FF2B5EF4-FFF2-40B4-BE49-F238E27FC236}">
                  <a16:creationId xmlns:a16="http://schemas.microsoft.com/office/drawing/2014/main" id="{C7844BCB-F8AF-C34E-8326-44E88C592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5" y="1704"/>
              <a:ext cx="197" cy="1350"/>
            </a:xfrm>
            <a:prstGeom prst="rect">
              <a:avLst/>
            </a:prstGeom>
            <a:solidFill>
              <a:srgbClr val="17591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0" name="Rectangle 56">
              <a:extLst>
                <a:ext uri="{FF2B5EF4-FFF2-40B4-BE49-F238E27FC236}">
                  <a16:creationId xmlns:a16="http://schemas.microsoft.com/office/drawing/2014/main" id="{62B46F46-E7A5-024D-803F-9E4B45768C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3" y="1529"/>
              <a:ext cx="15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750">
                  <a:solidFill>
                    <a:srgbClr val="000000"/>
                  </a:solidFill>
                </a:rPr>
                <a:t>6.81</a:t>
              </a:r>
              <a:endParaRPr lang="fr-CH" altLang="de-DE" sz="1200"/>
            </a:p>
          </p:txBody>
        </p:sp>
        <p:sp>
          <p:nvSpPr>
            <p:cNvPr id="1403961" name="Rectangle 57">
              <a:extLst>
                <a:ext uri="{FF2B5EF4-FFF2-40B4-BE49-F238E27FC236}">
                  <a16:creationId xmlns:a16="http://schemas.microsoft.com/office/drawing/2014/main" id="{C2D196EB-C868-0349-8F86-4A8D052CF3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0000">
              <a:off x="2431" y="3326"/>
              <a:ext cx="610" cy="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675">
                  <a:solidFill>
                    <a:srgbClr val="000000"/>
                  </a:solidFill>
                </a:rPr>
                <a:t>van Os et al., 2002</a:t>
              </a:r>
              <a:endParaRPr lang="fr-CH" altLang="de-DE" sz="1799"/>
            </a:p>
          </p:txBody>
        </p:sp>
      </p:grpSp>
      <p:grpSp>
        <p:nvGrpSpPr>
          <p:cNvPr id="1403962" name="Group 58">
            <a:extLst>
              <a:ext uri="{FF2B5EF4-FFF2-40B4-BE49-F238E27FC236}">
                <a16:creationId xmlns:a16="http://schemas.microsoft.com/office/drawing/2014/main" id="{54FF83E4-B8C1-C54C-A50D-29725546F425}"/>
              </a:ext>
            </a:extLst>
          </p:cNvPr>
          <p:cNvGrpSpPr>
            <a:grpSpLocks/>
          </p:cNvGrpSpPr>
          <p:nvPr/>
        </p:nvGrpSpPr>
        <p:grpSpPr bwMode="auto">
          <a:xfrm>
            <a:off x="2184797" y="1314385"/>
            <a:ext cx="4111228" cy="1914525"/>
            <a:chOff x="875" y="1467"/>
            <a:chExt cx="3453" cy="1608"/>
          </a:xfrm>
        </p:grpSpPr>
        <p:sp>
          <p:nvSpPr>
            <p:cNvPr id="1403963" name="Rectangle 59">
              <a:extLst>
                <a:ext uri="{FF2B5EF4-FFF2-40B4-BE49-F238E27FC236}">
                  <a16:creationId xmlns:a16="http://schemas.microsoft.com/office/drawing/2014/main" id="{B0CCE848-8D17-D54A-8D5C-161C395B92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1467"/>
              <a:ext cx="3108" cy="1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4" name="Line 60">
              <a:extLst>
                <a:ext uri="{FF2B5EF4-FFF2-40B4-BE49-F238E27FC236}">
                  <a16:creationId xmlns:a16="http://schemas.microsoft.com/office/drawing/2014/main" id="{738F979C-15A6-BA47-9C6F-DF0902E6A7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" y="2857"/>
              <a:ext cx="3108" cy="1"/>
            </a:xfrm>
            <a:prstGeom prst="line">
              <a:avLst/>
            </a:prstGeom>
            <a:noFill/>
            <a:ln w="28575">
              <a:solidFill>
                <a:srgbClr val="D228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5" name="Line 61">
              <a:extLst>
                <a:ext uri="{FF2B5EF4-FFF2-40B4-BE49-F238E27FC236}">
                  <a16:creationId xmlns:a16="http://schemas.microsoft.com/office/drawing/2014/main" id="{3FCF4372-EE49-6E4A-AFAA-2F260F61A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" y="1467"/>
              <a:ext cx="31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6" name="Rectangle 62">
              <a:extLst>
                <a:ext uri="{FF2B5EF4-FFF2-40B4-BE49-F238E27FC236}">
                  <a16:creationId xmlns:a16="http://schemas.microsoft.com/office/drawing/2014/main" id="{6E9C579A-810E-D945-A0CC-37659F1D2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1467"/>
              <a:ext cx="3108" cy="1587"/>
            </a:xfrm>
            <a:prstGeom prst="rect">
              <a:avLst/>
            </a:prstGeom>
            <a:noFill/>
            <a:ln w="7938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7" name="Line 63">
              <a:extLst>
                <a:ext uri="{FF2B5EF4-FFF2-40B4-BE49-F238E27FC236}">
                  <a16:creationId xmlns:a16="http://schemas.microsoft.com/office/drawing/2014/main" id="{FD74E82F-6319-914E-B10C-36A34D067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" y="1467"/>
              <a:ext cx="1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8" name="Line 64">
              <a:extLst>
                <a:ext uri="{FF2B5EF4-FFF2-40B4-BE49-F238E27FC236}">
                  <a16:creationId xmlns:a16="http://schemas.microsoft.com/office/drawing/2014/main" id="{B131B368-8CBF-F04F-869E-67B41AB94F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3054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69" name="Line 65">
              <a:extLst>
                <a:ext uri="{FF2B5EF4-FFF2-40B4-BE49-F238E27FC236}">
                  <a16:creationId xmlns:a16="http://schemas.microsoft.com/office/drawing/2014/main" id="{6499E91C-1323-2D42-A18A-E95A8EF721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57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0" name="Line 66">
              <a:extLst>
                <a:ext uri="{FF2B5EF4-FFF2-40B4-BE49-F238E27FC236}">
                  <a16:creationId xmlns:a16="http://schemas.microsoft.com/office/drawing/2014/main" id="{CC72CA12-6C85-D241-9833-385E3896CE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656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1" name="Line 67">
              <a:extLst>
                <a:ext uri="{FF2B5EF4-FFF2-40B4-BE49-F238E27FC236}">
                  <a16:creationId xmlns:a16="http://schemas.microsoft.com/office/drawing/2014/main" id="{8AA0A96A-D328-CC41-8684-79AF86DF4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459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2" name="Line 68">
              <a:extLst>
                <a:ext uri="{FF2B5EF4-FFF2-40B4-BE49-F238E27FC236}">
                  <a16:creationId xmlns:a16="http://schemas.microsoft.com/office/drawing/2014/main" id="{C10DA1C6-8664-BC4C-B531-B8321E4A6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263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3" name="Line 69">
              <a:extLst>
                <a:ext uri="{FF2B5EF4-FFF2-40B4-BE49-F238E27FC236}">
                  <a16:creationId xmlns:a16="http://schemas.microsoft.com/office/drawing/2014/main" id="{D56000FB-E618-074F-954E-48E2447DE4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061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4" name="Line 70">
              <a:extLst>
                <a:ext uri="{FF2B5EF4-FFF2-40B4-BE49-F238E27FC236}">
                  <a16:creationId xmlns:a16="http://schemas.microsoft.com/office/drawing/2014/main" id="{FC91BDEA-7BC6-5C4A-AB6E-504A7AF43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1865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5" name="Line 71">
              <a:extLst>
                <a:ext uri="{FF2B5EF4-FFF2-40B4-BE49-F238E27FC236}">
                  <a16:creationId xmlns:a16="http://schemas.microsoft.com/office/drawing/2014/main" id="{BCFBB886-582F-FA40-AB28-89FC66164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1663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6" name="Line 72">
              <a:extLst>
                <a:ext uri="{FF2B5EF4-FFF2-40B4-BE49-F238E27FC236}">
                  <a16:creationId xmlns:a16="http://schemas.microsoft.com/office/drawing/2014/main" id="{118B74DC-F98D-794A-86EF-3EB7AE713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1467"/>
              <a:ext cx="1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7" name="Line 73">
              <a:extLst>
                <a:ext uri="{FF2B5EF4-FFF2-40B4-BE49-F238E27FC236}">
                  <a16:creationId xmlns:a16="http://schemas.microsoft.com/office/drawing/2014/main" id="{78D5FD3F-F471-9F45-9A40-EA5ABD9FE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" y="3054"/>
              <a:ext cx="310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8" name="Line 74">
              <a:extLst>
                <a:ext uri="{FF2B5EF4-FFF2-40B4-BE49-F238E27FC236}">
                  <a16:creationId xmlns:a16="http://schemas.microsoft.com/office/drawing/2014/main" id="{00126EC1-F9E0-4F4B-8D31-6044A0408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9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79" name="Line 75">
              <a:extLst>
                <a:ext uri="{FF2B5EF4-FFF2-40B4-BE49-F238E27FC236}">
                  <a16:creationId xmlns:a16="http://schemas.microsoft.com/office/drawing/2014/main" id="{9D3A062C-69E9-3648-83F1-6F88FB8B35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57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0" name="Line 76">
              <a:extLst>
                <a:ext uri="{FF2B5EF4-FFF2-40B4-BE49-F238E27FC236}">
                  <a16:creationId xmlns:a16="http://schemas.microsoft.com/office/drawing/2014/main" id="{B6700D55-F232-3A4C-BC9E-738687BAA6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5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1" name="Line 77">
              <a:extLst>
                <a:ext uri="{FF2B5EF4-FFF2-40B4-BE49-F238E27FC236}">
                  <a16:creationId xmlns:a16="http://schemas.microsoft.com/office/drawing/2014/main" id="{7B82C75F-256B-FE42-8F47-660D874F4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8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2" name="Line 78">
              <a:extLst>
                <a:ext uri="{FF2B5EF4-FFF2-40B4-BE49-F238E27FC236}">
                  <a16:creationId xmlns:a16="http://schemas.microsoft.com/office/drawing/2014/main" id="{44E7EC7F-23E8-5542-94B6-295114C5B3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6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3" name="Line 79">
              <a:extLst>
                <a:ext uri="{FF2B5EF4-FFF2-40B4-BE49-F238E27FC236}">
                  <a16:creationId xmlns:a16="http://schemas.microsoft.com/office/drawing/2014/main" id="{7778F290-9D27-BD4A-82EE-8F663F8306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4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4" name="Line 80">
              <a:extLst>
                <a:ext uri="{FF2B5EF4-FFF2-40B4-BE49-F238E27FC236}">
                  <a16:creationId xmlns:a16="http://schemas.microsoft.com/office/drawing/2014/main" id="{8D689068-3167-864D-8566-C76A19F629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52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5" name="Line 81">
              <a:extLst>
                <a:ext uri="{FF2B5EF4-FFF2-40B4-BE49-F238E27FC236}">
                  <a16:creationId xmlns:a16="http://schemas.microsoft.com/office/drawing/2014/main" id="{53DF5AE4-698B-D949-A92F-137F3740F3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5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6" name="Line 82">
              <a:extLst>
                <a:ext uri="{FF2B5EF4-FFF2-40B4-BE49-F238E27FC236}">
                  <a16:creationId xmlns:a16="http://schemas.microsoft.com/office/drawing/2014/main" id="{56C854B6-758D-074B-94BF-75AE7EFDD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3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7" name="Line 83">
              <a:extLst>
                <a:ext uri="{FF2B5EF4-FFF2-40B4-BE49-F238E27FC236}">
                  <a16:creationId xmlns:a16="http://schemas.microsoft.com/office/drawing/2014/main" id="{CA1870CA-2D90-D241-B0E1-DFE7083F69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71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8" name="Line 84">
              <a:extLst>
                <a:ext uri="{FF2B5EF4-FFF2-40B4-BE49-F238E27FC236}">
                  <a16:creationId xmlns:a16="http://schemas.microsoft.com/office/drawing/2014/main" id="{A0ADEF5D-AF10-2440-A7C7-BFA3DBB27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08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89" name="Line 85">
              <a:extLst>
                <a:ext uri="{FF2B5EF4-FFF2-40B4-BE49-F238E27FC236}">
                  <a16:creationId xmlns:a16="http://schemas.microsoft.com/office/drawing/2014/main" id="{6F856A9D-BEA4-FD46-8EA9-AD44270FA4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90" name="Line 86">
              <a:extLst>
                <a:ext uri="{FF2B5EF4-FFF2-40B4-BE49-F238E27FC236}">
                  <a16:creationId xmlns:a16="http://schemas.microsoft.com/office/drawing/2014/main" id="{A9FC7438-749C-8C45-AE6A-D117A25F77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9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91" name="Line 87">
              <a:extLst>
                <a:ext uri="{FF2B5EF4-FFF2-40B4-BE49-F238E27FC236}">
                  <a16:creationId xmlns:a16="http://schemas.microsoft.com/office/drawing/2014/main" id="{5A1D96D6-3C1C-E64D-9718-789D872BD0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7" y="3054"/>
              <a:ext cx="1" cy="2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92" name="Rectangle 88">
              <a:extLst>
                <a:ext uri="{FF2B5EF4-FFF2-40B4-BE49-F238E27FC236}">
                  <a16:creationId xmlns:a16="http://schemas.microsoft.com/office/drawing/2014/main" id="{110F8A2F-8E0E-A543-80AE-82E3FCD6B0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61" y="2142"/>
              <a:ext cx="16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050" b="1">
                  <a:solidFill>
                    <a:srgbClr val="000000"/>
                  </a:solidFill>
                </a:rPr>
                <a:t>RR</a:t>
              </a:r>
              <a:endParaRPr lang="fr-CH" altLang="de-DE" sz="1799"/>
            </a:p>
          </p:txBody>
        </p:sp>
      </p:grpSp>
      <p:grpSp>
        <p:nvGrpSpPr>
          <p:cNvPr id="1403993" name="Group 89">
            <a:extLst>
              <a:ext uri="{FF2B5EF4-FFF2-40B4-BE49-F238E27FC236}">
                <a16:creationId xmlns:a16="http://schemas.microsoft.com/office/drawing/2014/main" id="{E9DE62FE-B931-8A42-AED4-D763C8A9CC80}"/>
              </a:ext>
            </a:extLst>
          </p:cNvPr>
          <p:cNvGrpSpPr>
            <a:grpSpLocks/>
          </p:cNvGrpSpPr>
          <p:nvPr/>
        </p:nvGrpSpPr>
        <p:grpSpPr bwMode="auto">
          <a:xfrm>
            <a:off x="6462713" y="1291766"/>
            <a:ext cx="850107" cy="230982"/>
            <a:chOff x="4468" y="1448"/>
            <a:chExt cx="714" cy="194"/>
          </a:xfrm>
        </p:grpSpPr>
        <p:sp>
          <p:nvSpPr>
            <p:cNvPr id="1403994" name="Rectangle 90">
              <a:extLst>
                <a:ext uri="{FF2B5EF4-FFF2-40B4-BE49-F238E27FC236}">
                  <a16:creationId xmlns:a16="http://schemas.microsoft.com/office/drawing/2014/main" id="{B2E1D078-4216-3B4C-A300-BF5236CC2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480"/>
              <a:ext cx="136" cy="90"/>
            </a:xfrm>
            <a:prstGeom prst="rect">
              <a:avLst/>
            </a:prstGeom>
            <a:solidFill>
              <a:srgbClr val="1F7729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95" name="Text Box 91">
              <a:extLst>
                <a:ext uri="{FF2B5EF4-FFF2-40B4-BE49-F238E27FC236}">
                  <a16:creationId xmlns:a16="http://schemas.microsoft.com/office/drawing/2014/main" id="{BE420502-C87B-4544-918E-034AB7AE7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1448"/>
              <a:ext cx="53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THC any</a:t>
              </a:r>
            </a:p>
          </p:txBody>
        </p:sp>
      </p:grpSp>
      <p:grpSp>
        <p:nvGrpSpPr>
          <p:cNvPr id="1403996" name="Group 92">
            <a:extLst>
              <a:ext uri="{FF2B5EF4-FFF2-40B4-BE49-F238E27FC236}">
                <a16:creationId xmlns:a16="http://schemas.microsoft.com/office/drawing/2014/main" id="{D75D9984-945D-9E46-9AFF-A60B102B3C2A}"/>
              </a:ext>
            </a:extLst>
          </p:cNvPr>
          <p:cNvGrpSpPr>
            <a:grpSpLocks/>
          </p:cNvGrpSpPr>
          <p:nvPr/>
        </p:nvGrpSpPr>
        <p:grpSpPr bwMode="auto">
          <a:xfrm>
            <a:off x="6462713" y="1437022"/>
            <a:ext cx="1126331" cy="230982"/>
            <a:chOff x="4468" y="1570"/>
            <a:chExt cx="946" cy="194"/>
          </a:xfrm>
        </p:grpSpPr>
        <p:sp>
          <p:nvSpPr>
            <p:cNvPr id="1403997" name="Rectangle 93">
              <a:extLst>
                <a:ext uri="{FF2B5EF4-FFF2-40B4-BE49-F238E27FC236}">
                  <a16:creationId xmlns:a16="http://schemas.microsoft.com/office/drawing/2014/main" id="{0A169601-7009-F44C-9AFB-050EA1104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616"/>
              <a:ext cx="136" cy="90"/>
            </a:xfrm>
            <a:prstGeom prst="rect">
              <a:avLst/>
            </a:prstGeom>
            <a:solidFill>
              <a:srgbClr val="003300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3998" name="Text Box 94">
              <a:extLst>
                <a:ext uri="{FF2B5EF4-FFF2-40B4-BE49-F238E27FC236}">
                  <a16:creationId xmlns:a16="http://schemas.microsoft.com/office/drawing/2014/main" id="{F65A4875-3E2E-3544-841C-1526B6576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1570"/>
              <a:ext cx="76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THC addiction</a:t>
              </a:r>
            </a:p>
          </p:txBody>
        </p:sp>
      </p:grpSp>
      <p:grpSp>
        <p:nvGrpSpPr>
          <p:cNvPr id="1403999" name="Group 95">
            <a:extLst>
              <a:ext uri="{FF2B5EF4-FFF2-40B4-BE49-F238E27FC236}">
                <a16:creationId xmlns:a16="http://schemas.microsoft.com/office/drawing/2014/main" id="{4ECD2B4C-DF7B-204A-9CC9-5DEEE87114FF}"/>
              </a:ext>
            </a:extLst>
          </p:cNvPr>
          <p:cNvGrpSpPr>
            <a:grpSpLocks/>
          </p:cNvGrpSpPr>
          <p:nvPr/>
        </p:nvGrpSpPr>
        <p:grpSpPr bwMode="auto">
          <a:xfrm>
            <a:off x="6462713" y="1718010"/>
            <a:ext cx="1107282" cy="230982"/>
            <a:chOff x="4468" y="1806"/>
            <a:chExt cx="930" cy="194"/>
          </a:xfrm>
        </p:grpSpPr>
        <p:sp>
          <p:nvSpPr>
            <p:cNvPr id="1404000" name="Rectangle 96">
              <a:extLst>
                <a:ext uri="{FF2B5EF4-FFF2-40B4-BE49-F238E27FC236}">
                  <a16:creationId xmlns:a16="http://schemas.microsoft.com/office/drawing/2014/main" id="{221C9C6E-BC40-E54C-B264-07EA0E408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852"/>
              <a:ext cx="136" cy="90"/>
            </a:xfrm>
            <a:prstGeom prst="rect">
              <a:avLst/>
            </a:prstGeom>
            <a:solidFill>
              <a:srgbClr val="89D78B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4001" name="Text Box 97">
              <a:extLst>
                <a:ext uri="{FF2B5EF4-FFF2-40B4-BE49-F238E27FC236}">
                  <a16:creationId xmlns:a16="http://schemas.microsoft.com/office/drawing/2014/main" id="{16ECA8C6-EF6E-E34F-94F3-A96CF3E64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1806"/>
              <a:ext cx="75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THC low level</a:t>
              </a:r>
            </a:p>
          </p:txBody>
        </p:sp>
      </p:grpSp>
      <p:grpSp>
        <p:nvGrpSpPr>
          <p:cNvPr id="1404002" name="Group 98">
            <a:extLst>
              <a:ext uri="{FF2B5EF4-FFF2-40B4-BE49-F238E27FC236}">
                <a16:creationId xmlns:a16="http://schemas.microsoft.com/office/drawing/2014/main" id="{5B8DFBA5-52E2-634C-A10E-2963B49113A9}"/>
              </a:ext>
            </a:extLst>
          </p:cNvPr>
          <p:cNvGrpSpPr>
            <a:grpSpLocks/>
          </p:cNvGrpSpPr>
          <p:nvPr/>
        </p:nvGrpSpPr>
        <p:grpSpPr bwMode="auto">
          <a:xfrm>
            <a:off x="6462717" y="1879935"/>
            <a:ext cx="1273970" cy="230982"/>
            <a:chOff x="4468" y="1942"/>
            <a:chExt cx="1070" cy="194"/>
          </a:xfrm>
        </p:grpSpPr>
        <p:sp>
          <p:nvSpPr>
            <p:cNvPr id="1404003" name="Rectangle 99">
              <a:extLst>
                <a:ext uri="{FF2B5EF4-FFF2-40B4-BE49-F238E27FC236}">
                  <a16:creationId xmlns:a16="http://schemas.microsoft.com/office/drawing/2014/main" id="{E9D61DFE-04E4-D64D-B6AC-2B2E8C012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1988"/>
              <a:ext cx="136" cy="90"/>
            </a:xfrm>
            <a:prstGeom prst="rect">
              <a:avLst/>
            </a:prstGeom>
            <a:solidFill>
              <a:srgbClr val="42B867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4004" name="Text Box 100">
              <a:extLst>
                <a:ext uri="{FF2B5EF4-FFF2-40B4-BE49-F238E27FC236}">
                  <a16:creationId xmlns:a16="http://schemas.microsoft.com/office/drawing/2014/main" id="{B68B5B5A-E945-1F4D-B388-D38DB5BA9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1942"/>
              <a:ext cx="89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THC middle level</a:t>
              </a:r>
            </a:p>
          </p:txBody>
        </p:sp>
      </p:grpSp>
      <p:grpSp>
        <p:nvGrpSpPr>
          <p:cNvPr id="1404005" name="Group 101">
            <a:extLst>
              <a:ext uri="{FF2B5EF4-FFF2-40B4-BE49-F238E27FC236}">
                <a16:creationId xmlns:a16="http://schemas.microsoft.com/office/drawing/2014/main" id="{0AF68668-2EE2-4E41-BEAA-0E0BC7E9DF12}"/>
              </a:ext>
            </a:extLst>
          </p:cNvPr>
          <p:cNvGrpSpPr>
            <a:grpSpLocks/>
          </p:cNvGrpSpPr>
          <p:nvPr/>
        </p:nvGrpSpPr>
        <p:grpSpPr bwMode="auto">
          <a:xfrm>
            <a:off x="6462714" y="2041861"/>
            <a:ext cx="1152525" cy="230982"/>
            <a:chOff x="4468" y="2078"/>
            <a:chExt cx="968" cy="194"/>
          </a:xfrm>
        </p:grpSpPr>
        <p:sp>
          <p:nvSpPr>
            <p:cNvPr id="1404006" name="Rectangle 102">
              <a:extLst>
                <a:ext uri="{FF2B5EF4-FFF2-40B4-BE49-F238E27FC236}">
                  <a16:creationId xmlns:a16="http://schemas.microsoft.com/office/drawing/2014/main" id="{40CC242D-7BEE-8246-B148-1F0466471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124"/>
              <a:ext cx="136" cy="90"/>
            </a:xfrm>
            <a:prstGeom prst="rect">
              <a:avLst/>
            </a:prstGeom>
            <a:solidFill>
              <a:srgbClr val="17591F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4007" name="Text Box 103">
              <a:extLst>
                <a:ext uri="{FF2B5EF4-FFF2-40B4-BE49-F238E27FC236}">
                  <a16:creationId xmlns:a16="http://schemas.microsoft.com/office/drawing/2014/main" id="{BDA71B0F-F8BE-F049-831D-F67B64C6D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2078"/>
              <a:ext cx="79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THC high level</a:t>
              </a:r>
            </a:p>
          </p:txBody>
        </p:sp>
      </p:grpSp>
      <p:grpSp>
        <p:nvGrpSpPr>
          <p:cNvPr id="1404008" name="Group 104">
            <a:extLst>
              <a:ext uri="{FF2B5EF4-FFF2-40B4-BE49-F238E27FC236}">
                <a16:creationId xmlns:a16="http://schemas.microsoft.com/office/drawing/2014/main" id="{D2F8A39F-4719-EC4C-A253-734131F731EF}"/>
              </a:ext>
            </a:extLst>
          </p:cNvPr>
          <p:cNvGrpSpPr>
            <a:grpSpLocks/>
          </p:cNvGrpSpPr>
          <p:nvPr/>
        </p:nvGrpSpPr>
        <p:grpSpPr bwMode="auto">
          <a:xfrm>
            <a:off x="6462711" y="2354986"/>
            <a:ext cx="812007" cy="230980"/>
            <a:chOff x="4468" y="2341"/>
            <a:chExt cx="682" cy="194"/>
          </a:xfrm>
        </p:grpSpPr>
        <p:sp>
          <p:nvSpPr>
            <p:cNvPr id="1404009" name="Rectangle 105">
              <a:extLst>
                <a:ext uri="{FF2B5EF4-FFF2-40B4-BE49-F238E27FC236}">
                  <a16:creationId xmlns:a16="http://schemas.microsoft.com/office/drawing/2014/main" id="{C92300FB-8CEE-F949-B84C-C7AB64F960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387"/>
              <a:ext cx="136" cy="90"/>
            </a:xfrm>
            <a:prstGeom prst="rect">
              <a:avLst/>
            </a:prstGeom>
            <a:solidFill>
              <a:srgbClr val="A0772C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4010" name="Text Box 106">
              <a:extLst>
                <a:ext uri="{FF2B5EF4-FFF2-40B4-BE49-F238E27FC236}">
                  <a16:creationId xmlns:a16="http://schemas.microsoft.com/office/drawing/2014/main" id="{2CD60353-F30F-C141-A18C-AF83B9198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2341"/>
              <a:ext cx="505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NIC any</a:t>
              </a:r>
            </a:p>
          </p:txBody>
        </p:sp>
      </p:grpSp>
      <p:grpSp>
        <p:nvGrpSpPr>
          <p:cNvPr id="1404011" name="Group 107">
            <a:extLst>
              <a:ext uri="{FF2B5EF4-FFF2-40B4-BE49-F238E27FC236}">
                <a16:creationId xmlns:a16="http://schemas.microsoft.com/office/drawing/2014/main" id="{BF1F8496-B031-8549-B96F-164171280E65}"/>
              </a:ext>
            </a:extLst>
          </p:cNvPr>
          <p:cNvGrpSpPr>
            <a:grpSpLocks/>
          </p:cNvGrpSpPr>
          <p:nvPr/>
        </p:nvGrpSpPr>
        <p:grpSpPr bwMode="auto">
          <a:xfrm>
            <a:off x="6462711" y="2516911"/>
            <a:ext cx="715566" cy="230980"/>
            <a:chOff x="4468" y="2477"/>
            <a:chExt cx="601" cy="194"/>
          </a:xfrm>
        </p:grpSpPr>
        <p:sp>
          <p:nvSpPr>
            <p:cNvPr id="1404012" name="Rectangle 108">
              <a:extLst>
                <a:ext uri="{FF2B5EF4-FFF2-40B4-BE49-F238E27FC236}">
                  <a16:creationId xmlns:a16="http://schemas.microsoft.com/office/drawing/2014/main" id="{DDBFE5CB-82B7-5842-B625-1A37A393F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523"/>
              <a:ext cx="136" cy="90"/>
            </a:xfrm>
            <a:prstGeom prst="rect">
              <a:avLst/>
            </a:prstGeom>
            <a:solidFill>
              <a:srgbClr val="DBB97B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4013" name="Text Box 109">
              <a:extLst>
                <a:ext uri="{FF2B5EF4-FFF2-40B4-BE49-F238E27FC236}">
                  <a16:creationId xmlns:a16="http://schemas.microsoft.com/office/drawing/2014/main" id="{14AA72AF-BEE3-164C-9C87-008A624FA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2477"/>
              <a:ext cx="424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/>
                <a:t>1-9 cg</a:t>
              </a:r>
            </a:p>
          </p:txBody>
        </p:sp>
      </p:grpSp>
      <p:grpSp>
        <p:nvGrpSpPr>
          <p:cNvPr id="1404014" name="Group 110">
            <a:extLst>
              <a:ext uri="{FF2B5EF4-FFF2-40B4-BE49-F238E27FC236}">
                <a16:creationId xmlns:a16="http://schemas.microsoft.com/office/drawing/2014/main" id="{8875B44B-B220-1E4E-9834-A13BD9267FD4}"/>
              </a:ext>
            </a:extLst>
          </p:cNvPr>
          <p:cNvGrpSpPr>
            <a:grpSpLocks/>
          </p:cNvGrpSpPr>
          <p:nvPr/>
        </p:nvGrpSpPr>
        <p:grpSpPr bwMode="auto">
          <a:xfrm>
            <a:off x="6462715" y="2678835"/>
            <a:ext cx="745332" cy="230980"/>
            <a:chOff x="4468" y="2613"/>
            <a:chExt cx="626" cy="194"/>
          </a:xfrm>
        </p:grpSpPr>
        <p:sp>
          <p:nvSpPr>
            <p:cNvPr id="1404015" name="Rectangle 111">
              <a:extLst>
                <a:ext uri="{FF2B5EF4-FFF2-40B4-BE49-F238E27FC236}">
                  <a16:creationId xmlns:a16="http://schemas.microsoft.com/office/drawing/2014/main" id="{78D2B393-FCBB-C04B-8AE5-AE530142C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659"/>
              <a:ext cx="136" cy="90"/>
            </a:xfrm>
            <a:prstGeom prst="rect">
              <a:avLst/>
            </a:prstGeom>
            <a:solidFill>
              <a:srgbClr val="7F5E23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04016" name="Text Box 112">
              <a:extLst>
                <a:ext uri="{FF2B5EF4-FFF2-40B4-BE49-F238E27FC236}">
                  <a16:creationId xmlns:a16="http://schemas.microsoft.com/office/drawing/2014/main" id="{AB673919-C213-D84D-81B3-04B45F180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5" y="2613"/>
              <a:ext cx="44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900" u="sng"/>
                <a:t>&gt;</a:t>
              </a:r>
              <a:r>
                <a:rPr lang="fr-CH" altLang="de-DE" sz="900"/>
                <a:t>10 cg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8474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3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03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03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03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0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03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0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0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04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0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0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0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0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0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40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0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0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40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40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40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0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9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0848" name="Group 80">
            <a:extLst>
              <a:ext uri="{FF2B5EF4-FFF2-40B4-BE49-F238E27FC236}">
                <a16:creationId xmlns:a16="http://schemas.microsoft.com/office/drawing/2014/main" id="{31E0F92E-FEBB-A84B-B727-34C5C73B3029}"/>
              </a:ext>
            </a:extLst>
          </p:cNvPr>
          <p:cNvGrpSpPr>
            <a:grpSpLocks/>
          </p:cNvGrpSpPr>
          <p:nvPr/>
        </p:nvGrpSpPr>
        <p:grpSpPr bwMode="auto">
          <a:xfrm>
            <a:off x="1924051" y="1215606"/>
            <a:ext cx="5347097" cy="2227659"/>
            <a:chOff x="656" y="1398"/>
            <a:chExt cx="4491" cy="1871"/>
          </a:xfrm>
        </p:grpSpPr>
        <p:sp>
          <p:nvSpPr>
            <p:cNvPr id="1440783" name="Rectangle 15">
              <a:extLst>
                <a:ext uri="{FF2B5EF4-FFF2-40B4-BE49-F238E27FC236}">
                  <a16:creationId xmlns:a16="http://schemas.microsoft.com/office/drawing/2014/main" id="{4CCA214B-CED7-C747-8EDC-3BA9153FF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1460"/>
              <a:ext cx="4229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84" name="Line 16">
              <a:extLst>
                <a:ext uri="{FF2B5EF4-FFF2-40B4-BE49-F238E27FC236}">
                  <a16:creationId xmlns:a16="http://schemas.microsoft.com/office/drawing/2014/main" id="{DA405A97-AF32-4E48-BA9F-6BEBD0D8F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2961"/>
              <a:ext cx="422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85" name="Line 17">
              <a:extLst>
                <a:ext uri="{FF2B5EF4-FFF2-40B4-BE49-F238E27FC236}">
                  <a16:creationId xmlns:a16="http://schemas.microsoft.com/office/drawing/2014/main" id="{FAC4B9A4-E45B-8348-82A8-AF061BBB6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2747"/>
              <a:ext cx="4229" cy="1"/>
            </a:xfrm>
            <a:prstGeom prst="line">
              <a:avLst/>
            </a:prstGeom>
            <a:noFill/>
            <a:ln w="57150">
              <a:solidFill>
                <a:srgbClr val="B42B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86" name="Line 18">
              <a:extLst>
                <a:ext uri="{FF2B5EF4-FFF2-40B4-BE49-F238E27FC236}">
                  <a16:creationId xmlns:a16="http://schemas.microsoft.com/office/drawing/2014/main" id="{474E37E6-32A4-614D-AEF4-717056B83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2531"/>
              <a:ext cx="422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87" name="Line 19">
              <a:extLst>
                <a:ext uri="{FF2B5EF4-FFF2-40B4-BE49-F238E27FC236}">
                  <a16:creationId xmlns:a16="http://schemas.microsoft.com/office/drawing/2014/main" id="{F02BED04-C35F-3247-9042-B112800A9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2321"/>
              <a:ext cx="42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88" name="Line 20">
              <a:extLst>
                <a:ext uri="{FF2B5EF4-FFF2-40B4-BE49-F238E27FC236}">
                  <a16:creationId xmlns:a16="http://schemas.microsoft.com/office/drawing/2014/main" id="{A952C364-02B7-D24E-A042-EC1616F0F6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2107"/>
              <a:ext cx="42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89" name="Line 21">
              <a:extLst>
                <a:ext uri="{FF2B5EF4-FFF2-40B4-BE49-F238E27FC236}">
                  <a16:creationId xmlns:a16="http://schemas.microsoft.com/office/drawing/2014/main" id="{58957697-6124-414F-B885-286969153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1891"/>
              <a:ext cx="42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90" name="Line 22">
              <a:extLst>
                <a:ext uri="{FF2B5EF4-FFF2-40B4-BE49-F238E27FC236}">
                  <a16:creationId xmlns:a16="http://schemas.microsoft.com/office/drawing/2014/main" id="{70BE7AC2-8C26-BE49-B60E-B568C668A7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1676"/>
              <a:ext cx="422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91" name="Line 23">
              <a:extLst>
                <a:ext uri="{FF2B5EF4-FFF2-40B4-BE49-F238E27FC236}">
                  <a16:creationId xmlns:a16="http://schemas.microsoft.com/office/drawing/2014/main" id="{F8DCB882-0036-4B42-B1CE-201D23065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1460"/>
              <a:ext cx="422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92" name="Rectangle 24">
              <a:extLst>
                <a:ext uri="{FF2B5EF4-FFF2-40B4-BE49-F238E27FC236}">
                  <a16:creationId xmlns:a16="http://schemas.microsoft.com/office/drawing/2014/main" id="{1F79FFEC-A061-3846-8EE2-3ECBB46D2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" y="1460"/>
              <a:ext cx="4229" cy="1716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98" name="Line 30">
              <a:extLst>
                <a:ext uri="{FF2B5EF4-FFF2-40B4-BE49-F238E27FC236}">
                  <a16:creationId xmlns:a16="http://schemas.microsoft.com/office/drawing/2014/main" id="{71209AE0-8465-4943-9F9A-23140EC70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1460"/>
              <a:ext cx="2" cy="17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799" name="Line 31">
              <a:extLst>
                <a:ext uri="{FF2B5EF4-FFF2-40B4-BE49-F238E27FC236}">
                  <a16:creationId xmlns:a16="http://schemas.microsoft.com/office/drawing/2014/main" id="{B431A16B-69D6-F044-AB32-0BDEC6EB2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3176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0" name="Line 32">
              <a:extLst>
                <a:ext uri="{FF2B5EF4-FFF2-40B4-BE49-F238E27FC236}">
                  <a16:creationId xmlns:a16="http://schemas.microsoft.com/office/drawing/2014/main" id="{79E89551-CB59-C548-BF3B-5F750EF1C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2961"/>
              <a:ext cx="3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1" name="Line 33">
              <a:extLst>
                <a:ext uri="{FF2B5EF4-FFF2-40B4-BE49-F238E27FC236}">
                  <a16:creationId xmlns:a16="http://schemas.microsoft.com/office/drawing/2014/main" id="{F3BA41EC-6BEB-F248-9F60-2AD6FE9B1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2747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2" name="Line 34">
              <a:extLst>
                <a:ext uri="{FF2B5EF4-FFF2-40B4-BE49-F238E27FC236}">
                  <a16:creationId xmlns:a16="http://schemas.microsoft.com/office/drawing/2014/main" id="{D664AD52-D60F-4749-B479-49868C2411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2531"/>
              <a:ext cx="3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3" name="Line 35">
              <a:extLst>
                <a:ext uri="{FF2B5EF4-FFF2-40B4-BE49-F238E27FC236}">
                  <a16:creationId xmlns:a16="http://schemas.microsoft.com/office/drawing/2014/main" id="{35FF332B-DA5C-AD41-90B6-D128CFD6D6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2321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4" name="Line 36">
              <a:extLst>
                <a:ext uri="{FF2B5EF4-FFF2-40B4-BE49-F238E27FC236}">
                  <a16:creationId xmlns:a16="http://schemas.microsoft.com/office/drawing/2014/main" id="{95C8DE37-9D20-C340-9E65-8BAA7A0982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2107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5" name="Line 37">
              <a:extLst>
                <a:ext uri="{FF2B5EF4-FFF2-40B4-BE49-F238E27FC236}">
                  <a16:creationId xmlns:a16="http://schemas.microsoft.com/office/drawing/2014/main" id="{660F7EEB-0D3B-5F40-9A7F-78A1AE89B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1891"/>
              <a:ext cx="3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6" name="Line 38">
              <a:extLst>
                <a:ext uri="{FF2B5EF4-FFF2-40B4-BE49-F238E27FC236}">
                  <a16:creationId xmlns:a16="http://schemas.microsoft.com/office/drawing/2014/main" id="{15E475CC-9862-7946-B000-C843789A4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1676"/>
              <a:ext cx="3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7" name="Line 39">
              <a:extLst>
                <a:ext uri="{FF2B5EF4-FFF2-40B4-BE49-F238E27FC236}">
                  <a16:creationId xmlns:a16="http://schemas.microsoft.com/office/drawing/2014/main" id="{9A273ACF-5661-A44B-BFE7-0A3C1AD5B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8" y="1460"/>
              <a:ext cx="3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8" name="Line 40">
              <a:extLst>
                <a:ext uri="{FF2B5EF4-FFF2-40B4-BE49-F238E27FC236}">
                  <a16:creationId xmlns:a16="http://schemas.microsoft.com/office/drawing/2014/main" id="{50251818-1373-C347-85D0-086503F3E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6" y="3176"/>
              <a:ext cx="422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09" name="Line 41">
              <a:extLst>
                <a:ext uri="{FF2B5EF4-FFF2-40B4-BE49-F238E27FC236}">
                  <a16:creationId xmlns:a16="http://schemas.microsoft.com/office/drawing/2014/main" id="{A50D5714-C6D6-9744-AABE-DFC572BB9B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16" y="3176"/>
              <a:ext cx="2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0" name="Line 42">
              <a:extLst>
                <a:ext uri="{FF2B5EF4-FFF2-40B4-BE49-F238E27FC236}">
                  <a16:creationId xmlns:a16="http://schemas.microsoft.com/office/drawing/2014/main" id="{17713A72-D301-7448-9388-DFD2CB498D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4" y="3176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1" name="Line 43">
              <a:extLst>
                <a:ext uri="{FF2B5EF4-FFF2-40B4-BE49-F238E27FC236}">
                  <a16:creationId xmlns:a16="http://schemas.microsoft.com/office/drawing/2014/main" id="{911B6589-1ECA-194B-BCE1-F4B5594671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0" y="3176"/>
              <a:ext cx="1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2" name="Line 44">
              <a:extLst>
                <a:ext uri="{FF2B5EF4-FFF2-40B4-BE49-F238E27FC236}">
                  <a16:creationId xmlns:a16="http://schemas.microsoft.com/office/drawing/2014/main" id="{1C1F74FF-7F58-8F4A-9B5C-04DDB7DCF1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0" y="3176"/>
              <a:ext cx="2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3" name="Line 45">
              <a:extLst>
                <a:ext uri="{FF2B5EF4-FFF2-40B4-BE49-F238E27FC236}">
                  <a16:creationId xmlns:a16="http://schemas.microsoft.com/office/drawing/2014/main" id="{49E57082-1886-CE4C-A3C2-C629AEBB2C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98" y="3176"/>
              <a:ext cx="2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4" name="Line 46">
              <a:extLst>
                <a:ext uri="{FF2B5EF4-FFF2-40B4-BE49-F238E27FC236}">
                  <a16:creationId xmlns:a16="http://schemas.microsoft.com/office/drawing/2014/main" id="{3950FC53-84B1-B74F-8D99-0ADC7211F5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45" y="3176"/>
              <a:ext cx="2" cy="3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20" name="Rectangle 52">
              <a:extLst>
                <a:ext uri="{FF2B5EF4-FFF2-40B4-BE49-F238E27FC236}">
                  <a16:creationId xmlns:a16="http://schemas.microsoft.com/office/drawing/2014/main" id="{D8303B52-711C-744A-8BE2-1A8E4B8C7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3114"/>
              <a:ext cx="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0</a:t>
              </a:r>
              <a:endParaRPr lang="fr-CH" altLang="de-DE" sz="1200"/>
            </a:p>
          </p:txBody>
        </p:sp>
        <p:sp>
          <p:nvSpPr>
            <p:cNvPr id="1440821" name="Rectangle 53">
              <a:extLst>
                <a:ext uri="{FF2B5EF4-FFF2-40B4-BE49-F238E27FC236}">
                  <a16:creationId xmlns:a16="http://schemas.microsoft.com/office/drawing/2014/main" id="{9721F3A8-6E0F-0745-99CE-752938B32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899"/>
              <a:ext cx="1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0.5</a:t>
              </a:r>
              <a:endParaRPr lang="fr-CH" altLang="de-DE" sz="1200"/>
            </a:p>
          </p:txBody>
        </p:sp>
        <p:sp>
          <p:nvSpPr>
            <p:cNvPr id="1440822" name="Rectangle 54">
              <a:extLst>
                <a:ext uri="{FF2B5EF4-FFF2-40B4-BE49-F238E27FC236}">
                  <a16:creationId xmlns:a16="http://schemas.microsoft.com/office/drawing/2014/main" id="{D618C196-EBEB-3945-BAB0-D2F960D59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683"/>
              <a:ext cx="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1</a:t>
              </a:r>
              <a:endParaRPr lang="fr-CH" altLang="de-DE" sz="1200"/>
            </a:p>
          </p:txBody>
        </p:sp>
        <p:sp>
          <p:nvSpPr>
            <p:cNvPr id="1440823" name="Rectangle 55">
              <a:extLst>
                <a:ext uri="{FF2B5EF4-FFF2-40B4-BE49-F238E27FC236}">
                  <a16:creationId xmlns:a16="http://schemas.microsoft.com/office/drawing/2014/main" id="{D6AACE7D-579E-5A4B-9773-E127BE375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469"/>
              <a:ext cx="1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1.5</a:t>
              </a:r>
              <a:endParaRPr lang="fr-CH" altLang="de-DE" sz="1200"/>
            </a:p>
          </p:txBody>
        </p:sp>
        <p:sp>
          <p:nvSpPr>
            <p:cNvPr id="1440824" name="Rectangle 56">
              <a:extLst>
                <a:ext uri="{FF2B5EF4-FFF2-40B4-BE49-F238E27FC236}">
                  <a16:creationId xmlns:a16="http://schemas.microsoft.com/office/drawing/2014/main" id="{44AF976F-C9C2-AB49-BD61-07BBED7DA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2259"/>
              <a:ext cx="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2</a:t>
              </a:r>
              <a:endParaRPr lang="fr-CH" altLang="de-DE" sz="1200"/>
            </a:p>
          </p:txBody>
        </p:sp>
        <p:sp>
          <p:nvSpPr>
            <p:cNvPr id="1440825" name="Rectangle 57">
              <a:extLst>
                <a:ext uri="{FF2B5EF4-FFF2-40B4-BE49-F238E27FC236}">
                  <a16:creationId xmlns:a16="http://schemas.microsoft.com/office/drawing/2014/main" id="{E0983D0C-CEF6-B840-B3BC-79CAFF07B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2043"/>
              <a:ext cx="1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2.5</a:t>
              </a:r>
              <a:endParaRPr lang="fr-CH" altLang="de-DE" sz="1200"/>
            </a:p>
          </p:txBody>
        </p:sp>
        <p:sp>
          <p:nvSpPr>
            <p:cNvPr id="1440826" name="Rectangle 58">
              <a:extLst>
                <a:ext uri="{FF2B5EF4-FFF2-40B4-BE49-F238E27FC236}">
                  <a16:creationId xmlns:a16="http://schemas.microsoft.com/office/drawing/2014/main" id="{7A023BA3-55DA-9F46-AAD3-ED969B5C9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828"/>
              <a:ext cx="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3</a:t>
              </a:r>
              <a:endParaRPr lang="fr-CH" altLang="de-DE" sz="1200"/>
            </a:p>
          </p:txBody>
        </p:sp>
        <p:sp>
          <p:nvSpPr>
            <p:cNvPr id="1440827" name="Rectangle 59">
              <a:extLst>
                <a:ext uri="{FF2B5EF4-FFF2-40B4-BE49-F238E27FC236}">
                  <a16:creationId xmlns:a16="http://schemas.microsoft.com/office/drawing/2014/main" id="{21F8EA36-2A3B-1845-AC25-FF16AEC05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1612"/>
              <a:ext cx="1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3.5</a:t>
              </a:r>
              <a:endParaRPr lang="fr-CH" altLang="de-DE" sz="1200"/>
            </a:p>
          </p:txBody>
        </p:sp>
        <p:sp>
          <p:nvSpPr>
            <p:cNvPr id="1440828" name="Rectangle 60">
              <a:extLst>
                <a:ext uri="{FF2B5EF4-FFF2-40B4-BE49-F238E27FC236}">
                  <a16:creationId xmlns:a16="http://schemas.microsoft.com/office/drawing/2014/main" id="{85AD4D3A-6A9A-A242-BD5A-DF097EC7E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" y="1398"/>
              <a:ext cx="7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4</a:t>
              </a:r>
              <a:endParaRPr lang="fr-CH" altLang="de-DE" sz="1200"/>
            </a:p>
          </p:txBody>
        </p:sp>
      </p:grpSp>
      <p:grpSp>
        <p:nvGrpSpPr>
          <p:cNvPr id="1440836" name="Group 68">
            <a:extLst>
              <a:ext uri="{FF2B5EF4-FFF2-40B4-BE49-F238E27FC236}">
                <a16:creationId xmlns:a16="http://schemas.microsoft.com/office/drawing/2014/main" id="{216503F2-37C6-2241-9072-E29DA85475CC}"/>
              </a:ext>
            </a:extLst>
          </p:cNvPr>
          <p:cNvGrpSpPr>
            <a:grpSpLocks/>
          </p:cNvGrpSpPr>
          <p:nvPr/>
        </p:nvGrpSpPr>
        <p:grpSpPr bwMode="auto">
          <a:xfrm>
            <a:off x="2345531" y="2052618"/>
            <a:ext cx="777479" cy="1563825"/>
            <a:chOff x="803" y="2271"/>
            <a:chExt cx="377" cy="907"/>
          </a:xfrm>
        </p:grpSpPr>
        <p:sp>
          <p:nvSpPr>
            <p:cNvPr id="1440793" name="Rectangle 25">
              <a:extLst>
                <a:ext uri="{FF2B5EF4-FFF2-40B4-BE49-F238E27FC236}">
                  <a16:creationId xmlns:a16="http://schemas.microsoft.com/office/drawing/2014/main" id="{2760A8F7-880A-4847-B4E9-88D9BC98D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" y="2380"/>
              <a:ext cx="377" cy="633"/>
            </a:xfrm>
            <a:prstGeom prst="rect">
              <a:avLst/>
            </a:prstGeom>
            <a:solidFill>
              <a:srgbClr val="7F5E23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5" name="Rectangle 47">
              <a:extLst>
                <a:ext uri="{FF2B5EF4-FFF2-40B4-BE49-F238E27FC236}">
                  <a16:creationId xmlns:a16="http://schemas.microsoft.com/office/drawing/2014/main" id="{DCDBC148-B65C-E848-B1B5-9FE0E2D3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" y="2271"/>
              <a:ext cx="145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2.14</a:t>
              </a:r>
              <a:endParaRPr lang="fr-CH" altLang="de-DE" sz="1200"/>
            </a:p>
          </p:txBody>
        </p:sp>
        <p:sp>
          <p:nvSpPr>
            <p:cNvPr id="1440829" name="Rectangle 61">
              <a:extLst>
                <a:ext uri="{FF2B5EF4-FFF2-40B4-BE49-F238E27FC236}">
                  <a16:creationId xmlns:a16="http://schemas.microsoft.com/office/drawing/2014/main" id="{E8DC189C-31DD-BB49-8696-3180487E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" y="3071"/>
              <a:ext cx="29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Fumeurs</a:t>
              </a:r>
              <a:endParaRPr lang="fr-CH" altLang="de-DE" sz="1200"/>
            </a:p>
          </p:txBody>
        </p:sp>
      </p:grpSp>
      <p:grpSp>
        <p:nvGrpSpPr>
          <p:cNvPr id="1440837" name="Group 69">
            <a:extLst>
              <a:ext uri="{FF2B5EF4-FFF2-40B4-BE49-F238E27FC236}">
                <a16:creationId xmlns:a16="http://schemas.microsoft.com/office/drawing/2014/main" id="{AE8AEA53-749F-5A4C-8464-D996AEC4B710}"/>
              </a:ext>
            </a:extLst>
          </p:cNvPr>
          <p:cNvGrpSpPr>
            <a:grpSpLocks/>
          </p:cNvGrpSpPr>
          <p:nvPr/>
        </p:nvGrpSpPr>
        <p:grpSpPr bwMode="auto">
          <a:xfrm>
            <a:off x="3311128" y="2602684"/>
            <a:ext cx="815636" cy="1013755"/>
            <a:chOff x="1293" y="2590"/>
            <a:chExt cx="395" cy="588"/>
          </a:xfrm>
        </p:grpSpPr>
        <p:sp>
          <p:nvSpPr>
            <p:cNvPr id="1440794" name="Rectangle 26">
              <a:extLst>
                <a:ext uri="{FF2B5EF4-FFF2-40B4-BE49-F238E27FC236}">
                  <a16:creationId xmlns:a16="http://schemas.microsoft.com/office/drawing/2014/main" id="{D609D6F6-9CAA-7D45-BEF2-D60BB1E76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2" y="2698"/>
              <a:ext cx="376" cy="315"/>
            </a:xfrm>
            <a:prstGeom prst="rect">
              <a:avLst/>
            </a:prstGeom>
            <a:solidFill>
              <a:srgbClr val="B42B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6" name="Rectangle 48">
              <a:extLst>
                <a:ext uri="{FF2B5EF4-FFF2-40B4-BE49-F238E27FC236}">
                  <a16:creationId xmlns:a16="http://schemas.microsoft.com/office/drawing/2014/main" id="{6B402B14-039D-5D42-9B84-0DD9B054F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" y="2590"/>
              <a:ext cx="144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1.06</a:t>
              </a:r>
              <a:endParaRPr lang="fr-CH" altLang="de-DE" sz="1200"/>
            </a:p>
          </p:txBody>
        </p:sp>
        <p:sp>
          <p:nvSpPr>
            <p:cNvPr id="1440830" name="Rectangle 62">
              <a:extLst>
                <a:ext uri="{FF2B5EF4-FFF2-40B4-BE49-F238E27FC236}">
                  <a16:creationId xmlns:a16="http://schemas.microsoft.com/office/drawing/2014/main" id="{7CC1A6D9-9D08-464D-B03E-728227796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3" y="3071"/>
              <a:ext cx="391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AUDIT 8-15</a:t>
              </a:r>
              <a:endParaRPr lang="fr-CH" altLang="de-DE" sz="1200"/>
            </a:p>
          </p:txBody>
        </p:sp>
      </p:grpSp>
      <p:grpSp>
        <p:nvGrpSpPr>
          <p:cNvPr id="1440845" name="Group 77">
            <a:extLst>
              <a:ext uri="{FF2B5EF4-FFF2-40B4-BE49-F238E27FC236}">
                <a16:creationId xmlns:a16="http://schemas.microsoft.com/office/drawing/2014/main" id="{C357CE6D-1397-374E-9E5F-96B50A516CFF}"/>
              </a:ext>
            </a:extLst>
          </p:cNvPr>
          <p:cNvGrpSpPr>
            <a:grpSpLocks/>
          </p:cNvGrpSpPr>
          <p:nvPr/>
        </p:nvGrpSpPr>
        <p:grpSpPr bwMode="auto">
          <a:xfrm>
            <a:off x="4344591" y="1366816"/>
            <a:ext cx="813197" cy="2249090"/>
            <a:chOff x="2689" y="1525"/>
            <a:chExt cx="683" cy="1889"/>
          </a:xfrm>
        </p:grpSpPr>
        <p:sp>
          <p:nvSpPr>
            <p:cNvPr id="1440795" name="Rectangle 27">
              <a:extLst>
                <a:ext uri="{FF2B5EF4-FFF2-40B4-BE49-F238E27FC236}">
                  <a16:creationId xmlns:a16="http://schemas.microsoft.com/office/drawing/2014/main" id="{7C86D81C-B939-6145-A87B-6D0388E92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7" y="1754"/>
              <a:ext cx="645" cy="1421"/>
            </a:xfrm>
            <a:prstGeom prst="rect">
              <a:avLst/>
            </a:prstGeom>
            <a:solidFill>
              <a:srgbClr val="7A1D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7" name="Rectangle 49">
              <a:extLst>
                <a:ext uri="{FF2B5EF4-FFF2-40B4-BE49-F238E27FC236}">
                  <a16:creationId xmlns:a16="http://schemas.microsoft.com/office/drawing/2014/main" id="{8F4C3CC0-CBA4-5548-85D1-62CFA55CB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525"/>
              <a:ext cx="25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3.31</a:t>
              </a:r>
              <a:endParaRPr lang="fr-CH" altLang="de-DE" sz="1200"/>
            </a:p>
          </p:txBody>
        </p:sp>
        <p:sp>
          <p:nvSpPr>
            <p:cNvPr id="1440831" name="Rectangle 63">
              <a:extLst>
                <a:ext uri="{FF2B5EF4-FFF2-40B4-BE49-F238E27FC236}">
                  <a16:creationId xmlns:a16="http://schemas.microsoft.com/office/drawing/2014/main" id="{DA9C9728-93B5-BE48-8F78-9B896524B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9" y="3259"/>
              <a:ext cx="64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AUDIT &gt;16</a:t>
              </a:r>
              <a:endParaRPr lang="fr-CH" altLang="de-DE" sz="1200"/>
            </a:p>
          </p:txBody>
        </p:sp>
      </p:grpSp>
      <p:grpSp>
        <p:nvGrpSpPr>
          <p:cNvPr id="1440847" name="Group 79">
            <a:extLst>
              <a:ext uri="{FF2B5EF4-FFF2-40B4-BE49-F238E27FC236}">
                <a16:creationId xmlns:a16="http://schemas.microsoft.com/office/drawing/2014/main" id="{11CE3225-6165-6843-AA08-0C1F21DF2D39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2589586"/>
            <a:ext cx="775097" cy="1176337"/>
            <a:chOff x="3572" y="2552"/>
            <a:chExt cx="651" cy="988"/>
          </a:xfrm>
        </p:grpSpPr>
        <p:sp>
          <p:nvSpPr>
            <p:cNvPr id="1440832" name="Rectangle 64">
              <a:extLst>
                <a:ext uri="{FF2B5EF4-FFF2-40B4-BE49-F238E27FC236}">
                  <a16:creationId xmlns:a16="http://schemas.microsoft.com/office/drawing/2014/main" id="{05730022-E2FA-DE40-8C97-1956DA452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" y="3260"/>
              <a:ext cx="557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Utilisation</a:t>
              </a:r>
              <a:endParaRPr lang="fr-CH" altLang="de-DE" sz="1200"/>
            </a:p>
          </p:txBody>
        </p:sp>
        <p:grpSp>
          <p:nvGrpSpPr>
            <p:cNvPr id="1440840" name="Group 72">
              <a:extLst>
                <a:ext uri="{FF2B5EF4-FFF2-40B4-BE49-F238E27FC236}">
                  <a16:creationId xmlns:a16="http://schemas.microsoft.com/office/drawing/2014/main" id="{E0994303-A04F-0743-9EDF-F6F8E6D89F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2" y="2552"/>
              <a:ext cx="651" cy="988"/>
              <a:chOff x="2266" y="2583"/>
              <a:chExt cx="376" cy="682"/>
            </a:xfrm>
          </p:grpSpPr>
          <p:sp>
            <p:nvSpPr>
              <p:cNvPr id="1440796" name="Rectangle 28">
                <a:extLst>
                  <a:ext uri="{FF2B5EF4-FFF2-40B4-BE49-F238E27FC236}">
                    <a16:creationId xmlns:a16="http://schemas.microsoft.com/office/drawing/2014/main" id="{74AC3D5D-1FF2-C741-B842-28ABE2D06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6" y="2691"/>
                <a:ext cx="376" cy="322"/>
              </a:xfrm>
              <a:prstGeom prst="rect">
                <a:avLst/>
              </a:prstGeom>
              <a:solidFill>
                <a:srgbClr val="89D78B"/>
              </a:solidFill>
              <a:ln w="7938" algn="ctr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 sz="1799"/>
              </a:p>
            </p:txBody>
          </p:sp>
          <p:sp>
            <p:nvSpPr>
              <p:cNvPr id="1440818" name="Rectangle 50">
                <a:extLst>
                  <a:ext uri="{FF2B5EF4-FFF2-40B4-BE49-F238E27FC236}">
                    <a16:creationId xmlns:a16="http://schemas.microsoft.com/office/drawing/2014/main" id="{58BE142E-E925-8244-8C76-5B34DAFB3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2" y="2583"/>
                <a:ext cx="14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CH" altLang="de-DE" sz="1200">
                    <a:solidFill>
                      <a:srgbClr val="000000"/>
                    </a:solidFill>
                  </a:rPr>
                  <a:t>1.09</a:t>
                </a:r>
                <a:endParaRPr lang="fr-CH" altLang="de-DE" sz="1200"/>
              </a:p>
            </p:txBody>
          </p:sp>
          <p:sp>
            <p:nvSpPr>
              <p:cNvPr id="1440833" name="Rectangle 65">
                <a:extLst>
                  <a:ext uri="{FF2B5EF4-FFF2-40B4-BE49-F238E27FC236}">
                    <a16:creationId xmlns:a16="http://schemas.microsoft.com/office/drawing/2014/main" id="{733DFD32-15D1-F647-B12D-4C2DAA379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8" y="3158"/>
                <a:ext cx="153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fr-CH" altLang="de-DE" sz="1200">
                    <a:solidFill>
                      <a:srgbClr val="000000"/>
                    </a:solidFill>
                  </a:rPr>
                  <a:t>THC</a:t>
                </a:r>
                <a:endParaRPr lang="fr-CH" altLang="de-DE" sz="1200"/>
              </a:p>
            </p:txBody>
          </p:sp>
        </p:grpSp>
      </p:grpSp>
      <p:grpSp>
        <p:nvGrpSpPr>
          <p:cNvPr id="1440846" name="Group 78">
            <a:extLst>
              <a:ext uri="{FF2B5EF4-FFF2-40B4-BE49-F238E27FC236}">
                <a16:creationId xmlns:a16="http://schemas.microsoft.com/office/drawing/2014/main" id="{1D5D2EF0-B8DC-5842-8A56-ACC3538AE6AF}"/>
              </a:ext>
            </a:extLst>
          </p:cNvPr>
          <p:cNvGrpSpPr>
            <a:grpSpLocks/>
          </p:cNvGrpSpPr>
          <p:nvPr/>
        </p:nvGrpSpPr>
        <p:grpSpPr bwMode="auto">
          <a:xfrm>
            <a:off x="6371035" y="1366816"/>
            <a:ext cx="778669" cy="2400299"/>
            <a:chOff x="4391" y="1525"/>
            <a:chExt cx="654" cy="2016"/>
          </a:xfrm>
        </p:grpSpPr>
        <p:sp>
          <p:nvSpPr>
            <p:cNvPr id="1440834" name="Rectangle 66">
              <a:extLst>
                <a:ext uri="{FF2B5EF4-FFF2-40B4-BE49-F238E27FC236}">
                  <a16:creationId xmlns:a16="http://schemas.microsoft.com/office/drawing/2014/main" id="{078B9BFE-1C61-554F-A063-6C25C81BA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2" y="3260"/>
              <a:ext cx="52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Addiction</a:t>
              </a:r>
              <a:endParaRPr lang="fr-CH" altLang="de-DE" sz="1200"/>
            </a:p>
          </p:txBody>
        </p:sp>
        <p:sp>
          <p:nvSpPr>
            <p:cNvPr id="1440797" name="Rectangle 29">
              <a:extLst>
                <a:ext uri="{FF2B5EF4-FFF2-40B4-BE49-F238E27FC236}">
                  <a16:creationId xmlns:a16="http://schemas.microsoft.com/office/drawing/2014/main" id="{9A0B7AF3-5C24-544D-BA53-A46DBA518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1" y="1718"/>
              <a:ext cx="654" cy="1458"/>
            </a:xfrm>
            <a:prstGeom prst="rect">
              <a:avLst/>
            </a:prstGeom>
            <a:solidFill>
              <a:srgbClr val="003300"/>
            </a:solidFill>
            <a:ln w="7938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1799"/>
            </a:p>
          </p:txBody>
        </p:sp>
        <p:sp>
          <p:nvSpPr>
            <p:cNvPr id="1440819" name="Rectangle 51">
              <a:extLst>
                <a:ext uri="{FF2B5EF4-FFF2-40B4-BE49-F238E27FC236}">
                  <a16:creationId xmlns:a16="http://schemas.microsoft.com/office/drawing/2014/main" id="{3F83F1F1-B04A-A24A-905C-F25388ACB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8" y="1525"/>
              <a:ext cx="17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3.4</a:t>
              </a:r>
              <a:endParaRPr lang="fr-CH" altLang="de-DE" sz="1200"/>
            </a:p>
          </p:txBody>
        </p:sp>
        <p:sp>
          <p:nvSpPr>
            <p:cNvPr id="1440835" name="Rectangle 67">
              <a:extLst>
                <a:ext uri="{FF2B5EF4-FFF2-40B4-BE49-F238E27FC236}">
                  <a16:creationId xmlns:a16="http://schemas.microsoft.com/office/drawing/2014/main" id="{15E92838-423C-1140-B868-0FC7F50B8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" y="3386"/>
              <a:ext cx="265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fr-CH" altLang="de-DE" sz="1200">
                  <a:solidFill>
                    <a:srgbClr val="000000"/>
                  </a:solidFill>
                </a:rPr>
                <a:t>THC</a:t>
              </a:r>
              <a:endParaRPr lang="fr-CH" altLang="de-DE" sz="1200"/>
            </a:p>
          </p:txBody>
        </p:sp>
      </p:grpSp>
      <p:sp>
        <p:nvSpPr>
          <p:cNvPr id="1440849" name="Rectangle 81">
            <a:extLst>
              <a:ext uri="{FF2B5EF4-FFF2-40B4-BE49-F238E27FC236}">
                <a16:creationId xmlns:a16="http://schemas.microsoft.com/office/drawing/2014/main" id="{07FB0DFA-E585-6F4C-81CA-63D57C501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972" y="4013824"/>
            <a:ext cx="16740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altLang="de-DE" sz="1000" dirty="0">
                <a:solidFill>
                  <a:schemeClr val="tx1"/>
                </a:solidFill>
              </a:rPr>
              <a:t>Wiles et al., 2006</a:t>
            </a:r>
          </a:p>
        </p:txBody>
      </p:sp>
      <p:sp>
        <p:nvSpPr>
          <p:cNvPr id="1440852" name="Text Box 84">
            <a:extLst>
              <a:ext uri="{FF2B5EF4-FFF2-40B4-BE49-F238E27FC236}">
                <a16:creationId xmlns:a16="http://schemas.microsoft.com/office/drawing/2014/main" id="{B3705709-901B-9942-94F9-2C75184FF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961" y="314289"/>
            <a:ext cx="6237684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Encore …</a:t>
            </a:r>
          </a:p>
        </p:txBody>
      </p:sp>
    </p:spTree>
    <p:extLst>
      <p:ext uri="{BB962C8B-B14F-4D97-AF65-F5344CB8AC3E}">
        <p14:creationId xmlns:p14="http://schemas.microsoft.com/office/powerpoint/2010/main" val="39873009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0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40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4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4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4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4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4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40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0849" grpId="0"/>
      <p:bldP spid="14408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932" name="Text Box 4">
            <a:extLst>
              <a:ext uri="{FF2B5EF4-FFF2-40B4-BE49-F238E27FC236}">
                <a16:creationId xmlns:a16="http://schemas.microsoft.com/office/drawing/2014/main" id="{5FE22D4C-CCD6-A84D-B29C-DD7D59440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919" y="303804"/>
            <a:ext cx="8337665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Risque psychose: Cannabis? Nicotine?</a:t>
            </a:r>
          </a:p>
        </p:txBody>
      </p:sp>
      <p:sp>
        <p:nvSpPr>
          <p:cNvPr id="1404933" name="Text Box 5">
            <a:extLst>
              <a:ext uri="{FF2B5EF4-FFF2-40B4-BE49-F238E27FC236}">
                <a16:creationId xmlns:a16="http://schemas.microsoft.com/office/drawing/2014/main" id="{66E93182-AC5B-904C-B0E6-54CE746B2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4273" y="896756"/>
            <a:ext cx="4046621" cy="51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fr-CH" altLang="de-DE" sz="1500">
                <a:latin typeface="Univers" pitchFamily="34" charset="0"/>
                <a:sym typeface="Wingdings 3" pitchFamily="2" charset="2"/>
              </a:rPr>
              <a:t>10‘641 Australiens adultes, étude transversale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fr-CH" altLang="de-DE" sz="1500">
                <a:latin typeface="Univers" pitchFamily="34" charset="0"/>
                <a:sym typeface="Wingdings 3" pitchFamily="2" charset="2"/>
              </a:rPr>
              <a:t>Risque de psychose?</a:t>
            </a:r>
            <a:endParaRPr lang="fr-CH" altLang="de-DE" sz="1500">
              <a:latin typeface="Univers" pitchFamily="34" charset="0"/>
            </a:endParaRPr>
          </a:p>
        </p:txBody>
      </p:sp>
      <p:sp>
        <p:nvSpPr>
          <p:cNvPr id="1404934" name="Text Box 6">
            <a:extLst>
              <a:ext uri="{FF2B5EF4-FFF2-40B4-BE49-F238E27FC236}">
                <a16:creationId xmlns:a16="http://schemas.microsoft.com/office/drawing/2014/main" id="{F3FB75B7-05AE-624C-8665-142FAA7E9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6" y="3965972"/>
            <a:ext cx="328850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r-CH" altLang="de-DE" dirty="0" err="1"/>
              <a:t>Degenhardt</a:t>
            </a:r>
            <a:r>
              <a:rPr lang="fr-CH" altLang="de-DE" dirty="0"/>
              <a:t> et al., 2001</a:t>
            </a:r>
          </a:p>
        </p:txBody>
      </p:sp>
      <p:grpSp>
        <p:nvGrpSpPr>
          <p:cNvPr id="1404935" name="Group 7">
            <a:extLst>
              <a:ext uri="{FF2B5EF4-FFF2-40B4-BE49-F238E27FC236}">
                <a16:creationId xmlns:a16="http://schemas.microsoft.com/office/drawing/2014/main" id="{D7A01DF9-B67C-8347-BFA1-0D645F178EAF}"/>
              </a:ext>
            </a:extLst>
          </p:cNvPr>
          <p:cNvGrpSpPr>
            <a:grpSpLocks/>
          </p:cNvGrpSpPr>
          <p:nvPr/>
        </p:nvGrpSpPr>
        <p:grpSpPr bwMode="auto">
          <a:xfrm>
            <a:off x="1925241" y="1545646"/>
            <a:ext cx="845344" cy="1070372"/>
            <a:chOff x="657" y="1752"/>
            <a:chExt cx="710" cy="899"/>
          </a:xfrm>
        </p:grpSpPr>
        <p:pic>
          <p:nvPicPr>
            <p:cNvPr id="1404936" name="Picture 8">
              <a:extLst>
                <a:ext uri="{FF2B5EF4-FFF2-40B4-BE49-F238E27FC236}">
                  <a16:creationId xmlns:a16="http://schemas.microsoft.com/office/drawing/2014/main" id="{199BF0AD-C953-6244-A8D2-53BFCECDA0B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1752"/>
              <a:ext cx="680" cy="680"/>
            </a:xfrm>
            <a:prstGeom prst="rect">
              <a:avLst/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04937" name="Text Box 9">
              <a:extLst>
                <a:ext uri="{FF2B5EF4-FFF2-40B4-BE49-F238E27FC236}">
                  <a16:creationId xmlns:a16="http://schemas.microsoft.com/office/drawing/2014/main" id="{B1CEABCE-5699-9E46-B9CC-AAA181B1F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" y="2418"/>
              <a:ext cx="6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de-DE" sz="1200"/>
                <a:t>Cannabis</a:t>
              </a:r>
            </a:p>
          </p:txBody>
        </p:sp>
      </p:grpSp>
      <p:grpSp>
        <p:nvGrpSpPr>
          <p:cNvPr id="1404938" name="Group 10">
            <a:extLst>
              <a:ext uri="{FF2B5EF4-FFF2-40B4-BE49-F238E27FC236}">
                <a16:creationId xmlns:a16="http://schemas.microsoft.com/office/drawing/2014/main" id="{DE117D96-B7A7-D84D-BF32-A4BB96230823}"/>
              </a:ext>
            </a:extLst>
          </p:cNvPr>
          <p:cNvGrpSpPr>
            <a:grpSpLocks/>
          </p:cNvGrpSpPr>
          <p:nvPr/>
        </p:nvGrpSpPr>
        <p:grpSpPr bwMode="auto">
          <a:xfrm>
            <a:off x="1925241" y="2950584"/>
            <a:ext cx="809625" cy="1087041"/>
            <a:chOff x="657" y="2932"/>
            <a:chExt cx="680" cy="913"/>
          </a:xfrm>
        </p:grpSpPr>
        <p:pic>
          <p:nvPicPr>
            <p:cNvPr id="1404939" name="Picture 11">
              <a:extLst>
                <a:ext uri="{FF2B5EF4-FFF2-40B4-BE49-F238E27FC236}">
                  <a16:creationId xmlns:a16="http://schemas.microsoft.com/office/drawing/2014/main" id="{86B05649-F605-3243-BA16-3E8C4990419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932"/>
              <a:ext cx="680" cy="680"/>
            </a:xfrm>
            <a:prstGeom prst="rect">
              <a:avLst/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04940" name="Text Box 12">
              <a:extLst>
                <a:ext uri="{FF2B5EF4-FFF2-40B4-BE49-F238E27FC236}">
                  <a16:creationId xmlns:a16="http://schemas.microsoft.com/office/drawing/2014/main" id="{72AD55E9-1AC9-8241-A9CF-8EE492201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" y="3612"/>
              <a:ext cx="4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de-DE" sz="1200"/>
                <a:t>Tabac</a:t>
              </a:r>
            </a:p>
          </p:txBody>
        </p:sp>
      </p:grpSp>
      <p:sp>
        <p:nvSpPr>
          <p:cNvPr id="1404941" name="Text Box 13">
            <a:extLst>
              <a:ext uri="{FF2B5EF4-FFF2-40B4-BE49-F238E27FC236}">
                <a16:creationId xmlns:a16="http://schemas.microsoft.com/office/drawing/2014/main" id="{F6DAAA42-E244-7E48-BEB0-31B22BB40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182" y="2361225"/>
            <a:ext cx="1241045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fr-CH" altLang="de-DE" sz="1200" dirty="0"/>
              <a:t>Contrôle</a:t>
            </a:r>
          </a:p>
          <a:p>
            <a:pPr algn="ctr">
              <a:lnSpc>
                <a:spcPct val="80000"/>
              </a:lnSpc>
            </a:pPr>
            <a:r>
              <a:rPr lang="fr-CH" altLang="de-DE" sz="1200" dirty="0"/>
              <a:t>(Démographie, </a:t>
            </a:r>
          </a:p>
          <a:p>
            <a:pPr algn="ctr">
              <a:lnSpc>
                <a:spcPct val="80000"/>
              </a:lnSpc>
            </a:pPr>
            <a:r>
              <a:rPr lang="fr-CH" altLang="de-DE" sz="1200" dirty="0"/>
              <a:t>Substances)</a:t>
            </a:r>
          </a:p>
        </p:txBody>
      </p:sp>
      <p:grpSp>
        <p:nvGrpSpPr>
          <p:cNvPr id="1404942" name="Group 14">
            <a:extLst>
              <a:ext uri="{FF2B5EF4-FFF2-40B4-BE49-F238E27FC236}">
                <a16:creationId xmlns:a16="http://schemas.microsoft.com/office/drawing/2014/main" id="{BC1AF56C-59D9-694C-BDCD-3F435DF62929}"/>
              </a:ext>
            </a:extLst>
          </p:cNvPr>
          <p:cNvGrpSpPr>
            <a:grpSpLocks/>
          </p:cNvGrpSpPr>
          <p:nvPr/>
        </p:nvGrpSpPr>
        <p:grpSpPr bwMode="auto">
          <a:xfrm>
            <a:off x="2734866" y="1761151"/>
            <a:ext cx="1212057" cy="369094"/>
            <a:chOff x="1337" y="1933"/>
            <a:chExt cx="1018" cy="310"/>
          </a:xfrm>
        </p:grpSpPr>
        <p:sp>
          <p:nvSpPr>
            <p:cNvPr id="1404943" name="Text Box 15">
              <a:extLst>
                <a:ext uri="{FF2B5EF4-FFF2-40B4-BE49-F238E27FC236}">
                  <a16:creationId xmlns:a16="http://schemas.microsoft.com/office/drawing/2014/main" id="{0C261F80-0031-E544-A3BE-FDAD22CF9B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3" y="1933"/>
              <a:ext cx="81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de-DE" sz="1799" dirty="0"/>
                <a:t>RR10.8</a:t>
              </a:r>
            </a:p>
          </p:txBody>
        </p:sp>
        <p:cxnSp>
          <p:nvCxnSpPr>
            <p:cNvPr id="1404944" name="AutoShape 16">
              <a:extLst>
                <a:ext uri="{FF2B5EF4-FFF2-40B4-BE49-F238E27FC236}">
                  <a16:creationId xmlns:a16="http://schemas.microsoft.com/office/drawing/2014/main" id="{45804EF8-5E45-DC4C-9D59-AF54FA71D41E}"/>
                </a:ext>
              </a:extLst>
            </p:cNvPr>
            <p:cNvCxnSpPr>
              <a:cxnSpLocks noChangeShapeType="1"/>
              <a:stCxn id="1404936" idx="3"/>
              <a:endCxn id="1404943" idx="1"/>
            </p:cNvCxnSpPr>
            <p:nvPr/>
          </p:nvCxnSpPr>
          <p:spPr bwMode="auto">
            <a:xfrm flipV="1">
              <a:off x="1337" y="2088"/>
              <a:ext cx="206" cy="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04945" name="Group 17">
            <a:extLst>
              <a:ext uri="{FF2B5EF4-FFF2-40B4-BE49-F238E27FC236}">
                <a16:creationId xmlns:a16="http://schemas.microsoft.com/office/drawing/2014/main" id="{36464F15-4051-4840-849E-B79797BB6A4E}"/>
              </a:ext>
            </a:extLst>
          </p:cNvPr>
          <p:cNvGrpSpPr>
            <a:grpSpLocks/>
          </p:cNvGrpSpPr>
          <p:nvPr/>
        </p:nvGrpSpPr>
        <p:grpSpPr bwMode="auto">
          <a:xfrm>
            <a:off x="2734867" y="3170852"/>
            <a:ext cx="1089422" cy="369094"/>
            <a:chOff x="1337" y="3117"/>
            <a:chExt cx="915" cy="310"/>
          </a:xfrm>
        </p:grpSpPr>
        <p:sp>
          <p:nvSpPr>
            <p:cNvPr id="1404946" name="Text Box 18">
              <a:extLst>
                <a:ext uri="{FF2B5EF4-FFF2-40B4-BE49-F238E27FC236}">
                  <a16:creationId xmlns:a16="http://schemas.microsoft.com/office/drawing/2014/main" id="{17347FAE-A95D-CF4C-BA1C-CC0691BDB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8" y="3117"/>
              <a:ext cx="70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de-DE" sz="1799" dirty="0"/>
                <a:t>RR4.7</a:t>
              </a:r>
            </a:p>
          </p:txBody>
        </p:sp>
        <p:cxnSp>
          <p:nvCxnSpPr>
            <p:cNvPr id="1404947" name="AutoShape 19">
              <a:extLst>
                <a:ext uri="{FF2B5EF4-FFF2-40B4-BE49-F238E27FC236}">
                  <a16:creationId xmlns:a16="http://schemas.microsoft.com/office/drawing/2014/main" id="{C30EBA03-5F3B-8E4B-B9DC-C3570DA6E4EA}"/>
                </a:ext>
              </a:extLst>
            </p:cNvPr>
            <p:cNvCxnSpPr>
              <a:cxnSpLocks noChangeShapeType="1"/>
              <a:stCxn id="1404939" idx="3"/>
              <a:endCxn id="1404946" idx="1"/>
            </p:cNvCxnSpPr>
            <p:nvPr/>
          </p:nvCxnSpPr>
          <p:spPr bwMode="auto">
            <a:xfrm>
              <a:off x="1337" y="3272"/>
              <a:ext cx="21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404948" name="AutoShape 20">
            <a:extLst>
              <a:ext uri="{FF2B5EF4-FFF2-40B4-BE49-F238E27FC236}">
                <a16:creationId xmlns:a16="http://schemas.microsoft.com/office/drawing/2014/main" id="{9B2756AE-B99D-1040-B62A-3696883EA616}"/>
              </a:ext>
            </a:extLst>
          </p:cNvPr>
          <p:cNvCxnSpPr>
            <a:cxnSpLocks noChangeShapeType="1"/>
            <a:stCxn id="1404943" idx="3"/>
            <a:endCxn id="1404941" idx="0"/>
          </p:cNvCxnSpPr>
          <p:nvPr/>
        </p:nvCxnSpPr>
        <p:spPr bwMode="auto">
          <a:xfrm>
            <a:off x="3946923" y="1945698"/>
            <a:ext cx="409782" cy="41552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04949" name="AutoShape 21">
            <a:extLst>
              <a:ext uri="{FF2B5EF4-FFF2-40B4-BE49-F238E27FC236}">
                <a16:creationId xmlns:a16="http://schemas.microsoft.com/office/drawing/2014/main" id="{E1F31136-869E-3B48-AABA-866ECC3E14EA}"/>
              </a:ext>
            </a:extLst>
          </p:cNvPr>
          <p:cNvCxnSpPr>
            <a:cxnSpLocks noChangeShapeType="1"/>
            <a:stCxn id="1404946" idx="3"/>
            <a:endCxn id="1404941" idx="2"/>
          </p:cNvCxnSpPr>
          <p:nvPr/>
        </p:nvCxnSpPr>
        <p:spPr bwMode="auto">
          <a:xfrm flipV="1">
            <a:off x="3824289" y="2896756"/>
            <a:ext cx="532416" cy="458643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404950" name="Group 22">
            <a:extLst>
              <a:ext uri="{FF2B5EF4-FFF2-40B4-BE49-F238E27FC236}">
                <a16:creationId xmlns:a16="http://schemas.microsoft.com/office/drawing/2014/main" id="{448A5819-AFF8-804B-BB22-92CB5F3D2561}"/>
              </a:ext>
            </a:extLst>
          </p:cNvPr>
          <p:cNvGrpSpPr>
            <a:grpSpLocks/>
          </p:cNvGrpSpPr>
          <p:nvPr/>
        </p:nvGrpSpPr>
        <p:grpSpPr bwMode="auto">
          <a:xfrm>
            <a:off x="4356499" y="1801638"/>
            <a:ext cx="1485900" cy="567933"/>
            <a:chOff x="2699" y="1967"/>
            <a:chExt cx="1248" cy="477"/>
          </a:xfrm>
        </p:grpSpPr>
        <p:sp>
          <p:nvSpPr>
            <p:cNvPr id="1404951" name="Text Box 23">
              <a:extLst>
                <a:ext uri="{FF2B5EF4-FFF2-40B4-BE49-F238E27FC236}">
                  <a16:creationId xmlns:a16="http://schemas.microsoft.com/office/drawing/2014/main" id="{FECC4DDC-1896-AA41-B97A-EF5702613E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3" y="1967"/>
              <a:ext cx="70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de-DE" sz="1799"/>
                <a:t>RR2.8</a:t>
              </a:r>
            </a:p>
          </p:txBody>
        </p:sp>
        <p:cxnSp>
          <p:nvCxnSpPr>
            <p:cNvPr id="1404952" name="AutoShape 24">
              <a:extLst>
                <a:ext uri="{FF2B5EF4-FFF2-40B4-BE49-F238E27FC236}">
                  <a16:creationId xmlns:a16="http://schemas.microsoft.com/office/drawing/2014/main" id="{2DD39876-BAF5-544C-898A-6587B3EC78E0}"/>
                </a:ext>
              </a:extLst>
            </p:cNvPr>
            <p:cNvCxnSpPr>
              <a:cxnSpLocks noChangeShapeType="1"/>
              <a:stCxn id="1404941" idx="0"/>
              <a:endCxn id="1404951" idx="1"/>
            </p:cNvCxnSpPr>
            <p:nvPr/>
          </p:nvCxnSpPr>
          <p:spPr bwMode="auto">
            <a:xfrm rot="5400000" flipH="1" flipV="1">
              <a:off x="2810" y="2011"/>
              <a:ext cx="322" cy="54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04953" name="Group 25">
            <a:extLst>
              <a:ext uri="{FF2B5EF4-FFF2-40B4-BE49-F238E27FC236}">
                <a16:creationId xmlns:a16="http://schemas.microsoft.com/office/drawing/2014/main" id="{D1E2BDC2-04B7-0445-921C-E171A534278F}"/>
              </a:ext>
            </a:extLst>
          </p:cNvPr>
          <p:cNvGrpSpPr>
            <a:grpSpLocks/>
          </p:cNvGrpSpPr>
          <p:nvPr/>
        </p:nvGrpSpPr>
        <p:grpSpPr bwMode="auto">
          <a:xfrm>
            <a:off x="4355309" y="2897000"/>
            <a:ext cx="1459707" cy="665562"/>
            <a:chOff x="2698" y="2467"/>
            <a:chExt cx="1226" cy="559"/>
          </a:xfrm>
        </p:grpSpPr>
        <p:sp>
          <p:nvSpPr>
            <p:cNvPr id="1404954" name="Text Box 26">
              <a:extLst>
                <a:ext uri="{FF2B5EF4-FFF2-40B4-BE49-F238E27FC236}">
                  <a16:creationId xmlns:a16="http://schemas.microsoft.com/office/drawing/2014/main" id="{292A24D6-00EE-C243-B18C-BDD084CD44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" y="2716"/>
              <a:ext cx="70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CH" altLang="de-DE" sz="1799" dirty="0"/>
                <a:t>RR2.5</a:t>
              </a:r>
            </a:p>
          </p:txBody>
        </p:sp>
        <p:cxnSp>
          <p:nvCxnSpPr>
            <p:cNvPr id="1404955" name="AutoShape 27">
              <a:extLst>
                <a:ext uri="{FF2B5EF4-FFF2-40B4-BE49-F238E27FC236}">
                  <a16:creationId xmlns:a16="http://schemas.microsoft.com/office/drawing/2014/main" id="{188F20C6-E93D-434C-BBE5-B68FAEA4C71C}"/>
                </a:ext>
              </a:extLst>
            </p:cNvPr>
            <p:cNvCxnSpPr>
              <a:cxnSpLocks noChangeShapeType="1"/>
              <a:stCxn id="1404941" idx="2"/>
              <a:endCxn id="1404954" idx="1"/>
            </p:cNvCxnSpPr>
            <p:nvPr/>
          </p:nvCxnSpPr>
          <p:spPr bwMode="auto">
            <a:xfrm rot="16200000" flipH="1">
              <a:off x="2757" y="2408"/>
              <a:ext cx="404" cy="521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04956" name="Group 28">
            <a:extLst>
              <a:ext uri="{FF2B5EF4-FFF2-40B4-BE49-F238E27FC236}">
                <a16:creationId xmlns:a16="http://schemas.microsoft.com/office/drawing/2014/main" id="{D8120F16-0D3B-B841-AA88-1E7CD11015EC}"/>
              </a:ext>
            </a:extLst>
          </p:cNvPr>
          <p:cNvGrpSpPr>
            <a:grpSpLocks/>
          </p:cNvGrpSpPr>
          <p:nvPr/>
        </p:nvGrpSpPr>
        <p:grpSpPr bwMode="auto">
          <a:xfrm>
            <a:off x="5842400" y="1374197"/>
            <a:ext cx="1981201" cy="620319"/>
            <a:chOff x="3947" y="1608"/>
            <a:chExt cx="1664" cy="521"/>
          </a:xfrm>
        </p:grpSpPr>
        <p:sp>
          <p:nvSpPr>
            <p:cNvPr id="1404957" name="Text Box 29">
              <a:extLst>
                <a:ext uri="{FF2B5EF4-FFF2-40B4-BE49-F238E27FC236}">
                  <a16:creationId xmlns:a16="http://schemas.microsoft.com/office/drawing/2014/main" id="{4D08D760-ABF1-074D-951F-701B88F187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5" y="1608"/>
              <a:ext cx="145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1350"/>
                <a:t>Consommation 1.45</a:t>
              </a:r>
            </a:p>
          </p:txBody>
        </p:sp>
        <p:cxnSp>
          <p:nvCxnSpPr>
            <p:cNvPr id="1404958" name="AutoShape 30">
              <a:extLst>
                <a:ext uri="{FF2B5EF4-FFF2-40B4-BE49-F238E27FC236}">
                  <a16:creationId xmlns:a16="http://schemas.microsoft.com/office/drawing/2014/main" id="{482765DC-D346-2A4A-94F3-153A95036D22}"/>
                </a:ext>
              </a:extLst>
            </p:cNvPr>
            <p:cNvCxnSpPr>
              <a:cxnSpLocks noChangeShapeType="1"/>
              <a:stCxn id="1404951" idx="3"/>
              <a:endCxn id="1404957" idx="1"/>
            </p:cNvCxnSpPr>
            <p:nvPr/>
          </p:nvCxnSpPr>
          <p:spPr bwMode="auto">
            <a:xfrm flipV="1">
              <a:off x="3947" y="1734"/>
              <a:ext cx="208" cy="395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04959" name="Group 31">
            <a:extLst>
              <a:ext uri="{FF2B5EF4-FFF2-40B4-BE49-F238E27FC236}">
                <a16:creationId xmlns:a16="http://schemas.microsoft.com/office/drawing/2014/main" id="{B2AEEDC2-AF08-7149-9E2D-8D73F8F5E80A}"/>
              </a:ext>
            </a:extLst>
          </p:cNvPr>
          <p:cNvGrpSpPr>
            <a:grpSpLocks/>
          </p:cNvGrpSpPr>
          <p:nvPr/>
        </p:nvGrpSpPr>
        <p:grpSpPr bwMode="auto">
          <a:xfrm>
            <a:off x="5842396" y="1819493"/>
            <a:ext cx="1265635" cy="300039"/>
            <a:chOff x="3947" y="1982"/>
            <a:chExt cx="1063" cy="252"/>
          </a:xfrm>
        </p:grpSpPr>
        <p:sp>
          <p:nvSpPr>
            <p:cNvPr id="1404960" name="Text Box 32">
              <a:extLst>
                <a:ext uri="{FF2B5EF4-FFF2-40B4-BE49-F238E27FC236}">
                  <a16:creationId xmlns:a16="http://schemas.microsoft.com/office/drawing/2014/main" id="{D578C8EE-FE6A-3C4C-AB9E-FB54F988A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1" y="1982"/>
              <a:ext cx="80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1350"/>
                <a:t>Abus 1.76</a:t>
              </a:r>
            </a:p>
          </p:txBody>
        </p:sp>
        <p:cxnSp>
          <p:nvCxnSpPr>
            <p:cNvPr id="1404961" name="AutoShape 33">
              <a:extLst>
                <a:ext uri="{FF2B5EF4-FFF2-40B4-BE49-F238E27FC236}">
                  <a16:creationId xmlns:a16="http://schemas.microsoft.com/office/drawing/2014/main" id="{BF8D7C0F-F276-1B4F-9611-373EC956F60A}"/>
                </a:ext>
              </a:extLst>
            </p:cNvPr>
            <p:cNvCxnSpPr>
              <a:cxnSpLocks noChangeShapeType="1"/>
              <a:stCxn id="1404951" idx="3"/>
              <a:endCxn id="1404960" idx="1"/>
            </p:cNvCxnSpPr>
            <p:nvPr/>
          </p:nvCxnSpPr>
          <p:spPr bwMode="auto">
            <a:xfrm flipV="1">
              <a:off x="3947" y="2108"/>
              <a:ext cx="254" cy="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04962" name="Group 34">
            <a:extLst>
              <a:ext uri="{FF2B5EF4-FFF2-40B4-BE49-F238E27FC236}">
                <a16:creationId xmlns:a16="http://schemas.microsoft.com/office/drawing/2014/main" id="{4CCC7A83-E114-0D46-A0F5-FC74BB4D7580}"/>
              </a:ext>
            </a:extLst>
          </p:cNvPr>
          <p:cNvGrpSpPr>
            <a:grpSpLocks/>
          </p:cNvGrpSpPr>
          <p:nvPr/>
        </p:nvGrpSpPr>
        <p:grpSpPr bwMode="auto">
          <a:xfrm>
            <a:off x="5842398" y="1986174"/>
            <a:ext cx="1583532" cy="694131"/>
            <a:chOff x="3947" y="1667"/>
            <a:chExt cx="1330" cy="583"/>
          </a:xfrm>
        </p:grpSpPr>
        <p:sp>
          <p:nvSpPr>
            <p:cNvPr id="1404963" name="Text Box 35">
              <a:extLst>
                <a:ext uri="{FF2B5EF4-FFF2-40B4-BE49-F238E27FC236}">
                  <a16:creationId xmlns:a16="http://schemas.microsoft.com/office/drawing/2014/main" id="{6EDA8717-AF92-C642-8760-4D2302FE6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1" y="1998"/>
              <a:ext cx="10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1350" dirty="0"/>
                <a:t>Addiction 2.84</a:t>
              </a:r>
            </a:p>
          </p:txBody>
        </p:sp>
        <p:cxnSp>
          <p:nvCxnSpPr>
            <p:cNvPr id="1404964" name="AutoShape 36">
              <a:extLst>
                <a:ext uri="{FF2B5EF4-FFF2-40B4-BE49-F238E27FC236}">
                  <a16:creationId xmlns:a16="http://schemas.microsoft.com/office/drawing/2014/main" id="{01B8D774-1F52-2E4B-ABD2-F1300A72A002}"/>
                </a:ext>
              </a:extLst>
            </p:cNvPr>
            <p:cNvCxnSpPr>
              <a:cxnSpLocks noChangeShapeType="1"/>
              <a:stCxn id="1404951" idx="3"/>
              <a:endCxn id="1404963" idx="1"/>
            </p:cNvCxnSpPr>
            <p:nvPr/>
          </p:nvCxnSpPr>
          <p:spPr bwMode="auto">
            <a:xfrm>
              <a:off x="3947" y="1667"/>
              <a:ext cx="254" cy="457"/>
            </a:xfrm>
            <a:prstGeom prst="curved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973016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049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049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0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0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0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0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0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04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0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0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0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0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0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0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4932" grpId="0" animBg="1"/>
      <p:bldP spid="1404933" grpId="0" build="p"/>
      <p:bldP spid="1404934" grpId="0"/>
      <p:bldP spid="14049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3000" y="1000126"/>
            <a:ext cx="6858000" cy="3130826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42782" flipV="1">
            <a:off x="4761677" y="1244366"/>
            <a:ext cx="869481" cy="10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728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44A5C9-78AD-EB40-8025-21D35A9A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93673"/>
            <a:ext cx="6858000" cy="294223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5ED851C-A84F-724C-870B-281A967FEB64}"/>
              </a:ext>
            </a:extLst>
          </p:cNvPr>
          <p:cNvSpPr/>
          <p:nvPr/>
        </p:nvSpPr>
        <p:spPr>
          <a:xfrm>
            <a:off x="2981300" y="297184"/>
            <a:ext cx="3223959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dirty="0"/>
              <a:t>https://</a:t>
            </a:r>
            <a:r>
              <a:rPr lang="de-DE" sz="1799" dirty="0" err="1"/>
              <a:t>psychoaddictologie.net</a:t>
            </a:r>
            <a:endParaRPr lang="de-DE" sz="1799" dirty="0"/>
          </a:p>
        </p:txBody>
      </p:sp>
    </p:spTree>
    <p:extLst>
      <p:ext uri="{BB962C8B-B14F-4D97-AF65-F5344CB8AC3E}">
        <p14:creationId xmlns:p14="http://schemas.microsoft.com/office/powerpoint/2010/main" val="18093146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9D0C15-C47F-554F-92DF-6F1FE9CCE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298" y="1318652"/>
            <a:ext cx="4583192" cy="243784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9FC2B25-B80B-6E4B-B95B-D17A3486096C}"/>
              </a:ext>
            </a:extLst>
          </p:cNvPr>
          <p:cNvSpPr/>
          <p:nvPr/>
        </p:nvSpPr>
        <p:spPr>
          <a:xfrm>
            <a:off x="3528476" y="760625"/>
            <a:ext cx="2198038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b="1" dirty="0" err="1">
                <a:solidFill>
                  <a:srgbClr val="D81C5A"/>
                </a:solidFill>
              </a:rPr>
              <a:t>pro.addictohug.ch</a:t>
            </a:r>
            <a:endParaRPr lang="de-DE" sz="1799" b="1" dirty="0">
              <a:solidFill>
                <a:srgbClr val="D81C5A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97E238-9A00-394F-B9DF-8F4E7B8387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0" y="3232756"/>
            <a:ext cx="514350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08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44A5C9-78AD-EB40-8025-21D35A9A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24" y="738157"/>
            <a:ext cx="8141110" cy="349271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5ED851C-A84F-724C-870B-281A967FEB64}"/>
              </a:ext>
            </a:extLst>
          </p:cNvPr>
          <p:cNvSpPr/>
          <p:nvPr/>
        </p:nvSpPr>
        <p:spPr>
          <a:xfrm>
            <a:off x="2981300" y="297184"/>
            <a:ext cx="3223959" cy="369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799" dirty="0"/>
              <a:t>https://</a:t>
            </a:r>
            <a:r>
              <a:rPr lang="de-DE" sz="1799" dirty="0" err="1"/>
              <a:t>psychoaddictologie.net</a:t>
            </a:r>
            <a:endParaRPr lang="de-DE" sz="1799" dirty="0"/>
          </a:p>
        </p:txBody>
      </p:sp>
    </p:spTree>
    <p:extLst>
      <p:ext uri="{BB962C8B-B14F-4D97-AF65-F5344CB8AC3E}">
        <p14:creationId xmlns:p14="http://schemas.microsoft.com/office/powerpoint/2010/main" val="2559927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740" name="Text Box 4">
            <a:extLst>
              <a:ext uri="{FF2B5EF4-FFF2-40B4-BE49-F238E27FC236}">
                <a16:creationId xmlns:a16="http://schemas.microsoft.com/office/drawing/2014/main" id="{AA4A104E-D599-FF49-A3BC-D640EE8FC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316" y="355961"/>
            <a:ext cx="5941219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Modèles causaux</a:t>
            </a:r>
          </a:p>
        </p:txBody>
      </p:sp>
      <p:sp>
        <p:nvSpPr>
          <p:cNvPr id="1396741" name="Rectangle 5">
            <a:extLst>
              <a:ext uri="{FF2B5EF4-FFF2-40B4-BE49-F238E27FC236}">
                <a16:creationId xmlns:a16="http://schemas.microsoft.com/office/drawing/2014/main" id="{6229A6BF-FF3B-B94E-A11B-FD30116DF9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63316" y="1192596"/>
            <a:ext cx="4902994" cy="3462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altLang="de-DE" sz="1800" b="1" dirty="0">
                <a:solidFill>
                  <a:schemeClr val="tx1"/>
                </a:solidFill>
              </a:rPr>
              <a:t>Hypothèse d’automédication</a:t>
            </a:r>
          </a:p>
        </p:txBody>
      </p:sp>
      <p:sp>
        <p:nvSpPr>
          <p:cNvPr id="1396742" name="Rectangle 6">
            <a:extLst>
              <a:ext uri="{FF2B5EF4-FFF2-40B4-BE49-F238E27FC236}">
                <a16:creationId xmlns:a16="http://schemas.microsoft.com/office/drawing/2014/main" id="{4C8956C8-660B-7047-925A-16E22CAED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9" y="1678370"/>
            <a:ext cx="1782365" cy="756047"/>
          </a:xfrm>
          <a:prstGeom prst="rect">
            <a:avLst/>
          </a:prstGeom>
          <a:solidFill>
            <a:srgbClr val="464298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CH" altLang="de-DE" sz="1799" b="1">
                <a:solidFill>
                  <a:schemeClr val="bg1"/>
                </a:solidFill>
              </a:rPr>
              <a:t>Schizophrénie</a:t>
            </a:r>
          </a:p>
        </p:txBody>
      </p:sp>
      <p:sp>
        <p:nvSpPr>
          <p:cNvPr id="1396743" name="Rectangle 7">
            <a:extLst>
              <a:ext uri="{FF2B5EF4-FFF2-40B4-BE49-F238E27FC236}">
                <a16:creationId xmlns:a16="http://schemas.microsoft.com/office/drawing/2014/main" id="{55B8EACE-E605-8A45-A636-A7255B747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9" y="2974961"/>
            <a:ext cx="1782365" cy="756047"/>
          </a:xfrm>
          <a:prstGeom prst="rect">
            <a:avLst/>
          </a:prstGeom>
          <a:solidFill>
            <a:srgbClr val="C4840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CH" altLang="de-DE" sz="1799" b="1">
                <a:solidFill>
                  <a:schemeClr val="bg1"/>
                </a:solidFill>
              </a:rPr>
              <a:t>Addiction</a:t>
            </a:r>
          </a:p>
        </p:txBody>
      </p:sp>
      <p:cxnSp>
        <p:nvCxnSpPr>
          <p:cNvPr id="1396744" name="AutoShape 8">
            <a:extLst>
              <a:ext uri="{FF2B5EF4-FFF2-40B4-BE49-F238E27FC236}">
                <a16:creationId xmlns:a16="http://schemas.microsoft.com/office/drawing/2014/main" id="{C9941E4A-AEF4-5944-A4FD-CDE560A8D168}"/>
              </a:ext>
            </a:extLst>
          </p:cNvPr>
          <p:cNvCxnSpPr>
            <a:cxnSpLocks noChangeShapeType="1"/>
            <a:stCxn id="1396742" idx="2"/>
            <a:endCxn id="1396743" idx="0"/>
          </p:cNvCxnSpPr>
          <p:nvPr/>
        </p:nvCxnSpPr>
        <p:spPr bwMode="auto">
          <a:xfrm>
            <a:off x="5992416" y="2434417"/>
            <a:ext cx="0" cy="540544"/>
          </a:xfrm>
          <a:prstGeom prst="straightConnector1">
            <a:avLst/>
          </a:prstGeom>
          <a:noFill/>
          <a:ln w="38100">
            <a:solidFill>
              <a:srgbClr val="1B296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96748" name="Group 12">
            <a:extLst>
              <a:ext uri="{FF2B5EF4-FFF2-40B4-BE49-F238E27FC236}">
                <a16:creationId xmlns:a16="http://schemas.microsoft.com/office/drawing/2014/main" id="{773B8878-D884-A741-9CE4-18FF4AD66B15}"/>
              </a:ext>
            </a:extLst>
          </p:cNvPr>
          <p:cNvGrpSpPr>
            <a:grpSpLocks/>
          </p:cNvGrpSpPr>
          <p:nvPr/>
        </p:nvGrpSpPr>
        <p:grpSpPr bwMode="auto">
          <a:xfrm>
            <a:off x="1877616" y="2520144"/>
            <a:ext cx="4029075" cy="369094"/>
            <a:chOff x="672" y="2368"/>
            <a:chExt cx="3384" cy="310"/>
          </a:xfrm>
        </p:grpSpPr>
        <p:sp>
          <p:nvSpPr>
            <p:cNvPr id="1396745" name="Text Box 9">
              <a:extLst>
                <a:ext uri="{FF2B5EF4-FFF2-40B4-BE49-F238E27FC236}">
                  <a16:creationId xmlns:a16="http://schemas.microsoft.com/office/drawing/2014/main" id="{8978294C-E2BE-644D-9637-5CA84E92E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2368"/>
              <a:ext cx="2541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1799" dirty="0"/>
                <a:t>Consommation </a:t>
              </a:r>
              <a:r>
                <a:rPr lang="fr-CH" altLang="de-DE" sz="1799" dirty="0">
                  <a:sym typeface="Wingdings 3" pitchFamily="2" charset="2"/>
                </a:rPr>
                <a:t> souffrance</a:t>
              </a:r>
            </a:p>
          </p:txBody>
        </p:sp>
        <p:cxnSp>
          <p:nvCxnSpPr>
            <p:cNvPr id="1396746" name="AutoShape 10">
              <a:extLst>
                <a:ext uri="{FF2B5EF4-FFF2-40B4-BE49-F238E27FC236}">
                  <a16:creationId xmlns:a16="http://schemas.microsoft.com/office/drawing/2014/main" id="{0F4ED7F2-B170-FB4E-906E-229D1F4E8831}"/>
                </a:ext>
              </a:extLst>
            </p:cNvPr>
            <p:cNvCxnSpPr>
              <a:cxnSpLocks noChangeShapeType="1"/>
              <a:stCxn id="1396745" idx="3"/>
            </p:cNvCxnSpPr>
            <p:nvPr/>
          </p:nvCxnSpPr>
          <p:spPr bwMode="auto">
            <a:xfrm>
              <a:off x="3213" y="2523"/>
              <a:ext cx="84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96747" name="Text Box 11">
            <a:extLst>
              <a:ext uri="{FF2B5EF4-FFF2-40B4-BE49-F238E27FC236}">
                <a16:creationId xmlns:a16="http://schemas.microsoft.com/office/drawing/2014/main" id="{FD8FB1A3-1534-1447-BDEA-CBDBE6F9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616" y="3079736"/>
            <a:ext cx="2634054" cy="92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altLang="de-DE" sz="1799" i="1"/>
              <a:t>Choix de la substances </a:t>
            </a:r>
          </a:p>
          <a:p>
            <a:pPr algn="l"/>
            <a:r>
              <a:rPr lang="fr-CH" altLang="de-DE" sz="1799" i="1"/>
              <a:t>pour effet primaire?</a:t>
            </a:r>
          </a:p>
          <a:p>
            <a:pPr algn="l"/>
            <a:r>
              <a:rPr lang="fr-CH" altLang="de-DE" sz="1799" i="1"/>
              <a:t>(Substance de choix)</a:t>
            </a:r>
            <a:r>
              <a:rPr lang="fr-CH" altLang="de-DE" sz="1799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879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96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96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9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96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96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96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6740" grpId="0" animBg="1"/>
      <p:bldP spid="1396741" grpId="0" animBg="1"/>
      <p:bldP spid="1396742" grpId="0" animBg="1"/>
      <p:bldP spid="1396743" grpId="0" animBg="1"/>
      <p:bldP spid="139674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4" name="Text Box 4">
            <a:extLst>
              <a:ext uri="{FF2B5EF4-FFF2-40B4-BE49-F238E27FC236}">
                <a16:creationId xmlns:a16="http://schemas.microsoft.com/office/drawing/2014/main" id="{7CCB4EA4-5299-EC4F-B53A-8B01AB9FA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8377" y="345243"/>
            <a:ext cx="5941219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Modèles causaux</a:t>
            </a:r>
          </a:p>
        </p:txBody>
      </p:sp>
      <p:sp>
        <p:nvSpPr>
          <p:cNvPr id="1397765" name="Rectangle 5">
            <a:extLst>
              <a:ext uri="{FF2B5EF4-FFF2-40B4-BE49-F238E27FC236}">
                <a16:creationId xmlns:a16="http://schemas.microsoft.com/office/drawing/2014/main" id="{84FD1D3B-60BE-AF4A-9573-738D4EDF1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3" y="1678370"/>
            <a:ext cx="1782365" cy="756047"/>
          </a:xfrm>
          <a:prstGeom prst="rect">
            <a:avLst/>
          </a:prstGeom>
          <a:solidFill>
            <a:srgbClr val="464298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CH" altLang="de-DE" sz="1799" b="1">
                <a:solidFill>
                  <a:schemeClr val="bg1"/>
                </a:solidFill>
              </a:rPr>
              <a:t>Schizophrénie</a:t>
            </a:r>
          </a:p>
        </p:txBody>
      </p:sp>
      <p:sp>
        <p:nvSpPr>
          <p:cNvPr id="1397766" name="Rectangle 6">
            <a:extLst>
              <a:ext uri="{FF2B5EF4-FFF2-40B4-BE49-F238E27FC236}">
                <a16:creationId xmlns:a16="http://schemas.microsoft.com/office/drawing/2014/main" id="{4B9D8DE8-18D9-7240-A795-2A37B4D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3" y="2974961"/>
            <a:ext cx="1782365" cy="756047"/>
          </a:xfrm>
          <a:prstGeom prst="rect">
            <a:avLst/>
          </a:prstGeom>
          <a:solidFill>
            <a:srgbClr val="C4840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CH" altLang="de-DE" sz="1799" b="1">
                <a:solidFill>
                  <a:schemeClr val="bg1"/>
                </a:solidFill>
              </a:rPr>
              <a:t>Addiction</a:t>
            </a:r>
          </a:p>
        </p:txBody>
      </p:sp>
      <p:cxnSp>
        <p:nvCxnSpPr>
          <p:cNvPr id="1397767" name="AutoShape 7">
            <a:extLst>
              <a:ext uri="{FF2B5EF4-FFF2-40B4-BE49-F238E27FC236}">
                <a16:creationId xmlns:a16="http://schemas.microsoft.com/office/drawing/2014/main" id="{F1498B2F-9D49-1F4F-BAA7-26A83E64A92D}"/>
              </a:ext>
            </a:extLst>
          </p:cNvPr>
          <p:cNvCxnSpPr>
            <a:cxnSpLocks noChangeShapeType="1"/>
            <a:stCxn id="1397765" idx="2"/>
            <a:endCxn id="1397766" idx="0"/>
          </p:cNvCxnSpPr>
          <p:nvPr/>
        </p:nvCxnSpPr>
        <p:spPr bwMode="auto">
          <a:xfrm>
            <a:off x="6057900" y="2434417"/>
            <a:ext cx="0" cy="540544"/>
          </a:xfrm>
          <a:prstGeom prst="straightConnector1">
            <a:avLst/>
          </a:prstGeom>
          <a:noFill/>
          <a:ln w="38100">
            <a:solidFill>
              <a:srgbClr val="A0772C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97768" name="Group 8">
            <a:extLst>
              <a:ext uri="{FF2B5EF4-FFF2-40B4-BE49-F238E27FC236}">
                <a16:creationId xmlns:a16="http://schemas.microsoft.com/office/drawing/2014/main" id="{2259187C-7F6E-0449-A5D5-1AB221811448}"/>
              </a:ext>
            </a:extLst>
          </p:cNvPr>
          <p:cNvGrpSpPr>
            <a:grpSpLocks/>
          </p:cNvGrpSpPr>
          <p:nvPr/>
        </p:nvGrpSpPr>
        <p:grpSpPr bwMode="auto">
          <a:xfrm>
            <a:off x="1943100" y="2555863"/>
            <a:ext cx="4114800" cy="369094"/>
            <a:chOff x="672" y="2398"/>
            <a:chExt cx="3456" cy="310"/>
          </a:xfrm>
        </p:grpSpPr>
        <p:sp>
          <p:nvSpPr>
            <p:cNvPr id="1397769" name="Text Box 9">
              <a:extLst>
                <a:ext uri="{FF2B5EF4-FFF2-40B4-BE49-F238E27FC236}">
                  <a16:creationId xmlns:a16="http://schemas.microsoft.com/office/drawing/2014/main" id="{20452D46-E237-2B47-B4DE-7C711122D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2398"/>
              <a:ext cx="181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fr-CH" altLang="de-DE" sz="1799"/>
                <a:t>Effet psychotogène</a:t>
              </a:r>
              <a:endParaRPr lang="fr-CH" altLang="de-DE" sz="1799">
                <a:sym typeface="Wingdings 3" pitchFamily="2" charset="2"/>
              </a:endParaRPr>
            </a:p>
          </p:txBody>
        </p:sp>
        <p:cxnSp>
          <p:nvCxnSpPr>
            <p:cNvPr id="1397770" name="AutoShape 10">
              <a:extLst>
                <a:ext uri="{FF2B5EF4-FFF2-40B4-BE49-F238E27FC236}">
                  <a16:creationId xmlns:a16="http://schemas.microsoft.com/office/drawing/2014/main" id="{3242DF91-D97D-AB47-B972-E01BE53361C0}"/>
                </a:ext>
              </a:extLst>
            </p:cNvPr>
            <p:cNvCxnSpPr>
              <a:cxnSpLocks noChangeShapeType="1"/>
              <a:stCxn id="1397769" idx="3"/>
            </p:cNvCxnSpPr>
            <p:nvPr/>
          </p:nvCxnSpPr>
          <p:spPr bwMode="auto">
            <a:xfrm>
              <a:off x="2482" y="2553"/>
              <a:ext cx="164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97771" name="Text Box 11">
            <a:extLst>
              <a:ext uri="{FF2B5EF4-FFF2-40B4-BE49-F238E27FC236}">
                <a16:creationId xmlns:a16="http://schemas.microsoft.com/office/drawing/2014/main" id="{BC3CA5A2-658A-5140-B2E9-F154FF789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3079736"/>
            <a:ext cx="2967479" cy="92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altLang="de-DE" sz="1799" i="1"/>
              <a:t>Devrait se limiter aux</a:t>
            </a:r>
          </a:p>
          <a:p>
            <a:pPr algn="l"/>
            <a:r>
              <a:rPr lang="fr-CH" altLang="de-DE" sz="1799" i="1"/>
              <a:t>substances psychotogènes</a:t>
            </a:r>
          </a:p>
          <a:p>
            <a:pPr algn="l"/>
            <a:r>
              <a:rPr lang="fr-CH" altLang="de-DE" sz="1799" i="1"/>
              <a:t>(THC, LSD, Cocaïne)</a:t>
            </a:r>
            <a:endParaRPr lang="fr-CH" altLang="de-DE" sz="1799"/>
          </a:p>
        </p:txBody>
      </p:sp>
      <p:sp>
        <p:nvSpPr>
          <p:cNvPr id="1397772" name="Rectangle 12">
            <a:extLst>
              <a:ext uri="{FF2B5EF4-FFF2-40B4-BE49-F238E27FC236}">
                <a16:creationId xmlns:a16="http://schemas.microsoft.com/office/drawing/2014/main" id="{06198E2D-9A52-A744-BA23-31B04FFF59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192596"/>
            <a:ext cx="4902994" cy="3462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altLang="de-DE" sz="1800" b="1" dirty="0">
                <a:solidFill>
                  <a:schemeClr val="tx1"/>
                </a:solidFill>
              </a:rPr>
              <a:t>Psychose induite</a:t>
            </a:r>
          </a:p>
        </p:txBody>
      </p:sp>
    </p:spTree>
    <p:extLst>
      <p:ext uri="{BB962C8B-B14F-4D97-AF65-F5344CB8AC3E}">
        <p14:creationId xmlns:p14="http://schemas.microsoft.com/office/powerpoint/2010/main" val="14079471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9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9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97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97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97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7771" grpId="0" build="p"/>
      <p:bldP spid="13977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788" name="Text Box 4">
            <a:extLst>
              <a:ext uri="{FF2B5EF4-FFF2-40B4-BE49-F238E27FC236}">
                <a16:creationId xmlns:a16="http://schemas.microsoft.com/office/drawing/2014/main" id="{E91767B3-A165-C949-9EB5-CC9F195A2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724" y="333653"/>
            <a:ext cx="5941219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Modèles causaux</a:t>
            </a:r>
          </a:p>
        </p:txBody>
      </p:sp>
      <p:sp>
        <p:nvSpPr>
          <p:cNvPr id="1398789" name="Rectangle 5">
            <a:extLst>
              <a:ext uri="{FF2B5EF4-FFF2-40B4-BE49-F238E27FC236}">
                <a16:creationId xmlns:a16="http://schemas.microsoft.com/office/drawing/2014/main" id="{F4DFA124-2421-8B4D-A4D5-50E808B2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50" y="1728246"/>
            <a:ext cx="1782365" cy="756047"/>
          </a:xfrm>
          <a:prstGeom prst="rect">
            <a:avLst/>
          </a:prstGeom>
          <a:solidFill>
            <a:srgbClr val="464298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CH" altLang="de-DE" sz="1799" b="1">
                <a:solidFill>
                  <a:schemeClr val="bg1"/>
                </a:solidFill>
              </a:rPr>
              <a:t>Schizophrénie</a:t>
            </a:r>
          </a:p>
        </p:txBody>
      </p:sp>
      <p:sp>
        <p:nvSpPr>
          <p:cNvPr id="1398790" name="Rectangle 6">
            <a:extLst>
              <a:ext uri="{FF2B5EF4-FFF2-40B4-BE49-F238E27FC236}">
                <a16:creationId xmlns:a16="http://schemas.microsoft.com/office/drawing/2014/main" id="{C5D930A0-6FE4-144C-9EED-8A090BDAB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250" y="3024837"/>
            <a:ext cx="1782365" cy="756047"/>
          </a:xfrm>
          <a:prstGeom prst="rect">
            <a:avLst/>
          </a:prstGeom>
          <a:solidFill>
            <a:srgbClr val="C4840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CH" altLang="de-DE" sz="1799" b="1">
                <a:solidFill>
                  <a:schemeClr val="bg1"/>
                </a:solidFill>
              </a:rPr>
              <a:t>Addiction</a:t>
            </a:r>
          </a:p>
        </p:txBody>
      </p:sp>
      <p:sp>
        <p:nvSpPr>
          <p:cNvPr id="1398791" name="Text Box 7">
            <a:extLst>
              <a:ext uri="{FF2B5EF4-FFF2-40B4-BE49-F238E27FC236}">
                <a16:creationId xmlns:a16="http://schemas.microsoft.com/office/drawing/2014/main" id="{A6347BE0-CE28-F841-8E06-4AEB7A8B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368" y="2308081"/>
            <a:ext cx="23050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altLang="de-DE" sz="1350"/>
              <a:t>Régulation affective et/ou gestion de stress altérées, traits de personnalité pré-disposants</a:t>
            </a:r>
          </a:p>
        </p:txBody>
      </p:sp>
      <p:sp>
        <p:nvSpPr>
          <p:cNvPr id="1398792" name="Rectangle 8">
            <a:extLst>
              <a:ext uri="{FF2B5EF4-FFF2-40B4-BE49-F238E27FC236}">
                <a16:creationId xmlns:a16="http://schemas.microsoft.com/office/drawing/2014/main" id="{EAC0C703-73F2-5043-AD85-51A014B620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11927" y="1242472"/>
            <a:ext cx="4902994" cy="3462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altLang="de-DE" sz="1800" b="1" dirty="0">
                <a:solidFill>
                  <a:schemeClr val="tx1"/>
                </a:solidFill>
              </a:rPr>
              <a:t>Facteur </a:t>
            </a:r>
            <a:r>
              <a:rPr lang="fr-CH" altLang="de-DE" sz="1800" b="1" dirty="0">
                <a:solidFill>
                  <a:schemeClr val="tx1"/>
                </a:solidFill>
                <a:sym typeface="Wingdings 3" pitchFamily="2" charset="2"/>
              </a:rPr>
              <a:t></a:t>
            </a:r>
            <a:r>
              <a:rPr lang="fr-CH" altLang="de-DE" sz="1800" b="1" dirty="0">
                <a:solidFill>
                  <a:schemeClr val="tx1"/>
                </a:solidFill>
              </a:rPr>
              <a:t> vulnérabilités indépendantes</a:t>
            </a:r>
          </a:p>
        </p:txBody>
      </p:sp>
      <p:cxnSp>
        <p:nvCxnSpPr>
          <p:cNvPr id="1398793" name="AutoShape 9">
            <a:extLst>
              <a:ext uri="{FF2B5EF4-FFF2-40B4-BE49-F238E27FC236}">
                <a16:creationId xmlns:a16="http://schemas.microsoft.com/office/drawing/2014/main" id="{309C849C-AA91-C14C-B9C1-D23A1D6133BD}"/>
              </a:ext>
            </a:extLst>
          </p:cNvPr>
          <p:cNvCxnSpPr>
            <a:cxnSpLocks noChangeShapeType="1"/>
            <a:stCxn id="1398791" idx="3"/>
            <a:endCxn id="1398789" idx="1"/>
          </p:cNvCxnSpPr>
          <p:nvPr/>
        </p:nvCxnSpPr>
        <p:spPr bwMode="auto">
          <a:xfrm flipV="1">
            <a:off x="4313418" y="2106270"/>
            <a:ext cx="935832" cy="663476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8794" name="AutoShape 10">
            <a:extLst>
              <a:ext uri="{FF2B5EF4-FFF2-40B4-BE49-F238E27FC236}">
                <a16:creationId xmlns:a16="http://schemas.microsoft.com/office/drawing/2014/main" id="{010A241E-71A7-2945-B00B-99206428FAB6}"/>
              </a:ext>
            </a:extLst>
          </p:cNvPr>
          <p:cNvCxnSpPr>
            <a:cxnSpLocks noChangeShapeType="1"/>
            <a:stCxn id="1398791" idx="3"/>
            <a:endCxn id="1398790" idx="1"/>
          </p:cNvCxnSpPr>
          <p:nvPr/>
        </p:nvCxnSpPr>
        <p:spPr bwMode="auto">
          <a:xfrm>
            <a:off x="4313418" y="2769746"/>
            <a:ext cx="935832" cy="633115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2199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87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9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9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8791" grpId="0" build="allAtOnce"/>
      <p:bldP spid="13987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812" name="Text Box 4">
            <a:extLst>
              <a:ext uri="{FF2B5EF4-FFF2-40B4-BE49-F238E27FC236}">
                <a16:creationId xmlns:a16="http://schemas.microsoft.com/office/drawing/2014/main" id="{F59FACF7-FA08-B249-81DE-4E2F9F7E9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74229"/>
            <a:ext cx="5941219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Modèles causaux</a:t>
            </a:r>
          </a:p>
        </p:txBody>
      </p:sp>
      <p:sp>
        <p:nvSpPr>
          <p:cNvPr id="1399813" name="Rectangle 5">
            <a:extLst>
              <a:ext uri="{FF2B5EF4-FFF2-40B4-BE49-F238E27FC236}">
                <a16:creationId xmlns:a16="http://schemas.microsoft.com/office/drawing/2014/main" id="{A631A17E-C0C6-3949-87EA-E07F88735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3" y="1769809"/>
            <a:ext cx="1782365" cy="756047"/>
          </a:xfrm>
          <a:prstGeom prst="rect">
            <a:avLst/>
          </a:prstGeom>
          <a:solidFill>
            <a:srgbClr val="464298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CH" altLang="de-DE" sz="1799" b="1">
                <a:solidFill>
                  <a:schemeClr val="bg1"/>
                </a:solidFill>
              </a:rPr>
              <a:t>Schizophrénie</a:t>
            </a:r>
          </a:p>
        </p:txBody>
      </p:sp>
      <p:sp>
        <p:nvSpPr>
          <p:cNvPr id="1399814" name="Rectangle 6">
            <a:extLst>
              <a:ext uri="{FF2B5EF4-FFF2-40B4-BE49-F238E27FC236}">
                <a16:creationId xmlns:a16="http://schemas.microsoft.com/office/drawing/2014/main" id="{3AC575D5-F3FF-FB4C-B3A1-A006A6AE8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6123" y="3066400"/>
            <a:ext cx="1782365" cy="756047"/>
          </a:xfrm>
          <a:prstGeom prst="rect">
            <a:avLst/>
          </a:prstGeom>
          <a:solidFill>
            <a:srgbClr val="C4840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fr-CH" altLang="de-DE" sz="1799" b="1">
                <a:solidFill>
                  <a:schemeClr val="bg1"/>
                </a:solidFill>
              </a:rPr>
              <a:t>Addiction</a:t>
            </a:r>
          </a:p>
        </p:txBody>
      </p:sp>
      <p:sp>
        <p:nvSpPr>
          <p:cNvPr id="1399815" name="Text Box 7">
            <a:extLst>
              <a:ext uri="{FF2B5EF4-FFF2-40B4-BE49-F238E27FC236}">
                <a16:creationId xmlns:a16="http://schemas.microsoft.com/office/drawing/2014/main" id="{87DFB8BD-BF4E-5B41-B6D0-A969DF438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241" y="2247250"/>
            <a:ext cx="2305050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fr-CH" altLang="de-DE" sz="1350"/>
              <a:t>Maintien réciproque des deux troubles par des interactions neurobiologiques et psychologiques</a:t>
            </a:r>
          </a:p>
        </p:txBody>
      </p:sp>
      <p:sp>
        <p:nvSpPr>
          <p:cNvPr id="1399816" name="Rectangle 8">
            <a:extLst>
              <a:ext uri="{FF2B5EF4-FFF2-40B4-BE49-F238E27FC236}">
                <a16:creationId xmlns:a16="http://schemas.microsoft.com/office/drawing/2014/main" id="{8F51DDB1-B6DE-3D4B-9FC9-9EDCE5C266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284035"/>
            <a:ext cx="4902994" cy="3462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fr-CH" altLang="de-DE" sz="1800" b="1" dirty="0">
                <a:solidFill>
                  <a:schemeClr val="tx1"/>
                </a:solidFill>
              </a:rPr>
              <a:t>Modèle bidirectionnel</a:t>
            </a:r>
          </a:p>
        </p:txBody>
      </p:sp>
      <p:cxnSp>
        <p:nvCxnSpPr>
          <p:cNvPr id="1399817" name="AutoShape 9">
            <a:extLst>
              <a:ext uri="{FF2B5EF4-FFF2-40B4-BE49-F238E27FC236}">
                <a16:creationId xmlns:a16="http://schemas.microsoft.com/office/drawing/2014/main" id="{A62EADDE-AC5E-6949-A89A-DB832C21AA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19700" y="2525856"/>
            <a:ext cx="0" cy="54054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99818" name="AutoShape 10">
            <a:extLst>
              <a:ext uri="{FF2B5EF4-FFF2-40B4-BE49-F238E27FC236}">
                <a16:creationId xmlns:a16="http://schemas.microsoft.com/office/drawing/2014/main" id="{963DB5F0-2EC6-6143-8A30-BC154321290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894910" y="2525856"/>
            <a:ext cx="0" cy="54054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10515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99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9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9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99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99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99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9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9815" grpId="0"/>
      <p:bldP spid="13998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860" name="Text Box 4">
            <a:extLst>
              <a:ext uri="{FF2B5EF4-FFF2-40B4-BE49-F238E27FC236}">
                <a16:creationId xmlns:a16="http://schemas.microsoft.com/office/drawing/2014/main" id="{B0E6617F-C48A-FF45-8780-CAA317021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066" y="285707"/>
            <a:ext cx="5941219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Approches expérimentales</a:t>
            </a:r>
          </a:p>
        </p:txBody>
      </p:sp>
      <p:sp>
        <p:nvSpPr>
          <p:cNvPr id="1401861" name="Text Box 5">
            <a:extLst>
              <a:ext uri="{FF2B5EF4-FFF2-40B4-BE49-F238E27FC236}">
                <a16:creationId xmlns:a16="http://schemas.microsoft.com/office/drawing/2014/main" id="{B1599127-8D2F-8140-AB69-3A4047C92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185" y="2862112"/>
            <a:ext cx="4491038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42925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CH" altLang="de-DE" sz="1800" dirty="0">
                <a:latin typeface="Univers" pitchFamily="34" charset="0"/>
                <a:sym typeface="Wingdings 3" pitchFamily="2" charset="2"/>
              </a:rPr>
              <a:t>Réduction expérimentale exposition</a:t>
            </a:r>
          </a:p>
          <a:p>
            <a:pPr>
              <a:spcBef>
                <a:spcPct val="20000"/>
              </a:spcBef>
              <a:buClr>
                <a:srgbClr val="FF40FF"/>
              </a:buClr>
              <a:buFont typeface="Wingdings" pitchFamily="2" charset="2"/>
              <a:buChar char="§"/>
            </a:pPr>
            <a:r>
              <a:rPr lang="fr-CH" altLang="de-DE" sz="1800" dirty="0">
                <a:latin typeface="Univers" pitchFamily="34" charset="0"/>
                <a:sym typeface="Wingdings 3" pitchFamily="2" charset="2"/>
              </a:rPr>
              <a:t> Exposition THC  Schizophrénie ?</a:t>
            </a:r>
          </a:p>
        </p:txBody>
      </p:sp>
      <p:pic>
        <p:nvPicPr>
          <p:cNvPr id="1401862" name="Picture 6">
            <a:extLst>
              <a:ext uri="{FF2B5EF4-FFF2-40B4-BE49-F238E27FC236}">
                <a16:creationId xmlns:a16="http://schemas.microsoft.com/office/drawing/2014/main" id="{9D9C1428-954F-E744-A01F-EB10AE8C2B9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370" y="1254767"/>
            <a:ext cx="1079897" cy="1079897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1863" name="Picture 7">
            <a:extLst>
              <a:ext uri="{FF2B5EF4-FFF2-40B4-BE49-F238E27FC236}">
                <a16:creationId xmlns:a16="http://schemas.microsoft.com/office/drawing/2014/main" id="{C14AE888-C4F5-1E48-AD4C-D009F76B4E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370" y="2658515"/>
            <a:ext cx="1079897" cy="1079897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1864" name="Rectangle 8">
            <a:extLst>
              <a:ext uri="{FF2B5EF4-FFF2-40B4-BE49-F238E27FC236}">
                <a16:creationId xmlns:a16="http://schemas.microsoft.com/office/drawing/2014/main" id="{84FA6249-CE9C-1E4D-A8C5-42E832FF2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23" y="1458365"/>
            <a:ext cx="4699397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3538" indent="-3635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42925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fr-CH" altLang="de-DE" sz="1800" dirty="0">
                <a:latin typeface="Univers" pitchFamily="34" charset="0"/>
                <a:sym typeface="Wingdings 3" pitchFamily="2" charset="2"/>
              </a:rPr>
              <a:t>Exposition expérimentale</a:t>
            </a:r>
          </a:p>
          <a:p>
            <a:pPr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Sujets exposés THC </a:t>
            </a:r>
            <a:r>
              <a:rPr lang="fr-CH" altLang="de-DE" sz="1800" dirty="0">
                <a:latin typeface="Univers" pitchFamily="34" charset="0"/>
                <a:sym typeface="Wingdings 3" pitchFamily="2" charset="2"/>
              </a:rPr>
              <a:t> Schizophrénie ?</a:t>
            </a:r>
          </a:p>
        </p:txBody>
      </p:sp>
    </p:spTree>
    <p:extLst>
      <p:ext uri="{BB962C8B-B14F-4D97-AF65-F5344CB8AC3E}">
        <p14:creationId xmlns:p14="http://schemas.microsoft.com/office/powerpoint/2010/main" val="1579933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01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018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0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01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8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018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1860" grpId="0" animBg="1"/>
      <p:bldP spid="1401861" grpId="0" build="p"/>
      <p:bldP spid="140186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84" name="Text Box 4">
            <a:extLst>
              <a:ext uri="{FF2B5EF4-FFF2-40B4-BE49-F238E27FC236}">
                <a16:creationId xmlns:a16="http://schemas.microsoft.com/office/drawing/2014/main" id="{5CA1E30D-8D7C-DD45-88A6-AC9222CC5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800" y="378468"/>
            <a:ext cx="7114676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fr-CH" altLang="de-DE" dirty="0"/>
              <a:t>Causalité cannabis-schizophrénie</a:t>
            </a:r>
          </a:p>
        </p:txBody>
      </p:sp>
      <p:sp>
        <p:nvSpPr>
          <p:cNvPr id="1402885" name="Text Box 5">
            <a:extLst>
              <a:ext uri="{FF2B5EF4-FFF2-40B4-BE49-F238E27FC236}">
                <a16:creationId xmlns:a16="http://schemas.microsoft.com/office/drawing/2014/main" id="{22BC615C-A147-F04D-8ACC-F4786124A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4800" y="1048985"/>
            <a:ext cx="3749744" cy="2902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1938" indent="-261938"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fr-CH" altLang="de-DE" sz="1800" b="1" dirty="0">
                <a:latin typeface="Univers" pitchFamily="34" charset="0"/>
              </a:rPr>
              <a:t>Les arguments fréquemment avancés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Force d’association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Consistance des données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Séquence temporelle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Gradient biologique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Plausibilité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fr-CH" altLang="de-DE" sz="1800" b="1" dirty="0">
                <a:latin typeface="Univers" pitchFamily="34" charset="0"/>
              </a:rPr>
              <a:t>Régulièrement „oublié“</a:t>
            </a:r>
          </a:p>
          <a:p>
            <a:pPr marL="285750" indent="-285750">
              <a:lnSpc>
                <a:spcPct val="110000"/>
              </a:lnSpc>
              <a:spcBef>
                <a:spcPct val="20000"/>
              </a:spcBef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altLang="de-DE" sz="1800" dirty="0">
                <a:latin typeface="Univers" pitchFamily="34" charset="0"/>
              </a:rPr>
              <a:t>Spécificité</a:t>
            </a:r>
          </a:p>
        </p:txBody>
      </p:sp>
    </p:spTree>
    <p:extLst>
      <p:ext uri="{BB962C8B-B14F-4D97-AF65-F5344CB8AC3E}">
        <p14:creationId xmlns:p14="http://schemas.microsoft.com/office/powerpoint/2010/main" val="687605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0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0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0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0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0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028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028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02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884" grpId="0" animBg="1"/>
      <p:bldP spid="140288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700" name="Text Box 4">
            <a:extLst>
              <a:ext uri="{FF2B5EF4-FFF2-40B4-BE49-F238E27FC236}">
                <a16:creationId xmlns:a16="http://schemas.microsoft.com/office/drawing/2014/main" id="{8C198CDA-6B3F-9B43-ADE3-0E999CDD4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263" y="253777"/>
            <a:ext cx="5941219" cy="57708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3333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ctr" defTabSz="457025" eaLnBrk="1" hangingPunct="1">
              <a:defRPr sz="3300" b="1">
                <a:solidFill>
                  <a:srgbClr val="7F7F7F"/>
                </a:solidFill>
              </a:defRPr>
            </a:lvl1pPr>
            <a:lvl2pPr defTabSz="457025" eaLnBrk="1" hangingPunct="1">
              <a:defRPr sz="3598">
                <a:solidFill>
                  <a:srgbClr val="595959"/>
                </a:solidFill>
              </a:defRPr>
            </a:lvl2pPr>
            <a:lvl3pPr defTabSz="457025" eaLnBrk="1" hangingPunct="1">
              <a:defRPr sz="3598">
                <a:solidFill>
                  <a:srgbClr val="595959"/>
                </a:solidFill>
              </a:defRPr>
            </a:lvl3pPr>
            <a:lvl4pPr defTabSz="457025" eaLnBrk="1" hangingPunct="1">
              <a:defRPr sz="3598">
                <a:solidFill>
                  <a:srgbClr val="595959"/>
                </a:solidFill>
              </a:defRPr>
            </a:lvl4pPr>
            <a:lvl5pPr defTabSz="457025" eaLnBrk="1" hangingPunct="1">
              <a:defRPr sz="3598">
                <a:solidFill>
                  <a:srgbClr val="595959"/>
                </a:solidFill>
              </a:defRPr>
            </a:lvl5pPr>
            <a:lvl6pPr indent="457025" defTabSz="457025" eaLnBrk="1" hangingPunct="1">
              <a:defRPr sz="3598">
                <a:solidFill>
                  <a:srgbClr val="595959"/>
                </a:solidFill>
              </a:defRPr>
            </a:lvl6pPr>
            <a:lvl7pPr indent="914049" defTabSz="457025" eaLnBrk="1" hangingPunct="1">
              <a:defRPr sz="3598">
                <a:solidFill>
                  <a:srgbClr val="595959"/>
                </a:solidFill>
              </a:defRPr>
            </a:lvl7pPr>
            <a:lvl8pPr indent="1371074" defTabSz="457025" eaLnBrk="1" hangingPunct="1">
              <a:defRPr sz="3598">
                <a:solidFill>
                  <a:srgbClr val="595959"/>
                </a:solidFill>
              </a:defRPr>
            </a:lvl8pPr>
            <a:lvl9pPr indent="1828099" defTabSz="457025" eaLnBrk="1" hangingPunct="1">
              <a:defRPr sz="3598">
                <a:solidFill>
                  <a:srgbClr val="595959"/>
                </a:solidFill>
              </a:defRPr>
            </a:lvl9pPr>
          </a:lstStyle>
          <a:p>
            <a:r>
              <a:rPr lang="de-CH" altLang="de-DE" dirty="0" err="1"/>
              <a:t>Consistance</a:t>
            </a:r>
            <a:r>
              <a:rPr lang="de-CH" altLang="de-DE" dirty="0"/>
              <a:t> </a:t>
            </a:r>
            <a:r>
              <a:rPr lang="de-CH" altLang="de-DE" dirty="0" err="1"/>
              <a:t>association</a:t>
            </a:r>
            <a:r>
              <a:rPr lang="de-CH" altLang="de-DE" dirty="0"/>
              <a:t> ?</a:t>
            </a:r>
          </a:p>
        </p:txBody>
      </p:sp>
      <p:pic>
        <p:nvPicPr>
          <p:cNvPr id="1437701" name="Picture 5">
            <a:extLst>
              <a:ext uri="{FF2B5EF4-FFF2-40B4-BE49-F238E27FC236}">
                <a16:creationId xmlns:a16="http://schemas.microsoft.com/office/drawing/2014/main" id="{B2E33AE0-E33C-AA4F-8F61-6ED365D4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202" y="1278896"/>
            <a:ext cx="2944263" cy="2280403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7702" name="Picture 6">
            <a:extLst>
              <a:ext uri="{FF2B5EF4-FFF2-40B4-BE49-F238E27FC236}">
                <a16:creationId xmlns:a16="http://schemas.microsoft.com/office/drawing/2014/main" id="{810C6CF6-0CA2-2E4D-A7DF-44F959D8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11" y="1278896"/>
            <a:ext cx="3270445" cy="2280402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09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7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7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7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700" grpId="0" animBg="1"/>
    </p:bldLst>
  </p:timing>
</p:sld>
</file>

<file path=ppt/theme/theme1.xml><?xml version="1.0" encoding="utf-8"?>
<a:theme xmlns:a="http://schemas.openxmlformats.org/drawingml/2006/main" name="Planches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 w="25400" cap="flat">
          <a:solidFill>
            <a:srgbClr val="FFFFFF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no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 dirty="0" smtClean="0">
            <a:ln>
              <a:noFill/>
            </a:ln>
            <a:solidFill>
              <a:schemeClr val="bg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Planches.potx</Template>
  <TotalTime>0</TotalTime>
  <Words>335</Words>
  <Application>Microsoft Macintosh PowerPoint</Application>
  <PresentationFormat>Bildschirmpräsentation (16:9)</PresentationFormat>
  <Paragraphs>124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Calibri</vt:lpstr>
      <vt:lpstr>Helvetica</vt:lpstr>
      <vt:lpstr>Helvetica Neue</vt:lpstr>
      <vt:lpstr>Univers</vt:lpstr>
      <vt:lpstr>Wingdings</vt:lpstr>
      <vt:lpstr>Wingdings 3</vt:lpstr>
      <vt:lpstr>Planches</vt:lpstr>
      <vt:lpstr>PowerPoint-Präsentation</vt:lpstr>
      <vt:lpstr>PowerPoint-Präsentation</vt:lpstr>
      <vt:lpstr>Hypothèse d’automédication</vt:lpstr>
      <vt:lpstr>Psychose induite</vt:lpstr>
      <vt:lpstr>Facteur  vulnérabilités indépendantes</vt:lpstr>
      <vt:lpstr>Modèle bidirectionnel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planches du Service d'Addictologie</dc:title>
  <dc:subject/>
  <dc:creator/>
  <cp:keywords/>
  <dc:description/>
  <cp:lastModifiedBy>Microsoft Office User</cp:lastModifiedBy>
  <cp:revision>941</cp:revision>
  <dcterms:modified xsi:type="dcterms:W3CDTF">2019-09-28T06:27:52Z</dcterms:modified>
  <cp:category/>
</cp:coreProperties>
</file>