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15" r:id="rId2"/>
    <p:sldId id="1262" r:id="rId3"/>
    <p:sldId id="1265" r:id="rId4"/>
    <p:sldId id="1266" r:id="rId5"/>
    <p:sldId id="1258" r:id="rId6"/>
    <p:sldId id="1259" r:id="rId7"/>
    <p:sldId id="1255" r:id="rId8"/>
    <p:sldId id="1238" r:id="rId9"/>
    <p:sldId id="1242" r:id="rId10"/>
    <p:sldId id="1243" r:id="rId11"/>
    <p:sldId id="1240" r:id="rId12"/>
    <p:sldId id="1254" r:id="rId13"/>
    <p:sldId id="1267" r:id="rId14"/>
    <p:sldId id="1224" r:id="rId15"/>
    <p:sldId id="1223" r:id="rId16"/>
    <p:sldId id="1226" r:id="rId17"/>
    <p:sldId id="1227" r:id="rId18"/>
    <p:sldId id="1236" r:id="rId19"/>
    <p:sldId id="1233" r:id="rId20"/>
    <p:sldId id="1228" r:id="rId21"/>
    <p:sldId id="1244" r:id="rId22"/>
    <p:sldId id="1245" r:id="rId23"/>
    <p:sldId id="1246" r:id="rId24"/>
    <p:sldId id="1234" r:id="rId25"/>
    <p:sldId id="1249" r:id="rId26"/>
    <p:sldId id="1237" r:id="rId27"/>
    <p:sldId id="1235" r:id="rId28"/>
    <p:sldId id="1251" r:id="rId29"/>
    <p:sldId id="1252" r:id="rId30"/>
    <p:sldId id="1231" r:id="rId31"/>
    <p:sldId id="1257" r:id="rId32"/>
    <p:sldId id="1253" r:id="rId33"/>
    <p:sldId id="1261" r:id="rId34"/>
    <p:sldId id="1260" r:id="rId35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4C"/>
    <a:srgbClr val="C18F31"/>
    <a:srgbClr val="FFFFFF"/>
    <a:srgbClr val="FFDCF8"/>
    <a:srgbClr val="EA81E9"/>
    <a:srgbClr val="EDFDB2"/>
    <a:srgbClr val="FF6FCF"/>
    <a:srgbClr val="469347"/>
    <a:srgbClr val="B9AA2D"/>
    <a:srgbClr val="4EA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71" autoAdjust="0"/>
    <p:restoredTop sz="86400" autoAdjust="0"/>
  </p:normalViewPr>
  <p:slideViewPr>
    <p:cSldViewPr snapToGrid="0" snapToObjects="1">
      <p:cViewPr varScale="1">
        <p:scale>
          <a:sx n="115" d="100"/>
          <a:sy n="115" d="100"/>
        </p:scale>
        <p:origin x="-17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nielezullino:Desktop:Cannabis-CH:Arbeitsmappe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F8D20"/>
            </a:solidFill>
          </c:spPr>
          <c:invertIfNegative val="0"/>
          <c:cat>
            <c:strRef>
              <c:f>Blatt1!$E$1:$E$22</c:f>
              <c:strCache>
                <c:ptCount val="22"/>
                <c:pt idx="0">
                  <c:v>Weil der Cannabiskonsum sich gut anfühlt</c:v>
                </c:pt>
                <c:pt idx="1">
                  <c:v>Weil es angenehme Gefühle macht</c:v>
                </c:pt>
                <c:pt idx="2">
                  <c:v>Weil es Spass macht</c:v>
                </c:pt>
                <c:pt idx="3">
                  <c:v>Um "high" zu werden</c:v>
                </c:pt>
                <c:pt idx="4">
                  <c:v>Weil ich dann besser schlafen kann</c:v>
                </c:pt>
                <c:pt idx="5">
                  <c:v>Weil es das Zusammensein lustiger macht</c:v>
                </c:pt>
                <c:pt idx="6">
                  <c:v>Um kreativer und echter zu sein</c:v>
                </c:pt>
                <c:pt idx="7">
                  <c:v>Weil es mir hilft, wenn ich mich traurig oder nervös fühle</c:v>
                </c:pt>
                <c:pt idx="8">
                  <c:v>Um Schmerzen zu lindern</c:v>
                </c:pt>
                <c:pt idx="9">
                  <c:v>Weil ich Partys damit besser geniessen kann</c:v>
                </c:pt>
                <c:pt idx="10">
                  <c:v>Um offener für neue Erfahrungen zu sein</c:v>
                </c:pt>
                <c:pt idx="11">
                  <c:v>Weil ich mich dann besser konzentrieren kann</c:v>
                </c:pt>
                <c:pt idx="12">
                  <c:v>Um meine Sorgen zu vergessen</c:v>
                </c:pt>
                <c:pt idx="13">
                  <c:v>Weil ich dann geselliger bin</c:v>
                </c:pt>
                <c:pt idx="14">
                  <c:v>Um meine Sexualität zu verbessern</c:v>
                </c:pt>
                <c:pt idx="15">
                  <c:v>Um den Appetit anzuregen</c:v>
                </c:pt>
                <c:pt idx="16">
                  <c:v>Weil ich mich dann sicherer und selbstbewusster fühle</c:v>
                </c:pt>
                <c:pt idx="17">
                  <c:v>Um weniger Muskelkrämpfe zu haben</c:v>
                </c:pt>
                <c:pt idx="18">
                  <c:v>Weil es gegen Übelkeit und Brechreiz hilft</c:v>
                </c:pt>
                <c:pt idx="19">
                  <c:v>Weil ich dann weniger ängstlich bin</c:v>
                </c:pt>
                <c:pt idx="20">
                  <c:v>Weil mich meine Freunde dazu drängen</c:v>
                </c:pt>
                <c:pt idx="21">
                  <c:v>Um mich nicht ausgeschlossen zu fühlen</c:v>
                </c:pt>
              </c:strCache>
            </c:strRef>
          </c:cat>
          <c:val>
            <c:numRef>
              <c:f>Blatt1!$F$1:$F$22</c:f>
              <c:numCache>
                <c:formatCode>General</c:formatCode>
                <c:ptCount val="22"/>
                <c:pt idx="0">
                  <c:v>4.26</c:v>
                </c:pt>
                <c:pt idx="1">
                  <c:v>3.93</c:v>
                </c:pt>
                <c:pt idx="2">
                  <c:v>3.82</c:v>
                </c:pt>
                <c:pt idx="3">
                  <c:v>3.59</c:v>
                </c:pt>
                <c:pt idx="4">
                  <c:v>3.41</c:v>
                </c:pt>
                <c:pt idx="5">
                  <c:v>3.21</c:v>
                </c:pt>
                <c:pt idx="6">
                  <c:v>2.85</c:v>
                </c:pt>
                <c:pt idx="7">
                  <c:v>2.57</c:v>
                </c:pt>
                <c:pt idx="8">
                  <c:v>2.49</c:v>
                </c:pt>
                <c:pt idx="9">
                  <c:v>2.39</c:v>
                </c:pt>
                <c:pt idx="10">
                  <c:v>2.33</c:v>
                </c:pt>
                <c:pt idx="11">
                  <c:v>2.28</c:v>
                </c:pt>
                <c:pt idx="12">
                  <c:v>2.23</c:v>
                </c:pt>
                <c:pt idx="13">
                  <c:v>2.09</c:v>
                </c:pt>
                <c:pt idx="14">
                  <c:v>1.96</c:v>
                </c:pt>
                <c:pt idx="15">
                  <c:v>1.93</c:v>
                </c:pt>
                <c:pt idx="16">
                  <c:v>1.87</c:v>
                </c:pt>
                <c:pt idx="17">
                  <c:v>1.81</c:v>
                </c:pt>
                <c:pt idx="18">
                  <c:v>1.77</c:v>
                </c:pt>
                <c:pt idx="19">
                  <c:v>1.76</c:v>
                </c:pt>
                <c:pt idx="20">
                  <c:v>1.11</c:v>
                </c:pt>
                <c:pt idx="21">
                  <c:v>1.09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7899656"/>
        <c:axId val="-2078086056"/>
      </c:barChart>
      <c:catAx>
        <c:axId val="-2077899656"/>
        <c:scaling>
          <c:orientation val="maxMin"/>
        </c:scaling>
        <c:delete val="0"/>
        <c:axPos val="l"/>
        <c:majorTickMark val="out"/>
        <c:minorTickMark val="none"/>
        <c:tickLblPos val="nextTo"/>
        <c:crossAx val="-2078086056"/>
        <c:crosses val="autoZero"/>
        <c:auto val="1"/>
        <c:lblAlgn val="ctr"/>
        <c:lblOffset val="100"/>
        <c:noMultiLvlLbl val="0"/>
      </c:catAx>
      <c:valAx>
        <c:axId val="-2078086056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-2077899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9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1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0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9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7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302CD0-1018-0E4E-88CD-2C9214404E3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0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2" y="282575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25B8-1C8B-B242-B335-D3505A3FA6AA}" type="datetimeFigureOut">
              <a:rPr lang="en-US" smtClean="0"/>
              <a:t>05.07.18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C2A-AE50-5E4E-908F-7CB456D4717E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7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5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6427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47367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9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3"/>
            <a:ext cx="1484334" cy="708651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396849" y="5935039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8" r:id="rId3"/>
    <p:sldLayoutId id="2147483659" r:id="rId4"/>
  </p:sldLayoutIdLst>
  <p:transition xmlns:p14="http://schemas.microsoft.com/office/powerpoint/2010/main" spd="med"/>
  <p:txStyles>
    <p:titleStyle>
      <a:lvl1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98445" y="201251"/>
            <a:ext cx="8498432" cy="1438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3200" b="1" dirty="0">
                <a:solidFill>
                  <a:schemeClr val="bg1"/>
                </a:solidFill>
              </a:rPr>
              <a:t>Substitution mit Cannabis / </a:t>
            </a:r>
          </a:p>
          <a:p>
            <a:pPr algn="ctr">
              <a:lnSpc>
                <a:spcPct val="140000"/>
              </a:lnSpc>
            </a:pPr>
            <a:r>
              <a:rPr lang="fr-CH" sz="3200" b="1" dirty="0">
                <a:solidFill>
                  <a:schemeClr val="bg1"/>
                </a:solidFill>
              </a:rPr>
              <a:t>Cannabis – </a:t>
            </a:r>
            <a:r>
              <a:rPr lang="fr-CH" sz="3200" b="1" dirty="0" err="1">
                <a:solidFill>
                  <a:schemeClr val="bg1"/>
                </a:solidFill>
              </a:rPr>
              <a:t>Harm</a:t>
            </a:r>
            <a:r>
              <a:rPr lang="fr-CH" sz="3200" b="1" dirty="0">
                <a:solidFill>
                  <a:schemeClr val="bg1"/>
                </a:solidFill>
              </a:rPr>
              <a:t> </a:t>
            </a:r>
            <a:r>
              <a:rPr lang="fr-CH" sz="3200" b="1" dirty="0" err="1">
                <a:solidFill>
                  <a:schemeClr val="bg1"/>
                </a:solidFill>
              </a:rPr>
              <a:t>Reduction</a:t>
            </a:r>
            <a:endParaRPr lang="fr-CH" sz="32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93239" y="2113384"/>
            <a:ext cx="211076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Prof. Dr. med. Daniele Zullino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9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2" y="6504449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3"/>
            <a:ext cx="1484334" cy="70865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911" y="2643425"/>
            <a:ext cx="5753421" cy="28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81" y="1374289"/>
            <a:ext cx="4013200" cy="34798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16" y="1374290"/>
            <a:ext cx="3822700" cy="26797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287" y="5255579"/>
            <a:ext cx="2387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0844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451" y="5101169"/>
            <a:ext cx="587445" cy="519137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8001"/>
            <a:ext cx="2562464" cy="3261895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2396287" y="2015018"/>
            <a:ext cx="4608766" cy="274331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698201" y="255719"/>
            <a:ext cx="565535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Unterstützung</a:t>
            </a:r>
            <a:r>
              <a:rPr lang="fr-FR" sz="3200" b="1" dirty="0">
                <a:solidFill>
                  <a:srgbClr val="7F7F7F"/>
                </a:solidFill>
              </a:rPr>
              <a:t> </a:t>
            </a:r>
            <a:r>
              <a:rPr lang="fr-FR" sz="3200" b="1" dirty="0" err="1">
                <a:solidFill>
                  <a:srgbClr val="7F7F7F"/>
                </a:solidFill>
              </a:rPr>
              <a:t>Legalisierung</a:t>
            </a:r>
            <a:endParaRPr kumimoji="0" lang="fr-FR" sz="3200" b="1" i="0" u="none" strike="noStrike" cap="none" spc="0" normalizeH="0" baseline="0" dirty="0" smtClean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 smtClean="0">
                <a:solidFill>
                  <a:srgbClr val="7F7F7F"/>
                </a:solidFill>
              </a:rPr>
              <a:t>Schweiz</a:t>
            </a:r>
            <a:endParaRPr kumimoji="0" lang="fr-FR" sz="3200" i="0" u="none" strike="noStrike" cap="none" spc="0" normalizeH="0" baseline="0" dirty="0" smtClean="0">
              <a:ln>
                <a:noFill/>
              </a:ln>
              <a:solidFill>
                <a:srgbClr val="7F7F7F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88785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305194" y="541788"/>
            <a:ext cx="4542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 err="1">
                <a:solidFill>
                  <a:schemeClr val="bg1">
                    <a:lumMod val="50000"/>
                  </a:schemeClr>
                </a:solidFill>
              </a:rPr>
              <a:t>Harm</a:t>
            </a:r>
            <a:r>
              <a:rPr lang="fr-FR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400" b="1" dirty="0" err="1">
                <a:solidFill>
                  <a:schemeClr val="bg1">
                    <a:lumMod val="50000"/>
                  </a:schemeClr>
                </a:solidFill>
              </a:rPr>
              <a:t>Reduction</a:t>
            </a:r>
            <a:endParaRPr lang="fr-FR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920071" y="1999408"/>
            <a:ext cx="75549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Harm</a:t>
            </a: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(</a:t>
            </a:r>
            <a:r>
              <a:rPr lang="fr-FR" dirty="0" err="1"/>
              <a:t>Schadensminderung</a:t>
            </a:r>
            <a:r>
              <a:rPr lang="fr-FR" dirty="0"/>
              <a:t>) </a:t>
            </a:r>
            <a:r>
              <a:rPr lang="fr-FR" dirty="0" err="1"/>
              <a:t>umfasst</a:t>
            </a:r>
            <a:r>
              <a:rPr lang="fr-FR" dirty="0"/>
              <a:t> </a:t>
            </a:r>
            <a:r>
              <a:rPr lang="fr-FR" b="1" dirty="0" err="1"/>
              <a:t>Methoden</a:t>
            </a:r>
            <a:r>
              <a:rPr lang="fr-FR" b="1" dirty="0"/>
              <a:t>, Programme </a:t>
            </a:r>
            <a:r>
              <a:rPr lang="fr-FR" b="1" dirty="0" err="1"/>
              <a:t>und</a:t>
            </a:r>
            <a:r>
              <a:rPr lang="fr-FR" b="1" dirty="0"/>
              <a:t> </a:t>
            </a:r>
            <a:r>
              <a:rPr lang="fr-FR" b="1" dirty="0" err="1"/>
              <a:t>Praktiken</a:t>
            </a:r>
            <a:r>
              <a:rPr lang="fr-FR" dirty="0"/>
              <a:t>, die </a:t>
            </a:r>
            <a:r>
              <a:rPr lang="fr-FR" dirty="0" err="1"/>
              <a:t>darauf</a:t>
            </a:r>
            <a:r>
              <a:rPr lang="fr-FR" dirty="0"/>
              <a:t> </a:t>
            </a:r>
            <a:r>
              <a:rPr lang="fr-FR" dirty="0" err="1"/>
              <a:t>abzielen</a:t>
            </a:r>
            <a:r>
              <a:rPr lang="fr-FR" dirty="0"/>
              <a:t>, die </a:t>
            </a:r>
            <a:r>
              <a:rPr lang="fr-FR" dirty="0" err="1"/>
              <a:t>individuellen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gesellschaftlichen</a:t>
            </a:r>
            <a:r>
              <a:rPr lang="fr-FR" dirty="0"/>
              <a:t> </a:t>
            </a:r>
            <a:r>
              <a:rPr lang="fr-FR" dirty="0" err="1"/>
              <a:t>Schäden</a:t>
            </a:r>
            <a:r>
              <a:rPr lang="fr-FR" dirty="0"/>
              <a:t> des </a:t>
            </a:r>
            <a:r>
              <a:rPr lang="fr-FR" dirty="0" err="1"/>
              <a:t>Gebrauchs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psychoaktiven</a:t>
            </a:r>
            <a:r>
              <a:rPr lang="fr-FR" dirty="0"/>
              <a:t> </a:t>
            </a:r>
            <a:r>
              <a:rPr lang="fr-FR" dirty="0" err="1"/>
              <a:t>Drogen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Menschen</a:t>
            </a:r>
            <a:r>
              <a:rPr lang="fr-FR" dirty="0"/>
              <a:t>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reduzieren</a:t>
            </a:r>
            <a:r>
              <a:rPr lang="fr-FR" dirty="0"/>
              <a:t>, die </a:t>
            </a:r>
            <a:r>
              <a:rPr lang="fr-FR" dirty="0" err="1"/>
              <a:t>nicht</a:t>
            </a:r>
            <a:r>
              <a:rPr lang="fr-FR" dirty="0"/>
              <a:t> in der </a:t>
            </a:r>
            <a:r>
              <a:rPr lang="fr-FR" dirty="0" err="1"/>
              <a:t>Lage</a:t>
            </a:r>
            <a:r>
              <a:rPr lang="fr-FR" dirty="0"/>
              <a:t> </a:t>
            </a:r>
            <a:r>
              <a:rPr lang="fr-FR" dirty="0" err="1"/>
              <a:t>oder</a:t>
            </a:r>
            <a:r>
              <a:rPr lang="fr-FR" dirty="0"/>
              <a:t> </a:t>
            </a:r>
            <a:r>
              <a:rPr lang="fr-FR" dirty="0" err="1"/>
              <a:t>nicht</a:t>
            </a:r>
            <a:r>
              <a:rPr lang="fr-FR" dirty="0"/>
              <a:t> </a:t>
            </a:r>
            <a:r>
              <a:rPr lang="fr-FR" dirty="0" err="1"/>
              <a:t>willens</a:t>
            </a:r>
            <a:r>
              <a:rPr lang="fr-FR" dirty="0"/>
              <a:t> </a:t>
            </a:r>
            <a:r>
              <a:rPr lang="fr-FR" dirty="0" err="1"/>
              <a:t>sind</a:t>
            </a:r>
            <a:r>
              <a:rPr lang="fr-FR" dirty="0"/>
              <a:t>, </a:t>
            </a:r>
            <a:r>
              <a:rPr lang="fr-FR" dirty="0" err="1"/>
              <a:t>deren</a:t>
            </a:r>
            <a:r>
              <a:rPr lang="fr-FR" dirty="0"/>
              <a:t> </a:t>
            </a:r>
            <a:r>
              <a:rPr lang="fr-FR" dirty="0" err="1"/>
              <a:t>Gebrauch</a:t>
            </a:r>
            <a:r>
              <a:rPr lang="fr-FR" dirty="0"/>
              <a:t> </a:t>
            </a:r>
            <a:r>
              <a:rPr lang="fr-FR" dirty="0" err="1"/>
              <a:t>einzustellen</a:t>
            </a:r>
            <a:r>
              <a:rPr lang="fr-FR" dirty="0"/>
              <a:t>.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0" y="4695725"/>
            <a:ext cx="27178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0810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93454" y="541788"/>
            <a:ext cx="80219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 err="1" smtClean="0">
                <a:solidFill>
                  <a:schemeClr val="bg1">
                    <a:lumMod val="50000"/>
                  </a:schemeClr>
                </a:solidFill>
              </a:rPr>
              <a:t>Ausrichtung</a:t>
            </a:r>
            <a:r>
              <a:rPr lang="fr-FR" sz="4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400" b="1" dirty="0" err="1" smtClean="0">
                <a:solidFill>
                  <a:schemeClr val="bg1">
                    <a:lumMod val="50000"/>
                  </a:schemeClr>
                </a:solidFill>
              </a:rPr>
              <a:t>Harm</a:t>
            </a:r>
            <a:r>
              <a:rPr lang="fr-FR" sz="4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4400" b="1" dirty="0" err="1">
                <a:solidFill>
                  <a:schemeClr val="bg1">
                    <a:lumMod val="50000"/>
                  </a:schemeClr>
                </a:solidFill>
              </a:rPr>
              <a:t>Reduction</a:t>
            </a:r>
            <a:endParaRPr lang="fr-FR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/>
          <a:srcRect l="18029" r="19497"/>
          <a:stretch/>
        </p:blipFill>
        <p:spPr>
          <a:xfrm>
            <a:off x="0" y="1794565"/>
            <a:ext cx="3290956" cy="350831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749826" y="2540000"/>
            <a:ext cx="4656080" cy="2031323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71500" marR="0" indent="-5715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kumimoji="0" lang="fr-FR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Lebensqualität</a:t>
            </a:r>
            <a:endParaRPr kumimoji="0" lang="fr-FR" sz="3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571500" marR="0" indent="-57150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lang="fr-FR" sz="3600" dirty="0" err="1" smtClean="0">
                <a:solidFill>
                  <a:srgbClr val="000000"/>
                </a:solidFill>
              </a:rPr>
              <a:t>Menschenrechte</a:t>
            </a:r>
            <a:endParaRPr lang="fr-FR" sz="3600" dirty="0" smtClean="0">
              <a:solidFill>
                <a:srgbClr val="000000"/>
              </a:solidFill>
            </a:endParaRPr>
          </a:p>
          <a:p>
            <a:pPr marL="717550" marR="0" indent="-363538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EA81E9"/>
              </a:buClr>
              <a:buSzTx/>
              <a:buFont typeface="Symbol" charset="2"/>
              <a:buChar char="-"/>
              <a:tabLst>
                <a:tab pos="717550" algn="l"/>
              </a:tabLst>
            </a:pPr>
            <a:r>
              <a:rPr kumimoji="0" lang="fr-FR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Recht</a:t>
            </a:r>
            <a:r>
              <a:rPr kumimoji="0" lang="fr-FR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auf</a:t>
            </a:r>
            <a:r>
              <a:rPr kumimoji="0" lang="fr-FR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Selbstbestimmung</a:t>
            </a:r>
            <a:endParaRPr kumimoji="0" lang="fr-FR" sz="3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86930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E4A389-D345-1E4C-8A83-F5825637E221}"/>
              </a:ext>
            </a:extLst>
          </p:cNvPr>
          <p:cNvSpPr/>
          <p:nvPr/>
        </p:nvSpPr>
        <p:spPr>
          <a:xfrm>
            <a:off x="399865" y="5589549"/>
            <a:ext cx="79714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>
                <a:solidFill>
                  <a:schemeClr val="tx1"/>
                </a:solidFill>
              </a:rPr>
              <a:t>Richtlinie der Bundesärztekammer zur Durchführung der substitutionsgestützten Behandlung </a:t>
            </a:r>
            <a:r>
              <a:rPr lang="fr-CH" sz="1000" dirty="0" err="1">
                <a:solidFill>
                  <a:schemeClr val="tx1"/>
                </a:solidFill>
              </a:rPr>
              <a:t>Opioidabhängiger</a:t>
            </a:r>
            <a:r>
              <a:rPr lang="fr-CH" sz="1000" dirty="0">
                <a:solidFill>
                  <a:schemeClr val="tx1"/>
                </a:solidFill>
              </a:rPr>
              <a:t> 2017</a:t>
            </a:r>
          </a:p>
        </p:txBody>
      </p:sp>
      <p:sp>
        <p:nvSpPr>
          <p:cNvPr id="4" name="Rechteck 3"/>
          <p:cNvSpPr/>
          <p:nvPr/>
        </p:nvSpPr>
        <p:spPr>
          <a:xfrm>
            <a:off x="692078" y="468039"/>
            <a:ext cx="7523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Ziele der substitutionsgestützten Behandlung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3391"/>
            <a:ext cx="3369268" cy="3369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73098B-B033-3D43-BA75-9DC5DDD566D9}"/>
              </a:ext>
            </a:extLst>
          </p:cNvPr>
          <p:cNvSpPr/>
          <p:nvPr/>
        </p:nvSpPr>
        <p:spPr>
          <a:xfrm>
            <a:off x="3045305" y="2006059"/>
            <a:ext cx="5870301" cy="31239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342900" indent="-342900" algn="l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Sicherstellung Überleben</a:t>
            </a:r>
            <a:endParaRPr lang="fr-CH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Stabilisierung / Besserung Gesundheitszustand</a:t>
            </a:r>
            <a:endParaRPr lang="fr-CH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Unterstützung Behandlung Begleiterkrankungen</a:t>
            </a:r>
            <a:endParaRPr lang="fr-CH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↓ </a:t>
            </a:r>
            <a:r>
              <a:rPr lang="fr-CH" sz="1800" dirty="0">
                <a:solidFill>
                  <a:srgbClr val="222222"/>
                </a:solidFill>
                <a:latin typeface="Arial" panose="020B0604020202020204" pitchFamily="34" charset="0"/>
              </a:rPr>
              <a:t>riskanter Applikationsformen </a:t>
            </a:r>
            <a:endParaRPr lang="fr-CH" sz="18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>
                <a:solidFill>
                  <a:srgbClr val="222222"/>
                </a:solidFill>
                <a:latin typeface="Arial" panose="020B0604020202020204" pitchFamily="34" charset="0"/>
              </a:rPr>
              <a:t>↓ </a:t>
            </a: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Konsums </a:t>
            </a:r>
            <a:r>
              <a:rPr lang="fr-CH" sz="1800" dirty="0">
                <a:solidFill>
                  <a:srgbClr val="222222"/>
                </a:solidFill>
                <a:latin typeface="Arial" panose="020B0604020202020204" pitchFamily="34" charset="0"/>
              </a:rPr>
              <a:t>unerlaubt erworbener </a:t>
            </a: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Suchtmittel</a:t>
            </a:r>
            <a:endParaRPr lang="fr-CH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↑ Lebensqualität</a:t>
            </a:r>
            <a:r>
              <a:rPr lang="fr-CH" sz="18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</a:p>
          <a:p>
            <a:pPr marL="342900" indent="-342900" algn="l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>
                <a:solidFill>
                  <a:srgbClr val="222222"/>
                </a:solidFill>
                <a:latin typeface="Arial" panose="020B0604020202020204" pitchFamily="34" charset="0"/>
              </a:rPr>
              <a:t>↓ </a:t>
            </a: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fr-CH" sz="1800" dirty="0">
                <a:solidFill>
                  <a:srgbClr val="222222"/>
                </a:solidFill>
                <a:latin typeface="Arial" panose="020B0604020202020204" pitchFamily="34" charset="0"/>
              </a:rPr>
              <a:t>Straffälligkeit, </a:t>
            </a:r>
          </a:p>
          <a:p>
            <a:pPr marL="342900" indent="-342900" algn="l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>
                <a:solidFill>
                  <a:srgbClr val="222222"/>
                </a:solidFill>
                <a:latin typeface="Arial" panose="020B0604020202020204" pitchFamily="34" charset="0"/>
              </a:rPr>
              <a:t>↑ </a:t>
            </a: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Teilhabe </a:t>
            </a:r>
            <a:r>
              <a:rPr lang="fr-CH" sz="1800" dirty="0">
                <a:solidFill>
                  <a:srgbClr val="222222"/>
                </a:solidFill>
                <a:latin typeface="Arial" panose="020B0604020202020204" pitchFamily="34" charset="0"/>
              </a:rPr>
              <a:t>am Leben in der Gesellschaft und am </a:t>
            </a:r>
            <a:r>
              <a:rPr lang="fr-CH" sz="1800" dirty="0" smtClean="0">
                <a:solidFill>
                  <a:srgbClr val="222222"/>
                </a:solidFill>
                <a:latin typeface="Arial" panose="020B0604020202020204" pitchFamily="34" charset="0"/>
              </a:rPr>
              <a:t>Arbeitsleben</a:t>
            </a:r>
            <a:endParaRPr lang="fr-CH" sz="18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92729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91AA98A-B849-5C4C-B4F5-FAD0DE6D082F}"/>
              </a:ext>
            </a:extLst>
          </p:cNvPr>
          <p:cNvSpPr/>
          <p:nvPr/>
        </p:nvSpPr>
        <p:spPr>
          <a:xfrm>
            <a:off x="1399542" y="2083605"/>
            <a:ext cx="61063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Eine Substitutionstherapie ersetzt durch </a:t>
            </a:r>
            <a:r>
              <a:rPr lang="fr-CH" b="1" dirty="0">
                <a:solidFill>
                  <a:srgbClr val="222222"/>
                </a:solidFill>
                <a:latin typeface="Arial" panose="020B0604020202020204" pitchFamily="34" charset="0"/>
              </a:rPr>
              <a:t>äußere Zufuhr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Substanzen, die dem Körper normalerweise durch eigene Organleistung zur Verfügung stehen, aber aufgrund von </a:t>
            </a:r>
            <a:r>
              <a:rPr lang="fr-CH" b="1" dirty="0">
                <a:solidFill>
                  <a:srgbClr val="222222"/>
                </a:solidFill>
                <a:latin typeface="Arial" panose="020B0604020202020204" pitchFamily="34" charset="0"/>
              </a:rPr>
              <a:t>Funktionsschwäche oder -versagen</a:t>
            </a:r>
            <a:r>
              <a:rPr lang="fr-CH" dirty="0">
                <a:solidFill>
                  <a:srgbClr val="222222"/>
                </a:solidFill>
                <a:latin typeface="Arial" panose="020B0604020202020204" pitchFamily="34" charset="0"/>
              </a:rPr>
              <a:t> des entsprechenden Organs nicht oder nicht in ausreichender Menge zur Verfügung stehen</a:t>
            </a:r>
            <a:r>
              <a:rPr lang="fr-CH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fr-CH" dirty="0"/>
          </a:p>
        </p:txBody>
      </p:sp>
      <p:sp>
        <p:nvSpPr>
          <p:cNvPr id="3" name="Textfeld 2"/>
          <p:cNvSpPr txBox="1"/>
          <p:nvPr/>
        </p:nvSpPr>
        <p:spPr>
          <a:xfrm>
            <a:off x="1902711" y="449177"/>
            <a:ext cx="536470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Substitutionstherapie</a:t>
            </a:r>
            <a:endParaRPr kumimoji="0" lang="fr-FR" sz="4000" b="1" u="none" strike="noStrike" cap="none" spc="0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1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Eine</a:t>
            </a:r>
            <a:r>
              <a:rPr kumimoji="0" lang="fr-FR" sz="40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40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Definition</a:t>
            </a:r>
            <a:endParaRPr kumimoji="0" lang="fr-FR" sz="4000" b="1" i="0" u="none" strike="noStrike" cap="none" spc="0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7469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ung 27"/>
          <p:cNvGrpSpPr/>
          <p:nvPr/>
        </p:nvGrpSpPr>
        <p:grpSpPr>
          <a:xfrm>
            <a:off x="700135" y="850616"/>
            <a:ext cx="2259591" cy="4008678"/>
            <a:chOff x="700133" y="850616"/>
            <a:chExt cx="2259591" cy="4008677"/>
          </a:xfrm>
        </p:grpSpPr>
        <p:sp>
          <p:nvSpPr>
            <p:cNvPr id="2" name="Textfeld 1"/>
            <p:cNvSpPr txBox="1"/>
            <p:nvPr/>
          </p:nvSpPr>
          <p:spPr>
            <a:xfrm>
              <a:off x="803439" y="850616"/>
              <a:ext cx="214397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b="1" i="0" u="none" strike="noStrike" cap="none" spc="0" normalizeH="0" baseline="0" dirty="0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Substitution 1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700133" y="2022226"/>
              <a:ext cx="2259591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Ersatz fehlender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körpereigener </a:t>
              </a:r>
              <a:r>
                <a:rPr lang="de-CH" sz="1400" smtClean="0">
                  <a:solidFill>
                    <a:srgbClr val="000000"/>
                  </a:solidFill>
                </a:rPr>
                <a:t>Substanz A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mit von aussen zugeführter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sz="1400" smtClean="0">
                  <a:solidFill>
                    <a:srgbClr val="000000"/>
                  </a:solidFill>
                </a:rPr>
                <a:t>Substanz A</a:t>
              </a:r>
              <a:endParaRPr kumimoji="0" lang="de-CH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949150" y="4120631"/>
              <a:ext cx="1838865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de-CH" dirty="0" smtClean="0"/>
                <a:t>Bsp. </a:t>
              </a:r>
            </a:p>
            <a:p>
              <a:r>
                <a:rPr lang="de-CH" dirty="0" smtClean="0"/>
                <a:t>Insulin, </a:t>
              </a:r>
            </a:p>
            <a:p>
              <a:r>
                <a:rPr lang="de-CH" dirty="0" smtClean="0"/>
                <a:t>Schilddrüsenhormone</a:t>
              </a:r>
              <a:endParaRPr lang="de-CH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2273290" y="3198168"/>
              <a:ext cx="4069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CH" b="1" spc="50" dirty="0" smtClean="0">
                  <a:ln w="11430"/>
                  <a:solidFill>
                    <a:schemeClr val="accent1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</a:t>
              </a:r>
              <a:endParaRPr lang="fr-CH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1157024" y="3210306"/>
              <a:ext cx="4069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fr-CH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A</a:t>
              </a:r>
              <a:endParaRPr lang="fr-CH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14" name="Gerade Verbindung mit Pfeil 13"/>
            <p:cNvCxnSpPr>
              <a:stCxn id="12" idx="3"/>
              <a:endCxn id="11" idx="1"/>
            </p:cNvCxnSpPr>
            <p:nvPr/>
          </p:nvCxnSpPr>
          <p:spPr>
            <a:xfrm flipV="1">
              <a:off x="1563956" y="3429001"/>
              <a:ext cx="709334" cy="12138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headEnd type="stealth"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9" name="Gruppierung 28"/>
          <p:cNvGrpSpPr/>
          <p:nvPr/>
        </p:nvGrpSpPr>
        <p:grpSpPr>
          <a:xfrm>
            <a:off x="3580596" y="850616"/>
            <a:ext cx="2337412" cy="4008678"/>
            <a:chOff x="3580596" y="850616"/>
            <a:chExt cx="2337412" cy="4008677"/>
          </a:xfrm>
        </p:grpSpPr>
        <p:sp>
          <p:nvSpPr>
            <p:cNvPr id="3" name="Textfeld 2"/>
            <p:cNvSpPr txBox="1"/>
            <p:nvPr/>
          </p:nvSpPr>
          <p:spPr>
            <a:xfrm>
              <a:off x="3631816" y="850616"/>
              <a:ext cx="214397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b="1" i="0" u="none" strike="noStrike" cap="none" spc="0" normalizeH="0" baseline="0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Substitution 2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580596" y="2022226"/>
              <a:ext cx="2337412" cy="954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Ersatz problematischer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sz="1400" dirty="0" smtClean="0">
                  <a:solidFill>
                    <a:srgbClr val="000000"/>
                  </a:solidFill>
                </a:rPr>
                <a:t>Substanz A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mit</a:t>
              </a:r>
              <a:r>
                <a:rPr kumimoji="0" lang="de-CH" sz="14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weniger problematischer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sz="1400" baseline="0" dirty="0" smtClean="0">
                  <a:solidFill>
                    <a:srgbClr val="000000"/>
                  </a:solidFill>
                </a:rPr>
                <a:t>Substanz B</a:t>
              </a:r>
              <a:endParaRPr kumimoji="0" lang="de-CH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4157148" y="4120631"/>
              <a:ext cx="1170338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de-CH" dirty="0" smtClean="0"/>
                <a:t>Bsp. </a:t>
              </a:r>
            </a:p>
            <a:p>
              <a:r>
                <a:rPr lang="de-CH" dirty="0" smtClean="0"/>
                <a:t>Methadon,</a:t>
              </a:r>
            </a:p>
            <a:p>
              <a:r>
                <a:rPr lang="de-CH" dirty="0" err="1" smtClean="0"/>
                <a:t>Buprenorphin</a:t>
              </a:r>
              <a:endParaRPr lang="de-CH" dirty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5121163" y="3198168"/>
              <a:ext cx="4069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CH" b="1" spc="50" dirty="0" smtClean="0">
                  <a:ln w="11430"/>
                  <a:solidFill>
                    <a:srgbClr val="008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B</a:t>
              </a:r>
              <a:endParaRPr lang="fr-CH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4102314" y="3198168"/>
              <a:ext cx="40693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CH" b="1" spc="50" dirty="0" smtClean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</a:t>
              </a:r>
              <a:endParaRPr lang="fr-CH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9" name="Gerade Verbindung 18"/>
            <p:cNvCxnSpPr>
              <a:stCxn id="16" idx="3"/>
              <a:endCxn id="15" idx="1"/>
            </p:cNvCxnSpPr>
            <p:nvPr/>
          </p:nvCxnSpPr>
          <p:spPr>
            <a:xfrm>
              <a:off x="4509246" y="3429001"/>
              <a:ext cx="611917" cy="0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0" name="Gruppierung 29"/>
          <p:cNvGrpSpPr/>
          <p:nvPr/>
        </p:nvGrpSpPr>
        <p:grpSpPr>
          <a:xfrm>
            <a:off x="6263935" y="850618"/>
            <a:ext cx="2439127" cy="4005583"/>
            <a:chOff x="6263933" y="850616"/>
            <a:chExt cx="2439127" cy="4005584"/>
          </a:xfrm>
        </p:grpSpPr>
        <p:sp>
          <p:nvSpPr>
            <p:cNvPr id="4" name="Textfeld 3"/>
            <p:cNvSpPr txBox="1"/>
            <p:nvPr/>
          </p:nvSpPr>
          <p:spPr>
            <a:xfrm>
              <a:off x="6460193" y="850616"/>
              <a:ext cx="214397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b="1" i="0" u="none" strike="noStrike" cap="none" spc="0" normalizeH="0" baseline="0" smtClean="0">
                  <a:ln>
                    <a:noFill/>
                  </a:ln>
                  <a:solidFill>
                    <a:srgbClr val="7F7F7F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Substitution 3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263933" y="2022225"/>
              <a:ext cx="2439127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Ersatz </a:t>
              </a:r>
              <a:r>
                <a:rPr lang="de-CH" sz="1400" dirty="0" smtClean="0">
                  <a:solidFill>
                    <a:srgbClr val="000000"/>
                  </a:solidFill>
                </a:rPr>
                <a:t>Substanz A schlechter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CH" sz="1400" dirty="0" smtClean="0">
                  <a:solidFill>
                    <a:srgbClr val="000000"/>
                  </a:solidFill>
                </a:rPr>
                <a:t>Qualität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mit</a:t>
              </a:r>
              <a:r>
                <a:rPr kumimoji="0" lang="de-CH" sz="14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Substanz A guter </a:t>
              </a:r>
              <a:r>
                <a:rPr lang="de-CH" sz="1400" dirty="0" smtClean="0">
                  <a:solidFill>
                    <a:srgbClr val="000000"/>
                  </a:solidFill>
                </a:rPr>
                <a:t>Qualität</a:t>
              </a:r>
              <a:endParaRPr kumimoji="0" lang="de-CH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783753" y="4117538"/>
              <a:ext cx="1379505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de-CH" dirty="0" smtClean="0"/>
                <a:t>Bsp. </a:t>
              </a:r>
            </a:p>
            <a:p>
              <a:r>
                <a:rPr lang="de-CH" dirty="0" err="1" smtClean="0"/>
                <a:t>Diacetylmorphin</a:t>
              </a:r>
              <a:endParaRPr lang="de-CH" dirty="0" smtClean="0"/>
            </a:p>
            <a:p>
              <a:r>
                <a:rPr lang="de-CH" dirty="0" smtClean="0"/>
                <a:t>HeGeBe</a:t>
              </a:r>
              <a:endParaRPr lang="de-CH" dirty="0"/>
            </a:p>
          </p:txBody>
        </p:sp>
        <p:grpSp>
          <p:nvGrpSpPr>
            <p:cNvPr id="24" name="Gruppierung 23"/>
            <p:cNvGrpSpPr/>
            <p:nvPr/>
          </p:nvGrpSpPr>
          <p:grpSpPr>
            <a:xfrm>
              <a:off x="6460193" y="3116450"/>
              <a:ext cx="634135" cy="676398"/>
              <a:chOff x="6460193" y="3116450"/>
              <a:chExt cx="634135" cy="676398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460193" y="3116450"/>
                <a:ext cx="634135" cy="676398"/>
              </a:xfrm>
              <a:prstGeom prst="ellipse">
                <a:avLst/>
              </a:prstGeom>
              <a:solidFill>
                <a:srgbClr val="C18F31"/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6580287" y="3210306"/>
                <a:ext cx="406932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fr-CH" b="1" spc="50" dirty="0" smtClean="0">
                    <a:ln w="1143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A</a:t>
                </a:r>
                <a:endParaRPr lang="fr-CH" b="1" spc="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5" name="Gruppierung 24"/>
            <p:cNvGrpSpPr/>
            <p:nvPr/>
          </p:nvGrpSpPr>
          <p:grpSpPr>
            <a:xfrm>
              <a:off x="7839698" y="3117049"/>
              <a:ext cx="634135" cy="676398"/>
              <a:chOff x="7839698" y="3117049"/>
              <a:chExt cx="634135" cy="67639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839698" y="3117049"/>
                <a:ext cx="634135" cy="676398"/>
              </a:xfrm>
              <a:prstGeom prst="ellipse">
                <a:avLst/>
              </a:prstGeom>
              <a:solidFill>
                <a:srgbClr val="8DC64C"/>
              </a:solidFill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6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7959792" y="3210905"/>
                <a:ext cx="406932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fr-CH" b="1" spc="50" dirty="0" smtClean="0">
                    <a:ln w="1143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A</a:t>
                </a:r>
                <a:endParaRPr lang="fr-CH" b="1" spc="50" dirty="0">
                  <a:ln w="11430"/>
                  <a:solidFill>
                    <a:schemeClr val="accent2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27" name="Gerade Verbindung mit Pfeil 26"/>
            <p:cNvCxnSpPr>
              <a:stCxn id="21" idx="6"/>
              <a:endCxn id="22" idx="2"/>
            </p:cNvCxnSpPr>
            <p:nvPr/>
          </p:nvCxnSpPr>
          <p:spPr>
            <a:xfrm>
              <a:off x="7094328" y="3454649"/>
              <a:ext cx="745370" cy="599"/>
            </a:xfrm>
            <a:prstGeom prst="straightConnector1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460967012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2459" y="643288"/>
            <a:ext cx="351173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4000" b="1" i="0" u="none" strike="noStrike" cap="none" spc="0" normalizeH="0" baseline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Substitution 2</a:t>
            </a:r>
          </a:p>
        </p:txBody>
      </p:sp>
      <p:sp>
        <p:nvSpPr>
          <p:cNvPr id="3" name="Rechteck 2"/>
          <p:cNvSpPr/>
          <p:nvPr/>
        </p:nvSpPr>
        <p:spPr>
          <a:xfrm>
            <a:off x="596102" y="1581617"/>
            <a:ext cx="803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CH" sz="1800" dirty="0" smtClean="0">
                <a:solidFill>
                  <a:srgbClr val="000000"/>
                </a:solidFill>
              </a:rPr>
              <a:t>Problematische Substanz A ➛ weniger problematische Substanz </a:t>
            </a:r>
            <a:r>
              <a:rPr lang="de-CH" sz="1800" dirty="0">
                <a:solidFill>
                  <a:srgbClr val="000000"/>
                </a:solidFill>
              </a:rPr>
              <a:t>B</a:t>
            </a:r>
            <a:endParaRPr lang="fr-FR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2073395" y="2424707"/>
            <a:ext cx="5016756" cy="2841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tabLst/>
            </a:pPr>
            <a:r>
              <a:rPr kumimoji="0" lang="fr-FR" sz="2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Probleme</a:t>
            </a:r>
            <a:r>
              <a:rPr kumimoji="0" lang="fr-FR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  <a:r>
              <a:rPr kumimoji="0" lang="fr-FR" sz="2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Substanz</a:t>
            </a:r>
            <a:r>
              <a:rPr kumimoji="0" lang="fr-FR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A</a:t>
            </a: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lang="fr-FR" sz="2000" dirty="0" err="1" smtClean="0">
                <a:solidFill>
                  <a:srgbClr val="000000"/>
                </a:solidFill>
              </a:rPr>
              <a:t>Pharmakologische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Eigenschaften</a:t>
            </a:r>
            <a:endParaRPr lang="fr-FR" sz="2000" dirty="0" smtClean="0">
              <a:solidFill>
                <a:srgbClr val="000000"/>
              </a:solidFill>
            </a:endParaRPr>
          </a:p>
          <a:p>
            <a:pPr marL="557212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Symbol" charset="2"/>
              <a:buChar char="-"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Pharmakodynamische</a:t>
            </a:r>
            <a:endParaRPr kumimoji="0" lang="fr-FR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  <a:p>
            <a:pPr marL="557212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Symbol" charset="2"/>
              <a:buChar char="-"/>
              <a:tabLst/>
            </a:pPr>
            <a:r>
              <a:rPr lang="fr-FR" sz="2000" dirty="0" err="1" smtClean="0">
                <a:solidFill>
                  <a:srgbClr val="000000"/>
                </a:solidFill>
              </a:rPr>
              <a:t>Pharmakokinetische</a:t>
            </a:r>
            <a:endParaRPr lang="fr-FR" sz="2000" dirty="0" smtClean="0">
              <a:solidFill>
                <a:srgbClr val="000000"/>
              </a:solidFill>
            </a:endParaRP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Umfeld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(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Kriminalität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,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Infektionsrisiko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etc.)</a:t>
            </a:r>
          </a:p>
        </p:txBody>
      </p:sp>
    </p:spTree>
    <p:extLst>
      <p:ext uri="{BB962C8B-B14F-4D97-AF65-F5344CB8AC3E}">
        <p14:creationId xmlns:p14="http://schemas.microsoft.com/office/powerpoint/2010/main" val="318720528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487" y="1632555"/>
            <a:ext cx="6311900" cy="363330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72604" y="5498805"/>
            <a:ext cx="1432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Livingston et al., 2017</a:t>
            </a:r>
            <a:endParaRPr lang="fr-FR" sz="1000" dirty="0"/>
          </a:p>
        </p:txBody>
      </p:sp>
      <p:sp>
        <p:nvSpPr>
          <p:cNvPr id="4" name="Textfeld 3"/>
          <p:cNvSpPr txBox="1"/>
          <p:nvPr/>
        </p:nvSpPr>
        <p:spPr>
          <a:xfrm>
            <a:off x="1660935" y="170547"/>
            <a:ext cx="5883780" cy="892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Monatliche</a:t>
            </a:r>
            <a:r>
              <a:rPr kumimoji="0" lang="fr-FR" sz="32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 </a:t>
            </a: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Opioi</a:t>
            </a:r>
            <a:r>
              <a:rPr lang="fr-FR" sz="3200" b="1" dirty="0" err="1" smtClean="0">
                <a:solidFill>
                  <a:schemeClr val="bg1">
                    <a:lumMod val="50000"/>
                  </a:schemeClr>
                </a:solidFill>
              </a:rPr>
              <a:t>d-Sterbefälle</a:t>
            </a:r>
            <a:endParaRPr lang="fr-FR" sz="32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Arial"/>
              </a:rPr>
              <a:t>Colorado</a:t>
            </a:r>
          </a:p>
        </p:txBody>
      </p:sp>
    </p:spTree>
    <p:extLst>
      <p:ext uri="{BB962C8B-B14F-4D97-AF65-F5344CB8AC3E}">
        <p14:creationId xmlns:p14="http://schemas.microsoft.com/office/powerpoint/2010/main" val="68878496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02459" y="643288"/>
            <a:ext cx="3511737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40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Substitution 3</a:t>
            </a:r>
          </a:p>
        </p:txBody>
      </p:sp>
      <p:sp>
        <p:nvSpPr>
          <p:cNvPr id="3" name="Rechteck 2"/>
          <p:cNvSpPr/>
          <p:nvPr/>
        </p:nvSpPr>
        <p:spPr>
          <a:xfrm>
            <a:off x="596102" y="1581617"/>
            <a:ext cx="803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de-CH" sz="1800" dirty="0" smtClean="0">
                <a:solidFill>
                  <a:srgbClr val="000000"/>
                </a:solidFill>
              </a:rPr>
              <a:t>Substanz A schlechter Qualität ➛ Substanz A guter Qualität</a:t>
            </a:r>
            <a:endParaRPr lang="fr-FR" sz="1800" dirty="0"/>
          </a:p>
        </p:txBody>
      </p:sp>
      <p:sp>
        <p:nvSpPr>
          <p:cNvPr id="4" name="Textfeld 3"/>
          <p:cNvSpPr txBox="1"/>
          <p:nvPr/>
        </p:nvSpPr>
        <p:spPr>
          <a:xfrm>
            <a:off x="2215941" y="2361486"/>
            <a:ext cx="5016756" cy="2841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Probleme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</a:p>
          <a:p>
            <a:pPr marL="342900" marR="0" indent="-34290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schlechte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Qualität</a:t>
            </a:r>
            <a:endParaRPr kumimoji="0" lang="fr-FR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lang="fr-FR" sz="2000" dirty="0" err="1" smtClean="0">
                <a:solidFill>
                  <a:srgbClr val="000000"/>
                </a:solidFill>
              </a:rPr>
              <a:t>Zusatzstoffe</a:t>
            </a:r>
            <a:endParaRPr lang="fr-FR" sz="2000" dirty="0" smtClean="0">
              <a:solidFill>
                <a:srgbClr val="000000"/>
              </a:solidFill>
            </a:endParaRP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lang="fr-FR" sz="2000" dirty="0" err="1" smtClean="0">
                <a:solidFill>
                  <a:srgbClr val="000000"/>
                </a:solidFill>
              </a:rPr>
              <a:t>Hygiene</a:t>
            </a:r>
            <a:endParaRPr lang="fr-FR" sz="2000" dirty="0" smtClean="0">
              <a:solidFill>
                <a:srgbClr val="000000"/>
              </a:solidFill>
            </a:endParaRPr>
          </a:p>
          <a:p>
            <a:pPr marL="285750" marR="0" indent="-285750" algn="l" defTabSz="457200" rtl="0" fontAlgn="auto" latinLnBrk="1" hangingPunc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EA81E9"/>
              </a:buClr>
              <a:buSzTx/>
              <a:buFont typeface="Arial"/>
              <a:buChar char="•"/>
              <a:tabLst/>
            </a:pP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Umfeld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(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Kriminalität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, </a:t>
            </a:r>
            <a:r>
              <a:rPr kumimoji="0" lang="fr-FR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Infektionsrisiko</a:t>
            </a:r>
            <a:r>
              <a:rPr kumimoji="0" lang="fr-FR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etc.)</a:t>
            </a:r>
          </a:p>
        </p:txBody>
      </p:sp>
    </p:spTree>
    <p:extLst>
      <p:ext uri="{BB962C8B-B14F-4D97-AF65-F5344CB8AC3E}">
        <p14:creationId xmlns:p14="http://schemas.microsoft.com/office/powerpoint/2010/main" val="621887639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41" y="2"/>
            <a:ext cx="6108118" cy="53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57322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winkliges Dreieck 25"/>
          <p:cNvSpPr/>
          <p:nvPr/>
        </p:nvSpPr>
        <p:spPr>
          <a:xfrm>
            <a:off x="1000949" y="2651502"/>
            <a:ext cx="2993465" cy="1788199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rtl="0" latinLnBrk="1" hangingPunct="0"/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081563" y="3211790"/>
            <a:ext cx="2993465" cy="12279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htwinkliges Dreieck 17"/>
          <p:cNvSpPr/>
          <p:nvPr/>
        </p:nvSpPr>
        <p:spPr>
          <a:xfrm>
            <a:off x="5081563" y="2651502"/>
            <a:ext cx="2993465" cy="1788199"/>
          </a:xfrm>
          <a:prstGeom prst="rtTriangle">
            <a:avLst/>
          </a:prstGeom>
          <a:solidFill>
            <a:srgbClr val="CCFFCC">
              <a:alpha val="59000"/>
            </a:srgb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Gewinn</a:t>
            </a:r>
            <a:endParaRPr kumimoji="0" lang="fr-FR" sz="16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18950" y="1216622"/>
            <a:ext cx="255529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Illegales</a:t>
            </a:r>
            <a:r>
              <a:rPr kumimoji="0" lang="fr-FR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Produkt</a:t>
            </a:r>
            <a:endParaRPr kumimoji="0" lang="fr-FR" b="1" i="0" u="none" strike="noStrike" cap="none" spc="0" normalizeH="0" baseline="0" dirty="0" smtClean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00950" y="1262788"/>
            <a:ext cx="289778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Legales</a:t>
            </a:r>
            <a:r>
              <a:rPr kumimoji="0" lang="fr-FR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reguliertes</a:t>
            </a:r>
            <a:endParaRPr kumimoji="0" lang="fr-FR" b="1" i="0" u="none" strike="noStrike" cap="none" spc="0" normalizeH="0" baseline="0" dirty="0" smtClean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Produkt</a:t>
            </a:r>
            <a:endParaRPr kumimoji="0" lang="fr-FR" b="1" i="0" u="none" strike="noStrike" cap="none" spc="0" normalizeH="0" baseline="0" dirty="0" smtClean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4597041" y="2651502"/>
            <a:ext cx="3477986" cy="2285463"/>
            <a:chOff x="4597040" y="2651501"/>
            <a:chExt cx="3477986" cy="2285463"/>
          </a:xfrm>
        </p:grpSpPr>
        <p:sp>
          <p:nvSpPr>
            <p:cNvPr id="5" name="Rechteck 4"/>
            <p:cNvSpPr/>
            <p:nvPr/>
          </p:nvSpPr>
          <p:spPr>
            <a:xfrm>
              <a:off x="5081561" y="2651501"/>
              <a:ext cx="2993465" cy="1788199"/>
            </a:xfrm>
            <a:prstGeom prst="rect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>
            <a:xfrm flipV="1">
              <a:off x="5081561" y="4776820"/>
              <a:ext cx="2993465" cy="29672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Textfeld 5"/>
            <p:cNvSpPr txBox="1"/>
            <p:nvPr/>
          </p:nvSpPr>
          <p:spPr>
            <a:xfrm>
              <a:off x="6240175" y="4629189"/>
              <a:ext cx="711065" cy="30777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Qualität</a:t>
              </a:r>
              <a:endPara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" name="Gerade Verbindung 14"/>
            <p:cNvCxnSpPr/>
            <p:nvPr/>
          </p:nvCxnSpPr>
          <p:spPr>
            <a:xfrm flipH="1" flipV="1">
              <a:off x="4775187" y="2651501"/>
              <a:ext cx="29672" cy="1788199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Textfeld 7"/>
            <p:cNvSpPr txBox="1"/>
            <p:nvPr/>
          </p:nvSpPr>
          <p:spPr>
            <a:xfrm rot="16200000">
              <a:off x="4460354" y="3329444"/>
              <a:ext cx="581148" cy="3077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Risiko</a:t>
              </a:r>
              <a:endPara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Rechteck 20"/>
          <p:cNvSpPr/>
          <p:nvPr/>
        </p:nvSpPr>
        <p:spPr>
          <a:xfrm>
            <a:off x="1000949" y="2651502"/>
            <a:ext cx="2993465" cy="1788199"/>
          </a:xfrm>
          <a:prstGeom prst="rect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1000949" y="4629191"/>
            <a:ext cx="2993465" cy="307775"/>
            <a:chOff x="1000948" y="4629189"/>
            <a:chExt cx="2993465" cy="307775"/>
          </a:xfrm>
        </p:grpSpPr>
        <p:cxnSp>
          <p:nvCxnSpPr>
            <p:cNvPr id="22" name="Gerade Verbindung 21"/>
            <p:cNvCxnSpPr/>
            <p:nvPr/>
          </p:nvCxnSpPr>
          <p:spPr>
            <a:xfrm flipV="1">
              <a:off x="1000948" y="4776820"/>
              <a:ext cx="2993465" cy="29672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" name="Textfeld 22"/>
            <p:cNvSpPr txBox="1"/>
            <p:nvPr/>
          </p:nvSpPr>
          <p:spPr>
            <a:xfrm>
              <a:off x="2159562" y="4629189"/>
              <a:ext cx="711065" cy="30777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Qualität</a:t>
              </a:r>
              <a:endPara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uppierung 6"/>
          <p:cNvGrpSpPr/>
          <p:nvPr/>
        </p:nvGrpSpPr>
        <p:grpSpPr>
          <a:xfrm>
            <a:off x="516428" y="2651502"/>
            <a:ext cx="307775" cy="1788199"/>
            <a:chOff x="516427" y="2651501"/>
            <a:chExt cx="307775" cy="1788199"/>
          </a:xfrm>
        </p:grpSpPr>
        <p:cxnSp>
          <p:nvCxnSpPr>
            <p:cNvPr id="24" name="Gerade Verbindung 23"/>
            <p:cNvCxnSpPr/>
            <p:nvPr/>
          </p:nvCxnSpPr>
          <p:spPr>
            <a:xfrm flipH="1" flipV="1">
              <a:off x="694574" y="2651501"/>
              <a:ext cx="29672" cy="1788199"/>
            </a:xfrm>
            <a:prstGeom prst="line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" name="Textfeld 24"/>
            <p:cNvSpPr txBox="1"/>
            <p:nvPr/>
          </p:nvSpPr>
          <p:spPr>
            <a:xfrm rot="16200000">
              <a:off x="379741" y="3329444"/>
              <a:ext cx="581148" cy="3077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Risiko</a:t>
              </a:r>
              <a:endPara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Verzögerung 26"/>
          <p:cNvSpPr/>
          <p:nvPr/>
        </p:nvSpPr>
        <p:spPr>
          <a:xfrm rot="16200000">
            <a:off x="1874213" y="2319496"/>
            <a:ext cx="1246943" cy="2993467"/>
          </a:xfrm>
          <a:prstGeom prst="flowChartDelay">
            <a:avLst/>
          </a:prstGeom>
          <a:solidFill>
            <a:srgbClr val="CCFFCC">
              <a:alpha val="59000"/>
            </a:srgbClr>
          </a:solidFill>
          <a:ln w="25400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ctr">
            <a:noAutofit/>
          </a:bodyPr>
          <a:lstStyle/>
          <a:p>
            <a:pPr algn="ctr" rtl="0" latinLnBrk="1" hangingPunct="0"/>
            <a:r>
              <a:rPr lang="fr-FR" sz="1600" dirty="0" err="1" smtClean="0">
                <a:solidFill>
                  <a:schemeClr val="tx1"/>
                </a:solidFill>
              </a:rPr>
              <a:t>Gewinn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2179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18" grpId="0" animBg="1"/>
      <p:bldP spid="2" grpId="0"/>
      <p:bldP spid="3" grpId="0"/>
      <p:bldP spid="21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26" descr="arrow-310634__340 Kopie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38436" y="3094595"/>
            <a:ext cx="1805739" cy="4004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42005" y="1928002"/>
            <a:ext cx="163151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erwünscht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48387" y="1930277"/>
            <a:ext cx="15971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befürchtet</a:t>
            </a:r>
            <a:endParaRPr kumimoji="0" lang="en-US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22058" y="2851383"/>
            <a:ext cx="126673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↓ </a:t>
            </a: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Kriminalität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448387" y="3864029"/>
            <a:ext cx="2272835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lvl1pPr>
          </a:lstStyle>
          <a:p>
            <a:r>
              <a:rPr lang="en-US" sz="1600" b="1" dirty="0"/>
              <a:t>↑ </a:t>
            </a:r>
            <a:r>
              <a:rPr lang="en-US" sz="1600" b="1" dirty="0" err="1" smtClean="0"/>
              <a:t>Probleme</a:t>
            </a:r>
            <a:endParaRPr lang="en-US" sz="1600" b="1" dirty="0"/>
          </a:p>
          <a:p>
            <a:pPr marL="171450" indent="-171450"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Cannabis-</a:t>
            </a:r>
            <a:r>
              <a:rPr lang="en-US" dirty="0" err="1" smtClean="0"/>
              <a:t>bezogene</a:t>
            </a:r>
            <a:endParaRPr lang="en-US" dirty="0" smtClean="0"/>
          </a:p>
          <a:p>
            <a:pPr marL="360363" indent="-187325">
              <a:buClr>
                <a:srgbClr val="EA81E9"/>
              </a:buClr>
              <a:buFont typeface="Symbol" charset="2"/>
              <a:buChar char="-"/>
            </a:pPr>
            <a:r>
              <a:rPr lang="en-US" dirty="0" err="1" smtClean="0"/>
              <a:t>Intoxikationen</a:t>
            </a:r>
            <a:endParaRPr lang="en-US" dirty="0" smtClean="0"/>
          </a:p>
          <a:p>
            <a:pPr marL="360363" indent="-187325">
              <a:buClr>
                <a:srgbClr val="EA81E9"/>
              </a:buClr>
              <a:buFont typeface="Symbol" charset="2"/>
              <a:buChar char="-"/>
            </a:pPr>
            <a:r>
              <a:rPr lang="en-US" dirty="0" err="1" smtClean="0"/>
              <a:t>Fahren</a:t>
            </a:r>
            <a:r>
              <a:rPr lang="en-US" dirty="0" smtClean="0"/>
              <a:t> </a:t>
            </a:r>
            <a:r>
              <a:rPr lang="en-US" dirty="0" err="1" smtClean="0"/>
              <a:t>unter</a:t>
            </a:r>
            <a:r>
              <a:rPr lang="en-US" dirty="0" smtClean="0"/>
              <a:t> </a:t>
            </a:r>
            <a:r>
              <a:rPr lang="en-US" dirty="0" err="1" smtClean="0"/>
              <a:t>Einfluss</a:t>
            </a:r>
            <a:endParaRPr lang="en-US" dirty="0" smtClean="0"/>
          </a:p>
          <a:p>
            <a:pPr marL="360363" indent="-187325">
              <a:buClr>
                <a:srgbClr val="EA81E9"/>
              </a:buClr>
              <a:buFont typeface="Symbol" charset="2"/>
              <a:buChar char="-"/>
            </a:pPr>
            <a:r>
              <a:rPr lang="en-US" dirty="0" err="1" smtClean="0"/>
              <a:t>Abhängigkeiten</a:t>
            </a:r>
            <a:endParaRPr lang="en-US" dirty="0"/>
          </a:p>
          <a:p>
            <a:pPr marL="171450" indent="-171450"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en-US" dirty="0" err="1" smtClean="0"/>
              <a:t>Andere</a:t>
            </a:r>
            <a:r>
              <a:rPr lang="en-US" dirty="0" smtClean="0"/>
              <a:t> </a:t>
            </a:r>
            <a:r>
              <a:rPr lang="en-US" dirty="0" err="1" smtClean="0"/>
              <a:t>Substanzen</a:t>
            </a:r>
            <a:endParaRPr lang="en-US" dirty="0" smtClean="0"/>
          </a:p>
          <a:p>
            <a:pPr marL="266700" indent="-93663">
              <a:buClr>
                <a:srgbClr val="EA81E9"/>
              </a:buClr>
              <a:buFont typeface="Arial" panose="020B0604020202020204" pitchFamily="34" charset="0"/>
              <a:buChar char="•"/>
            </a:pPr>
            <a:r>
              <a:rPr lang="en-US" dirty="0" err="1" smtClean="0"/>
              <a:t>Förderung</a:t>
            </a:r>
            <a:r>
              <a:rPr lang="en-US" dirty="0" smtClean="0"/>
              <a:t> des </a:t>
            </a:r>
            <a:r>
              <a:rPr lang="en-US" dirty="0" err="1" smtClean="0"/>
              <a:t>allgemeinen</a:t>
            </a:r>
            <a:r>
              <a:rPr lang="en-US" dirty="0"/>
              <a:t> </a:t>
            </a:r>
            <a:r>
              <a:rPr lang="en-US" dirty="0" err="1" smtClean="0"/>
              <a:t>Substanzkonsums</a:t>
            </a:r>
            <a:endParaRPr lang="en-US" dirty="0"/>
          </a:p>
        </p:txBody>
      </p:sp>
      <p:sp>
        <p:nvSpPr>
          <p:cNvPr id="19" name="Textfeld 7">
            <a:extLst>
              <a:ext uri="{FF2B5EF4-FFF2-40B4-BE49-F238E27FC236}">
                <a16:creationId xmlns:a16="http://schemas.microsoft.com/office/drawing/2014/main" xmlns="" id="{69BC3D71-12A8-E341-8A05-2C74AA543607}"/>
              </a:ext>
            </a:extLst>
          </p:cNvPr>
          <p:cNvSpPr txBox="1"/>
          <p:nvPr/>
        </p:nvSpPr>
        <p:spPr>
          <a:xfrm>
            <a:off x="1157099" y="3288789"/>
            <a:ext cx="181465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↑ </a:t>
            </a: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Zugang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Therapie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feld 7">
            <a:extLst>
              <a:ext uri="{FF2B5EF4-FFF2-40B4-BE49-F238E27FC236}">
                <a16:creationId xmlns:a16="http://schemas.microsoft.com/office/drawing/2014/main" xmlns="" id="{287FB214-67F7-ED47-8A17-EF6CC6BBDA49}"/>
              </a:ext>
            </a:extLst>
          </p:cNvPr>
          <p:cNvSpPr txBox="1"/>
          <p:nvPr/>
        </p:nvSpPr>
        <p:spPr>
          <a:xfrm>
            <a:off x="6548693" y="2704016"/>
            <a:ext cx="1644038" cy="677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↑ </a:t>
            </a:r>
            <a:r>
              <a:rPr lang="en-US" sz="1600" b="1" dirty="0" err="1" smtClean="0">
                <a:solidFill>
                  <a:srgbClr val="000000"/>
                </a:solidFill>
              </a:rPr>
              <a:t>Konsum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indent="-1714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1E9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1100" dirty="0" err="1" smtClean="0">
                <a:solidFill>
                  <a:srgbClr val="000000"/>
                </a:solidFill>
              </a:rPr>
              <a:t>Allgemeinbevölkerung</a:t>
            </a:r>
            <a:endParaRPr lang="en-US" sz="1100" dirty="0">
              <a:solidFill>
                <a:srgbClr val="000000"/>
              </a:solidFill>
            </a:endParaRPr>
          </a:p>
          <a:p>
            <a:pPr marL="171450" marR="0" indent="-1714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1E9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1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Adoleszente</a:t>
            </a:r>
            <a:endParaRPr kumimoji="0" lang="en-US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367D6A04-0DEC-D246-ADC9-216C215D3140}"/>
              </a:ext>
            </a:extLst>
          </p:cNvPr>
          <p:cNvSpPr txBox="1"/>
          <p:nvPr/>
        </p:nvSpPr>
        <p:spPr>
          <a:xfrm>
            <a:off x="3887617" y="4308873"/>
            <a:ext cx="141736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Abnahme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200" dirty="0" smtClean="0">
                <a:solidFill>
                  <a:srgbClr val="000000"/>
                </a:solidFill>
              </a:rPr>
              <a:t>Risikobewusstsein</a:t>
            </a: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1524013" y="587744"/>
            <a:ext cx="6129706" cy="748145"/>
            <a:chOff x="1524013" y="587742"/>
            <a:chExt cx="6129706" cy="7481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756828B7-3FA5-9442-92D6-34A34EAB889F}"/>
                </a:ext>
              </a:extLst>
            </p:cNvPr>
            <p:cNvSpPr/>
            <p:nvPr/>
          </p:nvSpPr>
          <p:spPr>
            <a:xfrm>
              <a:off x="3751300" y="587742"/>
              <a:ext cx="1675133" cy="748145"/>
            </a:xfrm>
            <a:prstGeom prst="rect">
              <a:avLst/>
            </a:prstGeom>
            <a:solidFill>
              <a:srgbClr val="C0504D"/>
            </a:solidFill>
            <a:ln w="25400" cap="flat">
              <a:solidFill>
                <a:srgbClr val="FFFFFF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algn="ctr" rtl="0" latinLnBrk="1" hangingPunct="0"/>
              <a:r>
                <a:rPr lang="en-US" sz="1400" b="1" dirty="0" err="1" smtClean="0">
                  <a:solidFill>
                    <a:schemeClr val="bg1"/>
                  </a:solidFill>
                </a:rPr>
                <a:t>Regulierter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algn="ctr" rtl="0" latinLnBrk="1" hangingPunct="0"/>
              <a:r>
                <a:rPr lang="en-US" sz="1400" b="1" dirty="0" smtClean="0">
                  <a:solidFill>
                    <a:schemeClr val="bg1"/>
                  </a:solidFill>
                </a:rPr>
                <a:t>Cannabis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Markt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à coins arrondis 10">
              <a:extLst>
                <a:ext uri="{FF2B5EF4-FFF2-40B4-BE49-F238E27FC236}">
                  <a16:creationId xmlns:a16="http://schemas.microsoft.com/office/drawing/2014/main" xmlns="" id="{BB14A18B-7543-2F4E-9DDD-7C4773DB7DE9}"/>
                </a:ext>
              </a:extLst>
            </p:cNvPr>
            <p:cNvSpPr/>
            <p:nvPr/>
          </p:nvSpPr>
          <p:spPr>
            <a:xfrm>
              <a:off x="1524013" y="707846"/>
              <a:ext cx="1068865" cy="507936"/>
            </a:xfrm>
            <a:prstGeom prst="roundRect">
              <a:avLst/>
            </a:prstGeom>
            <a:solidFill>
              <a:schemeClr val="bg1"/>
            </a:solidFill>
            <a:ln w="635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medizinisch</a:t>
              </a:r>
              <a:endParaRPr kumimoji="0" lang="fr-CH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Rectangle à coins arrondis 11">
              <a:extLst>
                <a:ext uri="{FF2B5EF4-FFF2-40B4-BE49-F238E27FC236}">
                  <a16:creationId xmlns:a16="http://schemas.microsoft.com/office/drawing/2014/main" xmlns="" id="{CD213420-C0BD-1B4D-9138-BDD1E9E8884D}"/>
                </a:ext>
              </a:extLst>
            </p:cNvPr>
            <p:cNvSpPr/>
            <p:nvPr/>
          </p:nvSpPr>
          <p:spPr>
            <a:xfrm>
              <a:off x="6584854" y="707846"/>
              <a:ext cx="1068865" cy="507936"/>
            </a:xfrm>
            <a:prstGeom prst="roundRect">
              <a:avLst/>
            </a:prstGeom>
            <a:solidFill>
              <a:schemeClr val="bg1"/>
            </a:solidFill>
            <a:ln w="6350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Freizeit</a:t>
              </a:r>
              <a:endParaRPr kumimoji="0" lang="fr-CH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Bild 22" descr="arrow-310634__340 Kopie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631849" y="815358"/>
              <a:ext cx="1119451" cy="400424"/>
            </a:xfrm>
            <a:prstGeom prst="rect">
              <a:avLst/>
            </a:prstGeom>
          </p:spPr>
        </p:pic>
        <p:pic>
          <p:nvPicPr>
            <p:cNvPr id="24" name="Bild 23" descr="arrow-310634__340 Kopie.gi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667" y="815358"/>
              <a:ext cx="1119451" cy="400424"/>
            </a:xfrm>
            <a:prstGeom prst="rect">
              <a:avLst/>
            </a:prstGeom>
          </p:spPr>
        </p:pic>
      </p:grpSp>
      <p:pic>
        <p:nvPicPr>
          <p:cNvPr id="25" name="Bild 24" descr="Unbenannt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09048">
            <a:off x="3323845" y="1361811"/>
            <a:ext cx="1240752" cy="2481504"/>
          </a:xfrm>
          <a:prstGeom prst="rect">
            <a:avLst/>
          </a:prstGeom>
        </p:spPr>
      </p:pic>
      <p:pic>
        <p:nvPicPr>
          <p:cNvPr id="26" name="Bild 25" descr="Unbenannt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90952" flipH="1">
            <a:off x="4680429" y="1361812"/>
            <a:ext cx="1240752" cy="2481504"/>
          </a:xfrm>
          <a:prstGeom prst="rect">
            <a:avLst/>
          </a:prstGeom>
        </p:spPr>
      </p:pic>
      <p:pic>
        <p:nvPicPr>
          <p:cNvPr id="28" name="Bild 27" descr="Unbenannt-1 Kopi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7031">
            <a:off x="4602348" y="3309574"/>
            <a:ext cx="1867639" cy="108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07516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build="p"/>
      <p:bldP spid="19" grpId="0"/>
      <p:bldP spid="20" grpId="0" build="p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72604" y="5498805"/>
            <a:ext cx="16459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Drug Policy Alliance 2018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726" y="1283566"/>
            <a:ext cx="6049083" cy="394393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239423" y="405916"/>
            <a:ext cx="670531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Cannabis </a:t>
            </a:r>
            <a:r>
              <a:rPr kumimoji="0" lang="mr-IN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bezogene</a:t>
            </a:r>
            <a:r>
              <a:rPr kumimoji="0" lang="fr-FR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Festnahmen</a:t>
            </a:r>
            <a:endParaRPr kumimoji="0" lang="fr-FR" sz="3200" b="1" i="0" u="none" strike="noStrike" cap="none" spc="0" normalizeH="0" baseline="0" dirty="0" smtClean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90235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70645" y="286517"/>
            <a:ext cx="6636816" cy="954105"/>
          </a:xfrm>
          <a:prstGeom prst="rect">
            <a:avLst/>
          </a:prstGeom>
          <a:noFill/>
        </p:spPr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</a:defRPr>
            </a:lvl1pPr>
          </a:lstStyle>
          <a:p>
            <a:pPr algn="ctr"/>
            <a:r>
              <a:rPr lang="fr-FR" sz="2800" dirty="0" err="1" smtClean="0"/>
              <a:t>Reguliereung</a:t>
            </a:r>
            <a:r>
              <a:rPr lang="fr-FR" sz="2800" dirty="0" smtClean="0"/>
              <a:t> </a:t>
            </a:r>
            <a:r>
              <a:rPr lang="fr-FR" sz="2800" dirty="0" err="1" smtClean="0"/>
              <a:t>Medizinisches</a:t>
            </a:r>
            <a:r>
              <a:rPr lang="fr-FR" sz="2800" dirty="0" smtClean="0"/>
              <a:t> Cannabis </a:t>
            </a:r>
          </a:p>
          <a:p>
            <a:pPr algn="ctr"/>
            <a:r>
              <a:rPr lang="fr-FR" sz="2800" dirty="0" err="1" smtClean="0"/>
              <a:t>und</a:t>
            </a:r>
            <a:r>
              <a:rPr lang="fr-FR" sz="2800" dirty="0" smtClean="0"/>
              <a:t> </a:t>
            </a:r>
            <a:r>
              <a:rPr lang="fr-FR" sz="2800" dirty="0"/>
              <a:t>↓ </a:t>
            </a:r>
            <a:r>
              <a:rPr lang="fr-FR" sz="2800" dirty="0" err="1" smtClean="0"/>
              <a:t>Kriminalität</a:t>
            </a:r>
            <a:endParaRPr lang="fr-FR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441807" y="5597821"/>
            <a:ext cx="130416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Gavrilova</a:t>
            </a:r>
            <a:r>
              <a:rPr lang="fr-FR" sz="1000" dirty="0">
                <a:solidFill>
                  <a:srgbClr val="000000"/>
                </a:solidFill>
              </a:rPr>
              <a:t> et al., 2017</a:t>
            </a:r>
            <a:endParaRPr kumimoji="0" lang="fr-FR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27284" y="1483286"/>
            <a:ext cx="7529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400" dirty="0" err="1" smtClean="0"/>
              <a:t>Einführung</a:t>
            </a:r>
            <a:r>
              <a:rPr lang="fr-FR" sz="1400" dirty="0" smtClean="0"/>
              <a:t> </a:t>
            </a:r>
            <a:r>
              <a:rPr lang="fr-FR" sz="1400" dirty="0"/>
              <a:t>of </a:t>
            </a:r>
            <a:r>
              <a:rPr lang="fr-FR" sz="1400" dirty="0" err="1" smtClean="0"/>
              <a:t>Gesetze</a:t>
            </a:r>
            <a:r>
              <a:rPr lang="fr-FR" sz="1400" dirty="0" smtClean="0"/>
              <a:t> </a:t>
            </a:r>
            <a:r>
              <a:rPr lang="fr-FR" sz="1400" dirty="0" err="1" smtClean="0"/>
              <a:t>Medizinisches</a:t>
            </a:r>
            <a:r>
              <a:rPr lang="fr-FR" sz="1400" dirty="0" smtClean="0"/>
              <a:t> Cannabis ➛ ↓ </a:t>
            </a:r>
            <a:r>
              <a:rPr lang="fr-FR" sz="1400" dirty="0" err="1" smtClean="0"/>
              <a:t>Gewaltverbrechen</a:t>
            </a:r>
            <a:r>
              <a:rPr lang="fr-FR" sz="1400" dirty="0" smtClean="0"/>
              <a:t> in </a:t>
            </a:r>
            <a:r>
              <a:rPr lang="fr-FR" sz="1400" dirty="0" err="1" smtClean="0"/>
              <a:t>Grenzstaaten</a:t>
            </a:r>
            <a:r>
              <a:rPr lang="fr-FR" sz="1400" dirty="0" smtClean="0"/>
              <a:t> </a:t>
            </a:r>
            <a:r>
              <a:rPr lang="fr-FR" sz="1400" dirty="0" err="1" smtClean="0"/>
              <a:t>zu</a:t>
            </a:r>
            <a:r>
              <a:rPr lang="fr-FR" sz="1400" dirty="0" smtClean="0"/>
              <a:t> </a:t>
            </a:r>
            <a:r>
              <a:rPr lang="fr-FR" sz="1400" dirty="0" err="1" smtClean="0"/>
              <a:t>Mexiko</a:t>
            </a:r>
            <a:endParaRPr lang="fr-FR" sz="1400" dirty="0"/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400" dirty="0"/>
              <a:t>↓ </a:t>
            </a:r>
            <a:r>
              <a:rPr lang="fr-FR" sz="1400" dirty="0" err="1" smtClean="0"/>
              <a:t>Verbrechen</a:t>
            </a:r>
            <a:r>
              <a:rPr lang="fr-FR" sz="1400" dirty="0" smtClean="0"/>
              <a:t> </a:t>
            </a:r>
            <a:r>
              <a:rPr lang="fr-FR" sz="1400" dirty="0" err="1" smtClean="0"/>
              <a:t>am</a:t>
            </a:r>
            <a:r>
              <a:rPr lang="fr-FR" sz="1400" dirty="0" smtClean="0"/>
              <a:t> </a:t>
            </a:r>
            <a:r>
              <a:rPr lang="fr-FR" sz="1400" dirty="0" err="1" smtClean="0"/>
              <a:t>stärksten</a:t>
            </a:r>
            <a:r>
              <a:rPr lang="fr-FR" sz="1400" dirty="0" smtClean="0"/>
              <a:t> </a:t>
            </a:r>
            <a:r>
              <a:rPr lang="fr-FR" sz="1400" dirty="0" err="1" smtClean="0"/>
              <a:t>für</a:t>
            </a:r>
            <a:r>
              <a:rPr lang="fr-FR" sz="1400" dirty="0" smtClean="0"/>
              <a:t> </a:t>
            </a:r>
            <a:r>
              <a:rPr lang="fr-FR" sz="1400" dirty="0" err="1" smtClean="0"/>
              <a:t>grenznahe</a:t>
            </a:r>
            <a:r>
              <a:rPr lang="fr-FR" sz="1400" dirty="0" smtClean="0"/>
              <a:t> </a:t>
            </a:r>
            <a:r>
              <a:rPr lang="fr-FR" sz="1400" dirty="0" err="1" smtClean="0"/>
              <a:t>Counties</a:t>
            </a:r>
            <a:r>
              <a:rPr lang="fr-FR" sz="1400" dirty="0" smtClean="0"/>
              <a:t> (&lt; </a:t>
            </a:r>
            <a:r>
              <a:rPr lang="fr-FR" sz="1400" dirty="0"/>
              <a:t>350 </a:t>
            </a:r>
            <a:r>
              <a:rPr lang="fr-FR" sz="1400" dirty="0" smtClean="0"/>
              <a:t>Km) </a:t>
            </a:r>
            <a:r>
              <a:rPr lang="fr-FR" sz="1400" dirty="0" err="1" smtClean="0"/>
              <a:t>und</a:t>
            </a:r>
            <a:r>
              <a:rPr lang="fr-FR" sz="1400" dirty="0" smtClean="0"/>
              <a:t> </a:t>
            </a:r>
            <a:r>
              <a:rPr lang="fr-FR" sz="1400" dirty="0" err="1" smtClean="0"/>
              <a:t>für</a:t>
            </a:r>
            <a:r>
              <a:rPr lang="fr-FR" sz="1400" dirty="0" smtClean="0"/>
              <a:t> </a:t>
            </a:r>
            <a:r>
              <a:rPr lang="fr-FR" sz="1400" dirty="0" err="1" smtClean="0"/>
              <a:t>Delikte</a:t>
            </a:r>
            <a:r>
              <a:rPr lang="fr-FR" sz="1400" dirty="0" smtClean="0"/>
              <a:t> </a:t>
            </a:r>
            <a:r>
              <a:rPr lang="fr-FR" sz="1400" dirty="0" err="1" smtClean="0"/>
              <a:t>im</a:t>
            </a:r>
            <a:r>
              <a:rPr lang="fr-FR" sz="1400" dirty="0" smtClean="0"/>
              <a:t> </a:t>
            </a:r>
            <a:r>
              <a:rPr lang="fr-FR" sz="1400" dirty="0" err="1" smtClean="0"/>
              <a:t>Zusammenhang</a:t>
            </a:r>
            <a:r>
              <a:rPr lang="fr-FR" sz="1400" dirty="0" smtClean="0"/>
              <a:t> mit </a:t>
            </a:r>
            <a:r>
              <a:rPr lang="fr-FR" sz="1400" dirty="0" err="1" smtClean="0"/>
              <a:t>Drogenschmuggel</a:t>
            </a:r>
            <a:endParaRPr lang="fr-FR" sz="14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67"/>
          <a:stretch/>
        </p:blipFill>
        <p:spPr>
          <a:xfrm>
            <a:off x="1854594" y="2455297"/>
            <a:ext cx="5448300" cy="317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04159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88053" y="5483705"/>
            <a:ext cx="10831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Davis et al., 2016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B0D5F19-4CA3-F04C-96FF-EBC3CD755800}"/>
              </a:ext>
            </a:extLst>
          </p:cNvPr>
          <p:cNvSpPr txBox="1"/>
          <p:nvPr/>
        </p:nvSpPr>
        <p:spPr>
          <a:xfrm>
            <a:off x="104473" y="276152"/>
            <a:ext cx="882428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2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Hospitalisierungen</a:t>
            </a:r>
            <a:r>
              <a:rPr kumimoji="0" lang="fr-CH" sz="3200" b="1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und  Anrufe Tox-Zentrum</a:t>
            </a:r>
            <a:endParaRPr kumimoji="0" lang="fr-CH" sz="32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1800" dirty="0">
                <a:solidFill>
                  <a:schemeClr val="bg1">
                    <a:lumMod val="50000"/>
                  </a:schemeClr>
                </a:solidFill>
              </a:rPr>
              <a:t>Colorado</a:t>
            </a:r>
            <a:endParaRPr kumimoji="0" lang="fr-CH" sz="180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Arial"/>
            </a:endParaRPr>
          </a:p>
        </p:txBody>
      </p:sp>
      <p:pic>
        <p:nvPicPr>
          <p:cNvPr id="7" name="Bild 2">
            <a:extLst>
              <a:ext uri="{FF2B5EF4-FFF2-40B4-BE49-F238E27FC236}">
                <a16:creationId xmlns:a16="http://schemas.microsoft.com/office/drawing/2014/main" xmlns="" id="{CAE54E27-0B54-C14D-A54E-74A05EB00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80" y="1781271"/>
            <a:ext cx="3650659" cy="3295459"/>
          </a:xfrm>
          <a:prstGeom prst="rect">
            <a:avLst/>
          </a:prstGeom>
        </p:spPr>
      </p:pic>
      <p:pic>
        <p:nvPicPr>
          <p:cNvPr id="8" name="Bild 3">
            <a:extLst>
              <a:ext uri="{FF2B5EF4-FFF2-40B4-BE49-F238E27FC236}">
                <a16:creationId xmlns:a16="http://schemas.microsoft.com/office/drawing/2014/main" xmlns="" id="{DB740B2A-704E-404A-A185-2FFFB785C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601" y="1781271"/>
            <a:ext cx="3672650" cy="32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500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90667" y="5609458"/>
            <a:ext cx="113315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Sarvet</a:t>
            </a: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al., 2018</a:t>
            </a:r>
          </a:p>
        </p:txBody>
      </p:sp>
      <p:sp>
        <p:nvSpPr>
          <p:cNvPr id="5" name="Rechteck 4"/>
          <p:cNvSpPr/>
          <p:nvPr/>
        </p:nvSpPr>
        <p:spPr>
          <a:xfrm>
            <a:off x="883478" y="565955"/>
            <a:ext cx="7454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 smtClean="0">
                <a:solidFill>
                  <a:schemeClr val="bg1">
                    <a:lumMod val="50000"/>
                  </a:schemeClr>
                </a:solidFill>
              </a:rPr>
              <a:t>Risikobewusstsein</a:t>
            </a:r>
            <a:r>
              <a:rPr lang="fr-FR" sz="3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bg1">
                    <a:lumMod val="50000"/>
                  </a:schemeClr>
                </a:solidFill>
              </a:rPr>
              <a:t>und</a:t>
            </a:r>
            <a:r>
              <a:rPr lang="fr-FR" sz="3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600" b="1" dirty="0" err="1" smtClean="0">
                <a:solidFill>
                  <a:schemeClr val="bg1">
                    <a:lumMod val="50000"/>
                  </a:schemeClr>
                </a:solidFill>
              </a:rPr>
              <a:t>Konsum</a:t>
            </a:r>
            <a:endParaRPr lang="fr-FR" sz="3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304" y="1801045"/>
            <a:ext cx="3732696" cy="361189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" b="-1"/>
          <a:stretch/>
        </p:blipFill>
        <p:spPr>
          <a:xfrm>
            <a:off x="1856093" y="1911499"/>
            <a:ext cx="3865874" cy="339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3769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962204" y="324912"/>
            <a:ext cx="3498480" cy="2199869"/>
            <a:chOff x="962204" y="324912"/>
            <a:chExt cx="3498480" cy="2199869"/>
          </a:xfrm>
        </p:grpSpPr>
        <p:sp>
          <p:nvSpPr>
            <p:cNvPr id="4" name="Rechteck 3"/>
            <p:cNvSpPr/>
            <p:nvPr/>
          </p:nvSpPr>
          <p:spPr>
            <a:xfrm>
              <a:off x="962204" y="324912"/>
              <a:ext cx="34984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smtClean="0"/>
                <a:t>Washington </a:t>
              </a:r>
              <a:r>
                <a:rPr lang="fr-FR" sz="1400" dirty="0"/>
                <a:t>State </a:t>
              </a:r>
              <a:r>
                <a:rPr lang="fr-FR" sz="1400" dirty="0" err="1"/>
                <a:t>Healthy</a:t>
              </a:r>
              <a:r>
                <a:rPr lang="fr-FR" sz="1400" dirty="0"/>
                <a:t> </a:t>
              </a:r>
              <a:r>
                <a:rPr lang="fr-FR" sz="1400" dirty="0" err="1"/>
                <a:t>Youth</a:t>
              </a:r>
              <a:r>
                <a:rPr lang="fr-FR" sz="1400" dirty="0"/>
                <a:t> </a:t>
              </a:r>
              <a:r>
                <a:rPr lang="fr-FR" sz="1400" dirty="0" smtClean="0"/>
                <a:t>Survey</a:t>
              </a:r>
              <a:endParaRPr lang="fr-FR" sz="1400" dirty="0"/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0071" y="808414"/>
              <a:ext cx="3362747" cy="1716367"/>
            </a:xfrm>
            <a:prstGeom prst="rect">
              <a:avLst/>
            </a:prstGeom>
          </p:spPr>
        </p:pic>
      </p:grpSp>
      <p:sp>
        <p:nvSpPr>
          <p:cNvPr id="6" name="Rechteck 5"/>
          <p:cNvSpPr/>
          <p:nvPr/>
        </p:nvSpPr>
        <p:spPr>
          <a:xfrm>
            <a:off x="441043" y="5244773"/>
            <a:ext cx="8383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Healthy</a:t>
            </a:r>
            <a:r>
              <a:rPr lang="fr-FR" sz="1000" dirty="0"/>
              <a:t> </a:t>
            </a:r>
            <a:r>
              <a:rPr lang="fr-FR" sz="1000" dirty="0" err="1"/>
              <a:t>Youth</a:t>
            </a:r>
            <a:r>
              <a:rPr lang="fr-FR" sz="1000" dirty="0"/>
              <a:t> Survey 2016 </a:t>
            </a:r>
            <a:r>
              <a:rPr lang="fr-FR" sz="1000" dirty="0" err="1"/>
              <a:t>Analytic</a:t>
            </a:r>
            <a:r>
              <a:rPr lang="fr-FR" sz="1000" dirty="0"/>
              <a:t> </a:t>
            </a:r>
            <a:r>
              <a:rPr lang="fr-FR" sz="1000" dirty="0" smtClean="0"/>
              <a:t>Report; </a:t>
            </a:r>
            <a:r>
              <a:rPr lang="fr-FR" sz="1000" dirty="0"/>
              <a:t>Drug Policy Alliance </a:t>
            </a:r>
            <a:r>
              <a:rPr lang="fr-FR" sz="1000" dirty="0" smtClean="0"/>
              <a:t>2018; </a:t>
            </a:r>
            <a:r>
              <a:rPr lang="fr-FR" sz="1000" dirty="0"/>
              <a:t>Data </a:t>
            </a:r>
            <a:r>
              <a:rPr lang="fr-FR" sz="1000" dirty="0" err="1"/>
              <a:t>Brief</a:t>
            </a:r>
            <a:r>
              <a:rPr lang="fr-FR" sz="1000" dirty="0"/>
              <a:t>: Substance Use </a:t>
            </a:r>
            <a:r>
              <a:rPr lang="fr-FR" sz="1000" dirty="0" err="1"/>
              <a:t>Overview</a:t>
            </a:r>
            <a:r>
              <a:rPr lang="fr-FR" sz="1000" dirty="0"/>
              <a:t>,” Washington State </a:t>
            </a:r>
            <a:r>
              <a:rPr lang="fr-FR" sz="1000" dirty="0" err="1"/>
              <a:t>Department</a:t>
            </a:r>
            <a:r>
              <a:rPr lang="fr-FR" sz="1000" dirty="0"/>
              <a:t> of Social and </a:t>
            </a:r>
            <a:r>
              <a:rPr lang="fr-FR" sz="1000" dirty="0" err="1"/>
              <a:t>Health</a:t>
            </a:r>
            <a:r>
              <a:rPr lang="fr-FR" sz="1000" dirty="0"/>
              <a:t> Services, </a:t>
            </a:r>
            <a:r>
              <a:rPr lang="fr-FR" sz="1000" dirty="0" err="1"/>
              <a:t>Department</a:t>
            </a:r>
            <a:r>
              <a:rPr lang="fr-FR" sz="1000" dirty="0"/>
              <a:t> of </a:t>
            </a:r>
            <a:r>
              <a:rPr lang="fr-FR" sz="1000" dirty="0" err="1"/>
              <a:t>Health</a:t>
            </a:r>
            <a:r>
              <a:rPr lang="fr-FR" sz="1000" dirty="0"/>
              <a:t>, Office of the </a:t>
            </a:r>
            <a:r>
              <a:rPr lang="fr-FR" sz="1000" dirty="0" err="1"/>
              <a:t>Superintendent</a:t>
            </a:r>
            <a:r>
              <a:rPr lang="fr-FR" sz="1000" dirty="0"/>
              <a:t> of Public </a:t>
            </a:r>
            <a:r>
              <a:rPr lang="fr-FR" sz="1000" dirty="0" smtClean="0"/>
              <a:t>Instruction</a:t>
            </a:r>
            <a:r>
              <a:rPr lang="fr-FR" sz="1000" dirty="0"/>
              <a:t>, and </a:t>
            </a:r>
            <a:r>
              <a:rPr lang="fr-FR" sz="1000" dirty="0" err="1"/>
              <a:t>Liquor</a:t>
            </a:r>
            <a:r>
              <a:rPr lang="fr-FR" sz="1000" dirty="0"/>
              <a:t> and Cannabis </a:t>
            </a:r>
            <a:r>
              <a:rPr lang="fr-FR" sz="1000" dirty="0" err="1"/>
              <a:t>Board</a:t>
            </a:r>
            <a:r>
              <a:rPr lang="fr-FR" sz="1000" dirty="0"/>
              <a:t>, </a:t>
            </a:r>
            <a:r>
              <a:rPr lang="fr-FR" sz="1000" dirty="0" smtClean="0"/>
              <a:t>2017; </a:t>
            </a:r>
          </a:p>
          <a:p>
            <a:r>
              <a:rPr lang="fr-FR" sz="1000" dirty="0"/>
              <a:t>Drug Policy Alliance 2018; Alaska </a:t>
            </a:r>
            <a:r>
              <a:rPr lang="fr-FR" sz="1000" dirty="0" err="1"/>
              <a:t>Youth</a:t>
            </a:r>
            <a:r>
              <a:rPr lang="fr-FR" sz="1000" dirty="0"/>
              <a:t> </a:t>
            </a:r>
            <a:r>
              <a:rPr lang="fr-FR" sz="1000" dirty="0" err="1"/>
              <a:t>Risk</a:t>
            </a:r>
            <a:r>
              <a:rPr lang="fr-FR" sz="1000" dirty="0"/>
              <a:t> </a:t>
            </a:r>
            <a:r>
              <a:rPr lang="fr-FR" sz="1000" dirty="0" err="1"/>
              <a:t>Behavor</a:t>
            </a:r>
            <a:r>
              <a:rPr lang="fr-FR" sz="1000" dirty="0"/>
              <a:t> Survey </a:t>
            </a:r>
            <a:r>
              <a:rPr lang="fr-FR" sz="1000" dirty="0" err="1"/>
              <a:t>Results</a:t>
            </a:r>
            <a:r>
              <a:rPr lang="fr-FR" sz="1000" dirty="0"/>
              <a:t>, ”Alaska </a:t>
            </a:r>
            <a:r>
              <a:rPr lang="fr-FR" sz="1000" dirty="0" err="1"/>
              <a:t>Department</a:t>
            </a:r>
            <a:r>
              <a:rPr lang="fr-FR" sz="1000" dirty="0"/>
              <a:t> of </a:t>
            </a:r>
            <a:r>
              <a:rPr lang="fr-FR" sz="1000" dirty="0" err="1"/>
              <a:t>Health</a:t>
            </a:r>
            <a:r>
              <a:rPr lang="fr-FR" sz="1000" dirty="0"/>
              <a:t> and Social Services, </a:t>
            </a:r>
            <a:endParaRPr lang="fr-FR" sz="1000" dirty="0" smtClean="0"/>
          </a:p>
          <a:p>
            <a:r>
              <a:rPr lang="fr-FR" sz="1000" dirty="0" smtClean="0"/>
              <a:t>Division </a:t>
            </a:r>
            <a:r>
              <a:rPr lang="fr-FR" sz="1000" dirty="0"/>
              <a:t>of Public </a:t>
            </a:r>
            <a:r>
              <a:rPr lang="fr-FR" sz="1000" dirty="0" err="1"/>
              <a:t>Healt</a:t>
            </a:r>
            <a:r>
              <a:rPr lang="fr-FR" sz="1000" dirty="0"/>
              <a:t>, </a:t>
            </a:r>
            <a:r>
              <a:rPr lang="fr-FR" sz="1000" dirty="0" smtClean="0"/>
              <a:t>2017</a:t>
            </a:r>
            <a:endParaRPr lang="fr-FR" sz="1000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5304886" y="324913"/>
            <a:ext cx="3362747" cy="2229939"/>
            <a:chOff x="5304886" y="324912"/>
            <a:chExt cx="3362747" cy="2229939"/>
          </a:xfrm>
        </p:grpSpPr>
        <p:sp>
          <p:nvSpPr>
            <p:cNvPr id="7" name="Rechteck 6"/>
            <p:cNvSpPr/>
            <p:nvPr/>
          </p:nvSpPr>
          <p:spPr>
            <a:xfrm>
              <a:off x="5688468" y="324912"/>
              <a:ext cx="259558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err="1"/>
                <a:t>Healthy</a:t>
              </a:r>
              <a:r>
                <a:rPr lang="fr-FR" sz="1400" dirty="0"/>
                <a:t> Kids Colorado Survey</a:t>
              </a:r>
            </a:p>
          </p:txBody>
        </p:sp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4886" y="808414"/>
              <a:ext cx="3362747" cy="1746437"/>
            </a:xfrm>
            <a:prstGeom prst="rect">
              <a:avLst/>
            </a:prstGeom>
          </p:spPr>
        </p:pic>
      </p:grpSp>
      <p:grpSp>
        <p:nvGrpSpPr>
          <p:cNvPr id="13" name="Gruppierung 12"/>
          <p:cNvGrpSpPr/>
          <p:nvPr/>
        </p:nvGrpSpPr>
        <p:grpSpPr>
          <a:xfrm>
            <a:off x="3019308" y="2799864"/>
            <a:ext cx="3471301" cy="2181589"/>
            <a:chOff x="3019306" y="2799863"/>
            <a:chExt cx="3471301" cy="2181589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9306" y="3138822"/>
              <a:ext cx="3471301" cy="1842630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3245569" y="2799863"/>
              <a:ext cx="30187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Alaska </a:t>
              </a:r>
              <a:r>
                <a:rPr lang="fr-FR" sz="1400" dirty="0" err="1"/>
                <a:t>Youth</a:t>
              </a:r>
              <a:r>
                <a:rPr lang="fr-FR" sz="1400" dirty="0"/>
                <a:t> </a:t>
              </a:r>
              <a:r>
                <a:rPr lang="fr-FR" sz="1400" dirty="0" err="1"/>
                <a:t>Risk</a:t>
              </a:r>
              <a:r>
                <a:rPr lang="fr-FR" sz="1400" dirty="0"/>
                <a:t> </a:t>
              </a:r>
              <a:r>
                <a:rPr lang="fr-FR" sz="1400" dirty="0" err="1"/>
                <a:t>Behavior</a:t>
              </a:r>
              <a:r>
                <a:rPr lang="fr-FR" sz="1400" dirty="0"/>
                <a:t> Survey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396106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72604" y="5498805"/>
            <a:ext cx="16459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Drug Policy Alliance 2018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72925" y="307476"/>
            <a:ext cx="814261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Fahren</a:t>
            </a:r>
            <a:r>
              <a:rPr kumimoji="0" lang="fr-FR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</a:t>
            </a:r>
            <a:r>
              <a:rPr kumimoji="0" lang="fr-FR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intoxikierten</a:t>
            </a:r>
            <a:r>
              <a:rPr kumimoji="0" lang="fr-FR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Zustand</a:t>
            </a:r>
            <a:r>
              <a:rPr kumimoji="0" lang="fr-FR" sz="32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/ 100’000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print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20" y="2423801"/>
            <a:ext cx="3758238" cy="18916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492" y="2282233"/>
            <a:ext cx="4281629" cy="203318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46316" y="4492574"/>
            <a:ext cx="3646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↓ 16 % </a:t>
            </a:r>
            <a:r>
              <a:rPr lang="fr-FR" sz="1200" dirty="0" err="1" smtClean="0"/>
              <a:t>zwischen</a:t>
            </a:r>
            <a:r>
              <a:rPr lang="fr-FR" sz="1200" dirty="0" smtClean="0"/>
              <a:t> 2011 (vor </a:t>
            </a:r>
            <a:r>
              <a:rPr lang="fr-FR" sz="1200" dirty="0" err="1" smtClean="0"/>
              <a:t>Legalisierung</a:t>
            </a:r>
            <a:r>
              <a:rPr lang="fr-FR" sz="1200" dirty="0" smtClean="0"/>
              <a:t>) </a:t>
            </a:r>
            <a:r>
              <a:rPr lang="fr-FR" sz="1200" dirty="0" err="1" smtClean="0"/>
              <a:t>und</a:t>
            </a:r>
            <a:r>
              <a:rPr lang="fr-FR" sz="1200" dirty="0" smtClean="0"/>
              <a:t> 2016 (2. </a:t>
            </a:r>
            <a:r>
              <a:rPr lang="fr-FR" sz="1200" dirty="0" err="1" smtClean="0"/>
              <a:t>Jahr</a:t>
            </a:r>
            <a:r>
              <a:rPr lang="fr-FR" sz="1200" dirty="0" smtClean="0"/>
              <a:t> </a:t>
            </a:r>
            <a:r>
              <a:rPr lang="fr-FR" sz="1200" dirty="0" err="1" smtClean="0"/>
              <a:t>nach</a:t>
            </a:r>
            <a:r>
              <a:rPr lang="fr-FR" sz="1200" dirty="0" smtClean="0"/>
              <a:t> </a:t>
            </a:r>
            <a:r>
              <a:rPr lang="fr-FR" sz="1200" dirty="0" err="1" smtClean="0"/>
              <a:t>Regulierung</a:t>
            </a:r>
            <a:r>
              <a:rPr lang="fr-FR" sz="1200" dirty="0" smtClean="0"/>
              <a:t>)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4 </a:t>
            </a:r>
            <a:r>
              <a:rPr lang="fr-FR" sz="1200" dirty="0" smtClean="0"/>
              <a:t>% </a:t>
            </a:r>
            <a:r>
              <a:rPr lang="fr-FR" sz="1200" dirty="0" err="1" smtClean="0"/>
              <a:t>nur</a:t>
            </a:r>
            <a:r>
              <a:rPr lang="fr-FR" sz="1200" dirty="0" smtClean="0"/>
              <a:t> </a:t>
            </a:r>
            <a:r>
              <a:rPr lang="fr-FR" sz="1200" dirty="0" err="1" smtClean="0"/>
              <a:t>für</a:t>
            </a:r>
            <a:r>
              <a:rPr lang="fr-FR" sz="1200" dirty="0" smtClean="0"/>
              <a:t> THC </a:t>
            </a:r>
            <a:r>
              <a:rPr lang="fr-FR" sz="1200" dirty="0" err="1" smtClean="0"/>
              <a:t>positiv</a:t>
            </a:r>
            <a:r>
              <a:rPr lang="fr-FR" sz="1200" dirty="0" smtClean="0"/>
              <a:t> </a:t>
            </a:r>
            <a:r>
              <a:rPr lang="fr-FR" sz="1200" dirty="0" err="1" smtClean="0"/>
              <a:t>getestet</a:t>
            </a:r>
            <a:endParaRPr lang="fr-FR" sz="1200" dirty="0"/>
          </a:p>
        </p:txBody>
      </p:sp>
      <p:sp>
        <p:nvSpPr>
          <p:cNvPr id="11" name="Rechteck 10"/>
          <p:cNvSpPr/>
          <p:nvPr/>
        </p:nvSpPr>
        <p:spPr>
          <a:xfrm>
            <a:off x="4692833" y="4512718"/>
            <a:ext cx="3976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/>
              <a:t>↓ 33 % </a:t>
            </a:r>
            <a:r>
              <a:rPr lang="fr-FR" sz="1200" dirty="0" err="1" smtClean="0"/>
              <a:t>zwischen</a:t>
            </a:r>
            <a:r>
              <a:rPr lang="fr-FR" sz="1200" dirty="0" smtClean="0"/>
              <a:t> 2011</a:t>
            </a:r>
            <a:r>
              <a:rPr lang="fr-FR" sz="1200" dirty="0"/>
              <a:t>, </a:t>
            </a:r>
            <a:r>
              <a:rPr lang="fr-FR" sz="1200" dirty="0" smtClean="0"/>
              <a:t>(vor </a:t>
            </a:r>
            <a:r>
              <a:rPr lang="fr-FR" sz="1200" dirty="0" err="1" smtClean="0"/>
              <a:t>Legalisierung</a:t>
            </a:r>
            <a:r>
              <a:rPr lang="fr-FR" sz="1200" dirty="0" smtClean="0"/>
              <a:t>) and 2016 </a:t>
            </a:r>
            <a:r>
              <a:rPr lang="fr-FR" sz="1200" dirty="0"/>
              <a:t>((2. </a:t>
            </a:r>
            <a:r>
              <a:rPr lang="fr-FR" sz="1200" dirty="0" err="1"/>
              <a:t>Jahr</a:t>
            </a:r>
            <a:r>
              <a:rPr lang="fr-FR" sz="1200" dirty="0"/>
              <a:t> </a:t>
            </a:r>
            <a:r>
              <a:rPr lang="fr-FR" sz="1200" dirty="0" err="1"/>
              <a:t>nach</a:t>
            </a:r>
            <a:r>
              <a:rPr lang="fr-FR" sz="1200" dirty="0"/>
              <a:t> </a:t>
            </a:r>
            <a:r>
              <a:rPr lang="fr-FR" sz="1200" dirty="0" err="1"/>
              <a:t>Regulierung</a:t>
            </a:r>
            <a:r>
              <a:rPr lang="fr-FR" sz="1200" dirty="0"/>
              <a:t>)</a:t>
            </a:r>
            <a:endParaRPr lang="fr-FR" sz="1200" dirty="0" smtClean="0"/>
          </a:p>
          <a:p>
            <a:pPr algn="ctr"/>
            <a:endParaRPr lang="fr-FR" sz="1200" dirty="0"/>
          </a:p>
          <a:p>
            <a:pPr algn="ctr"/>
            <a:r>
              <a:rPr lang="fr-FR" sz="1200" dirty="0" smtClean="0"/>
              <a:t>8 </a:t>
            </a:r>
            <a:r>
              <a:rPr lang="fr-FR" sz="1200" dirty="0" err="1"/>
              <a:t>nur</a:t>
            </a:r>
            <a:r>
              <a:rPr lang="fr-FR" sz="1200" dirty="0"/>
              <a:t> </a:t>
            </a:r>
            <a:r>
              <a:rPr lang="fr-FR" sz="1200" dirty="0" err="1"/>
              <a:t>für</a:t>
            </a:r>
            <a:r>
              <a:rPr lang="fr-FR" sz="1200" dirty="0"/>
              <a:t> THC </a:t>
            </a:r>
            <a:r>
              <a:rPr lang="fr-FR" sz="1200" dirty="0" err="1"/>
              <a:t>positiv</a:t>
            </a:r>
            <a:r>
              <a:rPr lang="fr-FR" sz="1200" dirty="0"/>
              <a:t> </a:t>
            </a:r>
            <a:r>
              <a:rPr lang="fr-FR" sz="1200" dirty="0" err="1"/>
              <a:t>getestet</a:t>
            </a:r>
            <a:endParaRPr lang="fr-FR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1775347" y="1865945"/>
            <a:ext cx="11054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Colorado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074537" y="1865945"/>
            <a:ext cx="14129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2883962470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2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pierung 48"/>
          <p:cNvGrpSpPr/>
          <p:nvPr/>
        </p:nvGrpSpPr>
        <p:grpSpPr>
          <a:xfrm>
            <a:off x="4026942" y="1368173"/>
            <a:ext cx="2652049" cy="3415383"/>
            <a:chOff x="5627333" y="1202608"/>
            <a:chExt cx="2652049" cy="3415383"/>
          </a:xfrm>
        </p:grpSpPr>
        <p:pic>
          <p:nvPicPr>
            <p:cNvPr id="44" name="Bild 43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669547" flipV="1">
              <a:off x="5833170" y="999109"/>
              <a:ext cx="2242713" cy="2649711"/>
            </a:xfrm>
            <a:prstGeom prst="rect">
              <a:avLst/>
            </a:prstGeom>
          </p:spPr>
        </p:pic>
        <p:pic>
          <p:nvPicPr>
            <p:cNvPr id="45" name="Bild 44" descr="Unbenannt-1 Kopi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0453">
              <a:off x="5830832" y="2171779"/>
              <a:ext cx="2242713" cy="2649711"/>
            </a:xfrm>
            <a:prstGeom prst="rect">
              <a:avLst/>
            </a:prstGeom>
          </p:spPr>
        </p:pic>
      </p:grpSp>
      <p:grpSp>
        <p:nvGrpSpPr>
          <p:cNvPr id="24" name="Gruppierung 23"/>
          <p:cNvGrpSpPr/>
          <p:nvPr/>
        </p:nvGrpSpPr>
        <p:grpSpPr>
          <a:xfrm>
            <a:off x="1899571" y="2095217"/>
            <a:ext cx="651199" cy="846649"/>
            <a:chOff x="3517124" y="1957417"/>
            <a:chExt cx="651199" cy="846648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124" y="1957417"/>
              <a:ext cx="651199" cy="651199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Textfeld 3"/>
            <p:cNvSpPr txBox="1"/>
            <p:nvPr/>
          </p:nvSpPr>
          <p:spPr>
            <a:xfrm>
              <a:off x="3549523" y="2550151"/>
              <a:ext cx="563943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5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Genève</a:t>
              </a:r>
            </a:p>
          </p:txBody>
        </p:sp>
      </p:grpSp>
      <p:grpSp>
        <p:nvGrpSpPr>
          <p:cNvPr id="25" name="Gruppierung 24"/>
          <p:cNvGrpSpPr/>
          <p:nvPr/>
        </p:nvGrpSpPr>
        <p:grpSpPr>
          <a:xfrm>
            <a:off x="2841029" y="2095217"/>
            <a:ext cx="632016" cy="846649"/>
            <a:chOff x="4458584" y="1957417"/>
            <a:chExt cx="632016" cy="846649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584" y="1957417"/>
              <a:ext cx="632016" cy="632016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4593676" y="2550152"/>
              <a:ext cx="429159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5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Basel</a:t>
              </a:r>
            </a:p>
          </p:txBody>
        </p:sp>
      </p:grpSp>
      <p:grpSp>
        <p:nvGrpSpPr>
          <p:cNvPr id="26" name="Gruppierung 25"/>
          <p:cNvGrpSpPr/>
          <p:nvPr/>
        </p:nvGrpSpPr>
        <p:grpSpPr>
          <a:xfrm>
            <a:off x="1899571" y="3119784"/>
            <a:ext cx="651199" cy="855195"/>
            <a:chOff x="3517124" y="2981981"/>
            <a:chExt cx="651199" cy="855194"/>
          </a:xfrm>
        </p:grpSpPr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124" y="2981981"/>
              <a:ext cx="651199" cy="651199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3609504" y="3583261"/>
              <a:ext cx="466438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5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Zürich</a:t>
              </a:r>
            </a:p>
          </p:txBody>
        </p:sp>
      </p:grpSp>
      <p:grpSp>
        <p:nvGrpSpPr>
          <p:cNvPr id="27" name="Gruppierung 26"/>
          <p:cNvGrpSpPr/>
          <p:nvPr/>
        </p:nvGrpSpPr>
        <p:grpSpPr>
          <a:xfrm>
            <a:off x="2831440" y="3119784"/>
            <a:ext cx="651199" cy="855195"/>
            <a:chOff x="4448993" y="2981981"/>
            <a:chExt cx="651199" cy="855194"/>
          </a:xfrm>
        </p:grpSpPr>
        <p:pic>
          <p:nvPicPr>
            <p:cNvPr id="18" name="Bild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8993" y="2981981"/>
              <a:ext cx="651199" cy="651199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4548770" y="3583261"/>
              <a:ext cx="376758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5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Bern</a:t>
              </a:r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1646736" y="1435423"/>
            <a:ext cx="2088739" cy="2736915"/>
            <a:chOff x="3247127" y="1269860"/>
            <a:chExt cx="2088739" cy="2736914"/>
          </a:xfrm>
        </p:grpSpPr>
        <p:sp>
          <p:nvSpPr>
            <p:cNvPr id="5" name="Rechteck 4"/>
            <p:cNvSpPr/>
            <p:nvPr/>
          </p:nvSpPr>
          <p:spPr>
            <a:xfrm>
              <a:off x="3247127" y="1732292"/>
              <a:ext cx="2088739" cy="2274482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851784" y="1269860"/>
              <a:ext cx="879430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Interurbane</a:t>
              </a:r>
              <a:endParaRPr lang="fr-FR" sz="1200" dirty="0">
                <a:solidFill>
                  <a:srgbClr val="000000"/>
                </a:solidFill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AG</a:t>
              </a:r>
            </a:p>
          </p:txBody>
        </p:sp>
      </p:grpSp>
      <p:grpSp>
        <p:nvGrpSpPr>
          <p:cNvPr id="50" name="Gruppierung 49"/>
          <p:cNvGrpSpPr/>
          <p:nvPr/>
        </p:nvGrpSpPr>
        <p:grpSpPr>
          <a:xfrm>
            <a:off x="6281338" y="510169"/>
            <a:ext cx="785354" cy="4252739"/>
            <a:chOff x="7881731" y="344606"/>
            <a:chExt cx="785354" cy="4252738"/>
          </a:xfrm>
        </p:grpSpPr>
        <p:sp>
          <p:nvSpPr>
            <p:cNvPr id="36" name="Textfeld 35"/>
            <p:cNvSpPr txBox="1"/>
            <p:nvPr/>
          </p:nvSpPr>
          <p:spPr>
            <a:xfrm>
              <a:off x="7881731" y="344606"/>
              <a:ext cx="7853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r>
                <a:rPr lang="fr-FR" dirty="0" err="1" smtClean="0"/>
                <a:t>Regionale</a:t>
              </a:r>
              <a:endParaRPr lang="fr-FR" dirty="0" smtClean="0"/>
            </a:p>
            <a:p>
              <a:r>
                <a:rPr lang="fr-FR" dirty="0" err="1" smtClean="0"/>
                <a:t>Projekte</a:t>
              </a:r>
              <a:endParaRPr lang="fr-FR" dirty="0"/>
            </a:p>
          </p:txBody>
        </p:sp>
        <p:grpSp>
          <p:nvGrpSpPr>
            <p:cNvPr id="43" name="Gruppierung 42"/>
            <p:cNvGrpSpPr/>
            <p:nvPr/>
          </p:nvGrpSpPr>
          <p:grpSpPr>
            <a:xfrm>
              <a:off x="7926100" y="1067421"/>
              <a:ext cx="696613" cy="1114780"/>
              <a:chOff x="7926100" y="1577653"/>
              <a:chExt cx="696613" cy="1114780"/>
            </a:xfrm>
          </p:grpSpPr>
          <p:pic>
            <p:nvPicPr>
              <p:cNvPr id="32" name="Bild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45877" y="1577653"/>
                <a:ext cx="651888" cy="65188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37" name="Textfeld 36"/>
              <p:cNvSpPr txBox="1"/>
              <p:nvPr/>
            </p:nvSpPr>
            <p:spPr>
              <a:xfrm>
                <a:off x="7926100" y="2206917"/>
                <a:ext cx="696613" cy="4855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>
                <a:lvl1pPr marL="0" marR="0" indent="0" algn="ctr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fr-FR" sz="1050" i="1" dirty="0" smtClean="0"/>
                  <a:t>Cannabis </a:t>
                </a:r>
              </a:p>
              <a:p>
                <a:pPr>
                  <a:lnSpc>
                    <a:spcPct val="80000"/>
                  </a:lnSpc>
                </a:pPr>
                <a:r>
                  <a:rPr lang="fr-FR" sz="1050" i="1" dirty="0" smtClean="0"/>
                  <a:t>social</a:t>
                </a:r>
              </a:p>
              <a:p>
                <a:pPr>
                  <a:lnSpc>
                    <a:spcPct val="80000"/>
                  </a:lnSpc>
                </a:pPr>
                <a:r>
                  <a:rPr lang="fr-FR" sz="1050" i="1" dirty="0" smtClean="0"/>
                  <a:t>clubs</a:t>
                </a:r>
                <a:endParaRPr lang="fr-FR" sz="1050" i="1" dirty="0"/>
              </a:p>
            </p:txBody>
          </p:sp>
        </p:grpSp>
        <p:grpSp>
          <p:nvGrpSpPr>
            <p:cNvPr id="42" name="Gruppierung 41"/>
            <p:cNvGrpSpPr/>
            <p:nvPr/>
          </p:nvGrpSpPr>
          <p:grpSpPr>
            <a:xfrm>
              <a:off x="7886294" y="2502579"/>
              <a:ext cx="776229" cy="890960"/>
              <a:chOff x="7886294" y="2902677"/>
              <a:chExt cx="776229" cy="890960"/>
            </a:xfrm>
          </p:grpSpPr>
          <p:pic>
            <p:nvPicPr>
              <p:cNvPr id="35" name="Bild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48462" y="2902677"/>
                <a:ext cx="651888" cy="65282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38" name="Textfeld 37"/>
              <p:cNvSpPr txBox="1"/>
              <p:nvPr/>
            </p:nvSpPr>
            <p:spPr>
              <a:xfrm>
                <a:off x="7886294" y="3566654"/>
                <a:ext cx="776229" cy="2269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>
                <a:lvl1pPr marL="0" marR="0" indent="0" algn="ctr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fr-FR" sz="1050" i="1" dirty="0" err="1" smtClean="0"/>
                  <a:t>Apotheken</a:t>
                </a:r>
                <a:endParaRPr lang="fr-FR" sz="1050" i="1" dirty="0"/>
              </a:p>
            </p:txBody>
          </p:sp>
        </p:grpSp>
        <p:grpSp>
          <p:nvGrpSpPr>
            <p:cNvPr id="41" name="Gruppierung 40"/>
            <p:cNvGrpSpPr/>
            <p:nvPr/>
          </p:nvGrpSpPr>
          <p:grpSpPr>
            <a:xfrm>
              <a:off x="7958791" y="3713917"/>
              <a:ext cx="631231" cy="883427"/>
              <a:chOff x="7958791" y="4224149"/>
              <a:chExt cx="631231" cy="883427"/>
            </a:xfrm>
          </p:grpSpPr>
          <p:pic>
            <p:nvPicPr>
              <p:cNvPr id="39" name="Bild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58791" y="4224149"/>
                <a:ext cx="631231" cy="629264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40" name="Textfeld 39"/>
              <p:cNvSpPr txBox="1"/>
              <p:nvPr/>
            </p:nvSpPr>
            <p:spPr>
              <a:xfrm>
                <a:off x="8019663" y="4880593"/>
                <a:ext cx="509493" cy="2269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>
                <a:lvl1pPr marL="0" marR="0" indent="0" algn="ctr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lvl1pPr>
              </a:lstStyle>
              <a:p>
                <a:pPr>
                  <a:lnSpc>
                    <a:spcPct val="80000"/>
                  </a:lnSpc>
                </a:pPr>
                <a:r>
                  <a:rPr lang="fr-FR" sz="1050" i="1" dirty="0" smtClean="0"/>
                  <a:t>Shops</a:t>
                </a:r>
                <a:endParaRPr lang="fr-FR" sz="1050" i="1" dirty="0"/>
              </a:p>
            </p:txBody>
          </p:sp>
        </p:grpSp>
      </p:grpSp>
      <p:grpSp>
        <p:nvGrpSpPr>
          <p:cNvPr id="51" name="Gruppierung 50"/>
          <p:cNvGrpSpPr/>
          <p:nvPr/>
        </p:nvGrpSpPr>
        <p:grpSpPr>
          <a:xfrm>
            <a:off x="4006579" y="2051823"/>
            <a:ext cx="1418115" cy="1572416"/>
            <a:chOff x="5777179" y="1886259"/>
            <a:chExt cx="1418115" cy="1572416"/>
          </a:xfrm>
        </p:grpSpPr>
        <p:sp>
          <p:nvSpPr>
            <p:cNvPr id="47" name="Textfeld 46"/>
            <p:cNvSpPr txBox="1"/>
            <p:nvPr/>
          </p:nvSpPr>
          <p:spPr>
            <a:xfrm>
              <a:off x="5777179" y="1886259"/>
              <a:ext cx="141811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Machbarkeitsstudie</a:t>
              </a:r>
              <a:endParaRPr kumimoji="0" lang="fr-FR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" name="Bild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916" y="2372533"/>
              <a:ext cx="1062630" cy="1086142"/>
            </a:xfrm>
            <a:prstGeom prst="ellipse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7367842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074745"/>
              </p:ext>
            </p:extLst>
          </p:nvPr>
        </p:nvGraphicFramePr>
        <p:xfrm>
          <a:off x="1246635" y="659122"/>
          <a:ext cx="7305557" cy="456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 rot="16200000">
            <a:off x="-930383" y="2648365"/>
            <a:ext cx="314881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3200" b="1" dirty="0" smtClean="0">
                <a:solidFill>
                  <a:srgbClr val="7F7F7F"/>
                </a:solidFill>
              </a:rPr>
              <a:t>Konsummotive</a:t>
            </a:r>
            <a:endParaRPr lang="fr-CH" sz="32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0865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12041"/>
            <a:ext cx="71247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6766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67" y="1167915"/>
            <a:ext cx="7109636" cy="413882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63987" y="336922"/>
            <a:ext cx="518777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8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Vorstudie</a:t>
            </a:r>
            <a:r>
              <a:rPr kumimoji="0" lang="fr-FR" sz="48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CUDIT</a:t>
            </a:r>
          </a:p>
        </p:txBody>
      </p:sp>
    </p:spTree>
    <p:extLst>
      <p:ext uri="{BB962C8B-B14F-4D97-AF65-F5344CB8AC3E}">
        <p14:creationId xmlns:p14="http://schemas.microsoft.com/office/powerpoint/2010/main" val="61449830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488" y="1534548"/>
            <a:ext cx="6664465" cy="38796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63987" y="336922"/>
            <a:ext cx="518777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800" b="1" i="0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Vorstudie</a:t>
            </a:r>
            <a:r>
              <a:rPr kumimoji="0" lang="fr-FR" sz="48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CUDIT</a:t>
            </a:r>
          </a:p>
        </p:txBody>
      </p:sp>
    </p:spTree>
    <p:extLst>
      <p:ext uri="{BB962C8B-B14F-4D97-AF65-F5344CB8AC3E}">
        <p14:creationId xmlns:p14="http://schemas.microsoft.com/office/powerpoint/2010/main" val="63252826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206965" y="187493"/>
            <a:ext cx="48030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sz="4000" b="1" dirty="0" smtClean="0">
                <a:solidFill>
                  <a:srgbClr val="7F7F7F"/>
                </a:solidFill>
              </a:rPr>
              <a:t>Das Genfer Projekt</a:t>
            </a:r>
            <a:endParaRPr lang="fr-CH" sz="4000" b="1" dirty="0">
              <a:solidFill>
                <a:srgbClr val="7F7F7F"/>
              </a:solidFill>
            </a:endParaRPr>
          </a:p>
        </p:txBody>
      </p:sp>
      <p:grpSp>
        <p:nvGrpSpPr>
          <p:cNvPr id="39" name="Gruppierung 38"/>
          <p:cNvGrpSpPr/>
          <p:nvPr/>
        </p:nvGrpSpPr>
        <p:grpSpPr>
          <a:xfrm>
            <a:off x="2230100" y="1039288"/>
            <a:ext cx="4941951" cy="1160510"/>
            <a:chOff x="2230098" y="1039287"/>
            <a:chExt cx="4941951" cy="1160509"/>
          </a:xfrm>
        </p:grpSpPr>
        <p:grpSp>
          <p:nvGrpSpPr>
            <p:cNvPr id="6" name="Gruppierung 5"/>
            <p:cNvGrpSpPr/>
            <p:nvPr/>
          </p:nvGrpSpPr>
          <p:grpSpPr>
            <a:xfrm>
              <a:off x="2230098" y="1039287"/>
              <a:ext cx="4941951" cy="1160509"/>
              <a:chOff x="2206965" y="1209511"/>
              <a:chExt cx="4941951" cy="1160509"/>
            </a:xfrm>
          </p:grpSpPr>
          <p:sp>
            <p:nvSpPr>
              <p:cNvPr id="2" name="Rechteck 1"/>
              <p:cNvSpPr/>
              <p:nvPr/>
            </p:nvSpPr>
            <p:spPr>
              <a:xfrm>
                <a:off x="2206965" y="1440344"/>
                <a:ext cx="4941951" cy="929676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0" i="0" u="none" strike="noStrike" cap="none" spc="0" normalizeH="0" baseline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" name="Rechteck 2"/>
              <p:cNvSpPr/>
              <p:nvPr/>
            </p:nvSpPr>
            <p:spPr>
              <a:xfrm>
                <a:off x="3650387" y="1209511"/>
                <a:ext cx="2209835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ctr" rtl="0" latinLnBrk="1" hangingPunct="0"/>
                <a:r>
                  <a:rPr lang="fr-FR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Cannabinothèque</a:t>
                </a:r>
              </a:p>
            </p:txBody>
          </p:sp>
        </p:grpSp>
        <p:sp>
          <p:nvSpPr>
            <p:cNvPr id="29" name="Rechteck 28"/>
            <p:cNvSpPr/>
            <p:nvPr/>
          </p:nvSpPr>
          <p:spPr>
            <a:xfrm>
              <a:off x="2375004" y="148345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CH" sz="1200" dirty="0" smtClean="0"/>
                <a:t>Assoziatives Modell</a:t>
              </a:r>
              <a:endParaRPr lang="de-DE" sz="1200" dirty="0" smtClean="0"/>
            </a:p>
            <a:p>
              <a:pPr algn="ctr"/>
              <a:r>
                <a:rPr lang="de-DE" sz="1200" dirty="0"/>
                <a:t>Cannabis-Erwerb </a:t>
              </a:r>
              <a:r>
                <a:rPr lang="de-DE" sz="1200" dirty="0" smtClean="0"/>
                <a:t>nur für </a:t>
              </a:r>
              <a:r>
                <a:rPr lang="de-DE" sz="1200" dirty="0"/>
                <a:t>Mitglieder </a:t>
              </a:r>
              <a:r>
                <a:rPr lang="de-DE" sz="1200" dirty="0" smtClean="0"/>
                <a:t>des Vereins</a:t>
              </a:r>
            </a:p>
            <a:p>
              <a:pPr algn="ctr"/>
              <a:r>
                <a:rPr lang="fr-FR" sz="1200" dirty="0" err="1" smtClean="0"/>
                <a:t>Kein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Konsum</a:t>
              </a:r>
              <a:r>
                <a:rPr lang="fr-FR" sz="1200" dirty="0" smtClean="0"/>
                <a:t> vor </a:t>
              </a:r>
              <a:r>
                <a:rPr lang="fr-FR" sz="1200" dirty="0" err="1" smtClean="0"/>
                <a:t>Ort</a:t>
              </a:r>
              <a:endParaRPr lang="fr-FR" sz="1200" dirty="0"/>
            </a:p>
          </p:txBody>
        </p:sp>
      </p:grpSp>
      <p:sp>
        <p:nvSpPr>
          <p:cNvPr id="34" name="Rechteck 33"/>
          <p:cNvSpPr/>
          <p:nvPr/>
        </p:nvSpPr>
        <p:spPr>
          <a:xfrm>
            <a:off x="2459631" y="513363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400" dirty="0" smtClean="0"/>
              <a:t>max. 10 g </a:t>
            </a:r>
            <a:r>
              <a:rPr lang="fr-CH" sz="1400" dirty="0" smtClean="0"/>
              <a:t>/ Wo</a:t>
            </a:r>
          </a:p>
          <a:p>
            <a:pPr algn="ctr"/>
            <a:r>
              <a:rPr lang="fr-CH" sz="1400" dirty="0" smtClean="0"/>
              <a:t>Cannabis aus Schweizer Produktion</a:t>
            </a:r>
          </a:p>
          <a:p>
            <a:pPr algn="ctr"/>
            <a:endParaRPr lang="fr-FR" sz="1400" dirty="0"/>
          </a:p>
        </p:txBody>
      </p:sp>
      <p:grpSp>
        <p:nvGrpSpPr>
          <p:cNvPr id="41" name="Gruppierung 40"/>
          <p:cNvGrpSpPr/>
          <p:nvPr/>
        </p:nvGrpSpPr>
        <p:grpSpPr>
          <a:xfrm>
            <a:off x="3593247" y="2330736"/>
            <a:ext cx="2228483" cy="2672634"/>
            <a:chOff x="3593245" y="2330735"/>
            <a:chExt cx="2228483" cy="2672635"/>
          </a:xfrm>
        </p:grpSpPr>
        <p:sp>
          <p:nvSpPr>
            <p:cNvPr id="22" name="Textfeld 21"/>
            <p:cNvSpPr txBox="1"/>
            <p:nvPr/>
          </p:nvSpPr>
          <p:spPr>
            <a:xfrm>
              <a:off x="4282176" y="2885864"/>
              <a:ext cx="85062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Self-Care</a:t>
              </a:r>
            </a:p>
          </p:txBody>
        </p:sp>
        <p:pic>
          <p:nvPicPr>
            <p:cNvPr id="27" name="Bild 26" descr="arrow-310634__340.png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412800" y="2316693"/>
              <a:ext cx="545406" cy="573489"/>
            </a:xfrm>
            <a:prstGeom prst="rect">
              <a:avLst/>
            </a:prstGeom>
          </p:spPr>
        </p:pic>
        <p:sp>
          <p:nvSpPr>
            <p:cNvPr id="31" name="Rechteck 30"/>
            <p:cNvSpPr/>
            <p:nvPr/>
          </p:nvSpPr>
          <p:spPr>
            <a:xfrm>
              <a:off x="3593245" y="3987707"/>
              <a:ext cx="222848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 smtClean="0"/>
                <a:t>50 </a:t>
              </a:r>
              <a:r>
                <a:rPr lang="fr-FR" sz="1200" dirty="0" err="1" smtClean="0"/>
                <a:t>Erwachsene</a:t>
              </a:r>
              <a:endParaRPr lang="fr-FR" sz="1200" dirty="0" smtClean="0"/>
            </a:p>
            <a:p>
              <a:pPr algn="ctr"/>
              <a:r>
                <a:rPr lang="fr-FR" sz="1200" dirty="0"/>
                <a:t>Cannabis </a:t>
              </a:r>
              <a:r>
                <a:rPr lang="fr-FR" sz="1200" dirty="0" err="1"/>
                <a:t>zur</a:t>
              </a:r>
              <a:r>
                <a:rPr lang="fr-FR" sz="1200" dirty="0"/>
                <a:t> </a:t>
              </a:r>
              <a:r>
                <a:rPr lang="fr-FR" sz="1200" dirty="0" err="1"/>
                <a:t>Linderung</a:t>
              </a:r>
              <a:r>
                <a:rPr lang="fr-FR" sz="1200" dirty="0"/>
                <a:t> der </a:t>
              </a:r>
              <a:r>
                <a:rPr lang="fr-FR" sz="1200" dirty="0" err="1" smtClean="0"/>
                <a:t>Symptome</a:t>
              </a:r>
              <a:r>
                <a:rPr lang="fr-FR" sz="1200" dirty="0" smtClean="0"/>
                <a:t> </a:t>
              </a:r>
              <a:endParaRPr lang="fr-FR" sz="1200" dirty="0"/>
            </a:p>
            <a:p>
              <a:pPr algn="ctr"/>
              <a:r>
                <a:rPr lang="fr-FR" sz="1200" dirty="0" err="1" smtClean="0"/>
                <a:t>ausserhalb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anerkannter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Indikationen</a:t>
              </a:r>
              <a:endParaRPr lang="fr-FR" sz="1200" dirty="0"/>
            </a:p>
          </p:txBody>
        </p:sp>
        <p:pic>
          <p:nvPicPr>
            <p:cNvPr id="36" name="Bild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1179" y="3178932"/>
              <a:ext cx="716441" cy="716441"/>
            </a:xfrm>
            <a:prstGeom prst="ellipse">
              <a:avLst/>
            </a:prstGeom>
            <a:ln>
              <a:solidFill>
                <a:srgbClr val="0D0D0D"/>
              </a:solidFill>
            </a:ln>
          </p:spPr>
        </p:pic>
      </p:grpSp>
      <p:grpSp>
        <p:nvGrpSpPr>
          <p:cNvPr id="42" name="Gruppierung 41"/>
          <p:cNvGrpSpPr/>
          <p:nvPr/>
        </p:nvGrpSpPr>
        <p:grpSpPr>
          <a:xfrm>
            <a:off x="6057809" y="2225947"/>
            <a:ext cx="2228483" cy="2315759"/>
            <a:chOff x="6057807" y="2225946"/>
            <a:chExt cx="2228483" cy="2315759"/>
          </a:xfrm>
        </p:grpSpPr>
        <p:sp>
          <p:nvSpPr>
            <p:cNvPr id="23" name="Textfeld 22"/>
            <p:cNvSpPr txBox="1"/>
            <p:nvPr/>
          </p:nvSpPr>
          <p:spPr>
            <a:xfrm>
              <a:off x="6342519" y="2885865"/>
              <a:ext cx="165906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Risikokonsumenten</a:t>
              </a:r>
              <a:endPara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" name="Bild 27" descr="arrow-310634__340.png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08784" flipH="1">
              <a:off x="6276493" y="2225946"/>
              <a:ext cx="726902" cy="573489"/>
            </a:xfrm>
            <a:prstGeom prst="rect">
              <a:avLst/>
            </a:prstGeom>
          </p:spPr>
        </p:pic>
        <p:sp>
          <p:nvSpPr>
            <p:cNvPr id="32" name="Rechteck 31"/>
            <p:cNvSpPr/>
            <p:nvPr/>
          </p:nvSpPr>
          <p:spPr>
            <a:xfrm>
              <a:off x="6057807" y="3895374"/>
              <a:ext cx="22284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 smtClean="0"/>
                <a:t>20 </a:t>
              </a:r>
              <a:r>
                <a:rPr lang="fr-FR" sz="1200" dirty="0" err="1" smtClean="0"/>
                <a:t>Junge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Erwachsene</a:t>
              </a:r>
              <a:r>
                <a:rPr lang="fr-FR" sz="1200" dirty="0" smtClean="0"/>
                <a:t> (18-25)</a:t>
              </a:r>
            </a:p>
            <a:p>
              <a:pPr algn="ctr"/>
              <a:r>
                <a:rPr lang="fr-FR" sz="1200" dirty="0" err="1" smtClean="0"/>
                <a:t>ev</a:t>
              </a:r>
              <a:r>
                <a:rPr lang="fr-FR" sz="1200" dirty="0" smtClean="0"/>
                <a:t>. 10 </a:t>
              </a:r>
              <a:r>
                <a:rPr lang="fr-FR" sz="1200" dirty="0" err="1" smtClean="0"/>
                <a:t>Minderjährige</a:t>
              </a:r>
              <a:r>
                <a:rPr lang="fr-FR" sz="1200" dirty="0" smtClean="0"/>
                <a:t> (</a:t>
              </a:r>
              <a:r>
                <a:rPr lang="fr-FR" sz="1200" dirty="0"/>
                <a:t>18-25</a:t>
              </a:r>
              <a:r>
                <a:rPr lang="fr-FR" sz="1200" dirty="0" smtClean="0"/>
                <a:t>)</a:t>
              </a:r>
            </a:p>
            <a:p>
              <a:pPr algn="ctr"/>
              <a:r>
                <a:rPr lang="fr-FR" sz="1200" dirty="0"/>
                <a:t> </a:t>
              </a:r>
            </a:p>
          </p:txBody>
        </p:sp>
        <p:pic>
          <p:nvPicPr>
            <p:cNvPr id="37" name="Bild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1181" y="3193640"/>
              <a:ext cx="701734" cy="701734"/>
            </a:xfrm>
            <a:prstGeom prst="ellipse">
              <a:avLst/>
            </a:prstGeom>
            <a:ln>
              <a:solidFill>
                <a:srgbClr val="0D0D0D"/>
              </a:solidFill>
            </a:ln>
          </p:spPr>
        </p:pic>
      </p:grpSp>
      <p:grpSp>
        <p:nvGrpSpPr>
          <p:cNvPr id="40" name="Gruppierung 39"/>
          <p:cNvGrpSpPr/>
          <p:nvPr/>
        </p:nvGrpSpPr>
        <p:grpSpPr>
          <a:xfrm>
            <a:off x="1041743" y="2225947"/>
            <a:ext cx="2243402" cy="2131094"/>
            <a:chOff x="1041743" y="2225946"/>
            <a:chExt cx="2243402" cy="2131093"/>
          </a:xfrm>
        </p:grpSpPr>
        <p:sp>
          <p:nvSpPr>
            <p:cNvPr id="21" name="Textfeld 20"/>
            <p:cNvSpPr txBox="1"/>
            <p:nvPr/>
          </p:nvSpPr>
          <p:spPr>
            <a:xfrm>
              <a:off x="1190175" y="2885865"/>
              <a:ext cx="1818615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Kontrollierter</a:t>
              </a:r>
              <a:r>
                <a:rPr kumimoji="0" lang="fr-FR" sz="1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fr-FR" sz="14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Konsum</a:t>
              </a:r>
              <a:endParaRPr kumimoji="0" lang="fr-FR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" name="Bild 25" descr="arrow-310634__340.png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91216">
              <a:off x="2558243" y="2225946"/>
              <a:ext cx="726902" cy="573489"/>
            </a:xfrm>
            <a:prstGeom prst="rect">
              <a:avLst/>
            </a:prstGeom>
          </p:spPr>
        </p:pic>
        <p:sp>
          <p:nvSpPr>
            <p:cNvPr id="30" name="Rechteck 29"/>
            <p:cNvSpPr/>
            <p:nvPr/>
          </p:nvSpPr>
          <p:spPr>
            <a:xfrm>
              <a:off x="1041743" y="4080040"/>
              <a:ext cx="211546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 smtClean="0"/>
                <a:t>600 </a:t>
              </a:r>
              <a:r>
                <a:rPr lang="fr-CH" sz="1200" dirty="0" smtClean="0"/>
                <a:t>Erwachsene</a:t>
              </a:r>
              <a:endParaRPr lang="fr-FR" sz="1200" dirty="0"/>
            </a:p>
          </p:txBody>
        </p:sp>
        <p:pic>
          <p:nvPicPr>
            <p:cNvPr id="38" name="Bild 37" descr="maitrisé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4890" y="3193640"/>
              <a:ext cx="709175" cy="709175"/>
            </a:xfrm>
            <a:prstGeom prst="ellipse">
              <a:avLst/>
            </a:prstGeom>
            <a:ln>
              <a:solidFill>
                <a:srgbClr val="0D0D0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767396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926255" y="298824"/>
            <a:ext cx="126077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4000" b="1" i="0" u="none" strike="noStrike" cap="none" spc="0" normalizeH="0" baseline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Fazit</a:t>
            </a:r>
            <a:endParaRPr kumimoji="0" lang="de-CH" sz="4000" b="1" i="0" u="none" strike="noStrike" cap="none" spc="0" normalizeH="0" baseline="0" smtClean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71938"/>
            <a:ext cx="3048000" cy="386108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944547" y="1778986"/>
            <a:ext cx="6870746" cy="30162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2000" smtClean="0"/>
              <a:t>Grundlegende Public Health Prinzipien der Opiat-gesstützten Behandlung lassen sich auf den regulierten Zugang zu Cannabis übertragen</a:t>
            </a:r>
          </a:p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2000" smtClean="0"/>
              <a:t>USA-Daten ➛ Machbarkeit und Zweckdienlichkeit als Public Health Strategie</a:t>
            </a:r>
          </a:p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2000" smtClean="0"/>
              <a:t>Schweizer Voruntersuchung ➛  Relevanz Schweizer Kontext</a:t>
            </a:r>
          </a:p>
          <a:p>
            <a:pPr marL="342900" indent="-342900">
              <a:spcAft>
                <a:spcPts val="1200"/>
              </a:spcAft>
              <a:buClr>
                <a:srgbClr val="FD6FCF"/>
              </a:buClr>
              <a:buFont typeface="Arial"/>
              <a:buChar char="•"/>
            </a:pPr>
            <a:r>
              <a:rPr lang="de-CH" sz="2000" smtClean="0"/>
              <a:t>Deutschland ist der grosse Kanton, folglich …</a:t>
            </a:r>
            <a:endParaRPr lang="de-CH" sz="2000"/>
          </a:p>
        </p:txBody>
      </p:sp>
    </p:spTree>
    <p:extLst>
      <p:ext uri="{BB962C8B-B14F-4D97-AF65-F5344CB8AC3E}">
        <p14:creationId xmlns:p14="http://schemas.microsoft.com/office/powerpoint/2010/main" val="3825397223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655315" y="415660"/>
            <a:ext cx="4665366" cy="720001"/>
            <a:chOff x="639762" y="493153"/>
            <a:chExt cx="4665366" cy="720000"/>
          </a:xfrm>
        </p:grpSpPr>
        <p:sp>
          <p:nvSpPr>
            <p:cNvPr id="8" name="Rechteck 7"/>
            <p:cNvSpPr/>
            <p:nvPr/>
          </p:nvSpPr>
          <p:spPr>
            <a:xfrm>
              <a:off x="1568208" y="591544"/>
              <a:ext cx="3736920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2800" b="1" dirty="0" err="1">
                  <a:solidFill>
                    <a:schemeClr val="bg1">
                      <a:lumMod val="50000"/>
                    </a:schemeClr>
                  </a:solidFill>
                </a:rPr>
                <a:t>addictohug.ch</a:t>
              </a: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62" y="493153"/>
              <a:ext cx="720000" cy="720000"/>
            </a:xfrm>
            <a:prstGeom prst="rect">
              <a:avLst/>
            </a:prstGeom>
          </p:spPr>
        </p:pic>
      </p:grpSp>
      <p:grpSp>
        <p:nvGrpSpPr>
          <p:cNvPr id="10" name="Gruppierung 9"/>
          <p:cNvGrpSpPr/>
          <p:nvPr/>
        </p:nvGrpSpPr>
        <p:grpSpPr>
          <a:xfrm>
            <a:off x="647484" y="1264957"/>
            <a:ext cx="7049264" cy="720000"/>
            <a:chOff x="631931" y="1342450"/>
            <a:chExt cx="7049264" cy="720000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31" y="1342450"/>
              <a:ext cx="727831" cy="720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1568208" y="1533173"/>
              <a:ext cx="61129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www.facebook.com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</p:grpSp>
      <p:grpSp>
        <p:nvGrpSpPr>
          <p:cNvPr id="13" name="Gruppierung 12"/>
          <p:cNvGrpSpPr/>
          <p:nvPr/>
        </p:nvGrpSpPr>
        <p:grpSpPr>
          <a:xfrm>
            <a:off x="653656" y="2116731"/>
            <a:ext cx="7028663" cy="720000"/>
            <a:chOff x="638101" y="2194223"/>
            <a:chExt cx="7028663" cy="720000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101" y="2194223"/>
              <a:ext cx="721661" cy="720000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1568208" y="2384946"/>
              <a:ext cx="6098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twitter.com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endParaRPr lang="fr-FR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664773" y="2963551"/>
            <a:ext cx="7320600" cy="720000"/>
            <a:chOff x="649220" y="3041044"/>
            <a:chExt cx="7320600" cy="720000"/>
          </a:xfrm>
        </p:grpSpPr>
        <p:pic>
          <p:nvPicPr>
            <p:cNvPr id="17" name="Bild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220" y="3041044"/>
              <a:ext cx="710542" cy="720000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1568208" y="3231767"/>
              <a:ext cx="6401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www.linkedin.com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company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/service-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d'addictologie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628509" y="3812848"/>
            <a:ext cx="8121721" cy="720000"/>
            <a:chOff x="612954" y="3890341"/>
            <a:chExt cx="8121721" cy="720000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954" y="3890341"/>
              <a:ext cx="746808" cy="720000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1568208" y="4081064"/>
              <a:ext cx="71664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www.youtube.com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channel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/UCVhK2ZmXqSqWqR3rtgGHvpA/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videos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618383" y="4662145"/>
            <a:ext cx="5537378" cy="759395"/>
            <a:chOff x="602830" y="4739638"/>
            <a:chExt cx="5537378" cy="759395"/>
          </a:xfrm>
        </p:grpSpPr>
        <p:sp>
          <p:nvSpPr>
            <p:cNvPr id="23" name="Rechteck 22"/>
            <p:cNvSpPr/>
            <p:nvPr/>
          </p:nvSpPr>
          <p:spPr>
            <a:xfrm>
              <a:off x="1568208" y="4950058"/>
              <a:ext cx="4572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www.hug-ge.ch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4" name="Bild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830" y="4739638"/>
              <a:ext cx="756932" cy="759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5578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02" y="728878"/>
            <a:ext cx="7658796" cy="45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32621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868" y="889000"/>
            <a:ext cx="6532575" cy="435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25068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3816692797791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343" y="1175252"/>
            <a:ext cx="5271961" cy="296510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149294" y="244903"/>
            <a:ext cx="479401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1" i="0" u="none" strike="noStrike" cap="none" spc="0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CBD - </a:t>
            </a:r>
            <a:r>
              <a:rPr kumimoji="0" lang="fr-FR" sz="4400" b="1" i="0" u="none" strike="noStrike" cap="none" spc="0" normalizeH="0" baseline="0" dirty="0" err="1" smtClean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Produktion</a:t>
            </a:r>
            <a:endParaRPr kumimoji="0" lang="fr-FR" sz="4400" b="1" i="0" u="none" strike="noStrike" cap="none" spc="0" normalizeH="0" baseline="0" dirty="0" smtClean="0">
              <a:ln>
                <a:noFill/>
              </a:ln>
              <a:solidFill>
                <a:srgbClr val="7F7F7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62350" y="4373229"/>
            <a:ext cx="4019300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fr-FR" sz="1800" dirty="0">
                <a:solidFill>
                  <a:srgbClr val="000000"/>
                </a:solidFill>
              </a:rPr>
              <a:t>4</a:t>
            </a: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98 </a:t>
            </a:r>
            <a:r>
              <a:rPr kumimoji="0" lang="fr-FR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Produzenten</a:t>
            </a:r>
            <a:r>
              <a:rPr kumimoji="0" lang="fr-FR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(Stand </a:t>
            </a:r>
            <a:r>
              <a:rPr kumimoji="0" lang="fr-FR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Januar</a:t>
            </a:r>
            <a:r>
              <a:rPr kumimoji="0" lang="fr-FR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2018)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fr-FR" sz="1800" baseline="0" dirty="0" err="1" smtClean="0">
                <a:solidFill>
                  <a:srgbClr val="000000"/>
                </a:solidFill>
              </a:rPr>
              <a:t>Januar</a:t>
            </a:r>
            <a:r>
              <a:rPr lang="fr-FR" sz="1800" baseline="0" dirty="0" smtClean="0">
                <a:solidFill>
                  <a:srgbClr val="000000"/>
                </a:solidFill>
              </a:rPr>
              <a:t> 2017: 5 </a:t>
            </a:r>
            <a:r>
              <a:rPr lang="fr-FR" sz="1800" baseline="0" dirty="0" err="1" smtClean="0">
                <a:solidFill>
                  <a:srgbClr val="000000"/>
                </a:solidFill>
              </a:rPr>
              <a:t>Produzenten</a:t>
            </a:r>
            <a:endParaRPr kumimoji="0" lang="fr-FR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7566" y="5617868"/>
            <a:ext cx="185300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Eidgenössische</a:t>
            </a: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1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Zollverwaltung</a:t>
            </a:r>
            <a:endParaRPr kumimoji="0" lang="fr-FR" sz="1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169696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5b354617ea02cb2c008b46d1-750-5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504" y="545909"/>
            <a:ext cx="6365568" cy="50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42459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4843" y="1662401"/>
            <a:ext cx="3489159" cy="35549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feld 3"/>
          <p:cNvSpPr txBox="1"/>
          <p:nvPr/>
        </p:nvSpPr>
        <p:spPr>
          <a:xfrm>
            <a:off x="1698201" y="255719"/>
            <a:ext cx="565535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3200" b="1" dirty="0" err="1">
                <a:solidFill>
                  <a:srgbClr val="7F7F7F"/>
                </a:solidFill>
              </a:rPr>
              <a:t>Unterstützung</a:t>
            </a:r>
            <a:r>
              <a:rPr lang="fr-FR" sz="3200" b="1" dirty="0">
                <a:solidFill>
                  <a:srgbClr val="7F7F7F"/>
                </a:solidFill>
              </a:rPr>
              <a:t> </a:t>
            </a:r>
            <a:r>
              <a:rPr lang="fr-FR" sz="3200" b="1" dirty="0" err="1" smtClean="0">
                <a:solidFill>
                  <a:srgbClr val="7F7F7F"/>
                </a:solidFill>
              </a:rPr>
              <a:t>Legalisierung</a:t>
            </a:r>
            <a:r>
              <a:rPr lang="fr-FR" sz="3200" b="1" dirty="0" smtClean="0">
                <a:solidFill>
                  <a:srgbClr val="7F7F7F"/>
                </a:solidFill>
              </a:rPr>
              <a:t> </a:t>
            </a:r>
          </a:p>
          <a:p>
            <a:pPr algn="ctr" rtl="0" latinLnBrk="1" hangingPunct="0"/>
            <a:r>
              <a:rPr lang="fr-FR" sz="3200" dirty="0" smtClean="0">
                <a:solidFill>
                  <a:srgbClr val="7F7F7F"/>
                </a:solidFill>
              </a:rPr>
              <a:t>USA</a:t>
            </a:r>
            <a:endParaRPr kumimoji="0" lang="fr-FR" sz="3200" i="0" u="none" strike="noStrike" cap="none" spc="0" normalizeH="0" baseline="0" dirty="0" smtClean="0">
              <a:ln>
                <a:noFill/>
              </a:ln>
              <a:solidFill>
                <a:srgbClr val="7F7F7F"/>
              </a:solidFill>
              <a:effectLst/>
              <a:uFillTx/>
              <a:sym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print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321" y="1841251"/>
            <a:ext cx="4759158" cy="319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6913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34"/>
          <a:stretch/>
        </p:blipFill>
        <p:spPr>
          <a:xfrm>
            <a:off x="0" y="550414"/>
            <a:ext cx="9144000" cy="420515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287" y="5255579"/>
            <a:ext cx="2387600" cy="5588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8332461" y="550413"/>
            <a:ext cx="811540" cy="874964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393577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UG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HUG.potx</Template>
  <TotalTime>0</TotalTime>
  <Words>716</Words>
  <Application>Microsoft Macintosh PowerPoint</Application>
  <PresentationFormat>Bildschirmpräsentation (4:3)</PresentationFormat>
  <Paragraphs>179</Paragraphs>
  <Slides>34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HUG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cp:keywords/>
  <dc:description/>
  <cp:lastModifiedBy>Daniele Zullino</cp:lastModifiedBy>
  <cp:revision>1563</cp:revision>
  <dcterms:modified xsi:type="dcterms:W3CDTF">2018-07-05T21:16:58Z</dcterms:modified>
  <cp:category/>
</cp:coreProperties>
</file>