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15" r:id="rId2"/>
    <p:sldId id="1078" r:id="rId3"/>
    <p:sldId id="1145" r:id="rId4"/>
    <p:sldId id="1250" r:id="rId5"/>
    <p:sldId id="1076" r:id="rId6"/>
    <p:sldId id="1081" r:id="rId7"/>
    <p:sldId id="1162" r:id="rId8"/>
    <p:sldId id="1220" r:id="rId9"/>
    <p:sldId id="1222" r:id="rId10"/>
    <p:sldId id="1163" r:id="rId11"/>
    <p:sldId id="1223" r:id="rId12"/>
    <p:sldId id="1255" r:id="rId13"/>
    <p:sldId id="1256" r:id="rId14"/>
    <p:sldId id="1257" r:id="rId15"/>
    <p:sldId id="1258" r:id="rId16"/>
    <p:sldId id="1259" r:id="rId17"/>
    <p:sldId id="1224" r:id="rId18"/>
    <p:sldId id="1246" r:id="rId19"/>
    <p:sldId id="1249" r:id="rId20"/>
    <p:sldId id="1230" r:id="rId21"/>
    <p:sldId id="1276" r:id="rId22"/>
    <p:sldId id="1277" r:id="rId23"/>
    <p:sldId id="1242" r:id="rId24"/>
    <p:sldId id="1234" r:id="rId25"/>
    <p:sldId id="1235" r:id="rId26"/>
    <p:sldId id="1278" r:id="rId27"/>
    <p:sldId id="1279" r:id="rId28"/>
    <p:sldId id="1251" r:id="rId29"/>
    <p:sldId id="1267" r:id="rId30"/>
    <p:sldId id="1266" r:id="rId31"/>
    <p:sldId id="1280" r:id="rId32"/>
    <p:sldId id="1275" r:id="rId33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F8"/>
    <a:srgbClr val="EA81E9"/>
    <a:srgbClr val="EDFDB2"/>
    <a:srgbClr val="FF6FCF"/>
    <a:srgbClr val="469347"/>
    <a:srgbClr val="B9AA2D"/>
    <a:srgbClr val="4EA955"/>
    <a:srgbClr val="71B876"/>
    <a:srgbClr val="80FF58"/>
    <a:srgbClr val="8BE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54" autoAdjust="0"/>
    <p:restoredTop sz="86400" autoAdjust="0"/>
  </p:normalViewPr>
  <p:slideViewPr>
    <p:cSldViewPr snapToGrid="0" snapToObjects="1">
      <p:cViewPr varScale="1">
        <p:scale>
          <a:sx n="117" d="100"/>
          <a:sy n="117" d="100"/>
        </p:scale>
        <p:origin x="-4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940187D-A985-4247-90D4-D253A91498B3}" type="slidenum">
              <a:rPr lang="en-US" sz="1200"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23</a:t>
            </a:fld>
            <a:endParaRPr lang="en-US" sz="12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3975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94652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863" y="-12700"/>
            <a:ext cx="706437" cy="136683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61338909"/>
      </p:ext>
    </p:extLst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302CD0-1018-0E4E-88CD-2C9214404E3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0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396849" y="5935038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7" r:id="rId4"/>
  </p:sldLayoutIdLst>
  <p:transition xmlns:p14="http://schemas.microsoft.com/office/powerpoint/2010/main" spd="med"/>
  <p:txStyles>
    <p:titleStyle>
      <a:lvl1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 eaLnBrk="1" hangingPunct="1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 eaLnBrk="1" hangingPunct="1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tiff"/><Relationship Id="rId12" Type="http://schemas.openxmlformats.org/officeDocument/2006/relationships/image" Target="../media/image35.tiff"/><Relationship Id="rId13" Type="http://schemas.openxmlformats.org/officeDocument/2006/relationships/image" Target="../media/image36.tiff"/><Relationship Id="rId14" Type="http://schemas.openxmlformats.org/officeDocument/2006/relationships/image" Target="../media/image37.tiff"/><Relationship Id="rId15" Type="http://schemas.openxmlformats.org/officeDocument/2006/relationships/image" Target="../media/image38.tiff"/><Relationship Id="rId16" Type="http://schemas.openxmlformats.org/officeDocument/2006/relationships/image" Target="../media/image39.tiff"/><Relationship Id="rId17" Type="http://schemas.openxmlformats.org/officeDocument/2006/relationships/image" Target="../media/image40.tiff"/><Relationship Id="rId18" Type="http://schemas.openxmlformats.org/officeDocument/2006/relationships/image" Target="../media/image41.tiff"/><Relationship Id="rId19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tiff"/><Relationship Id="rId9" Type="http://schemas.openxmlformats.org/officeDocument/2006/relationships/image" Target="../media/image32.tiff"/><Relationship Id="rId10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71189" y="275954"/>
            <a:ext cx="7325687" cy="21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fr-CH" sz="5400" b="1" dirty="0" smtClean="0">
                <a:solidFill>
                  <a:schemeClr val="bg1"/>
                </a:solidFill>
              </a:rPr>
              <a:t>CBD</a:t>
            </a:r>
          </a:p>
          <a:p>
            <a:pPr algn="l">
              <a:lnSpc>
                <a:spcPct val="80000"/>
              </a:lnSpc>
            </a:pPr>
            <a:r>
              <a:rPr lang="fr-CH" sz="3600" b="1" dirty="0">
                <a:solidFill>
                  <a:schemeClr val="bg1"/>
                </a:solidFill>
              </a:rPr>
              <a:t>Cannabis légal: usage</a:t>
            </a:r>
            <a:r>
              <a:rPr lang="fr-CH" sz="4800" b="1" dirty="0">
                <a:solidFill>
                  <a:schemeClr val="bg1"/>
                </a:solidFill>
              </a:rPr>
              <a:t> </a:t>
            </a:r>
            <a:r>
              <a:rPr lang="fr-CH" sz="3600" b="1" dirty="0">
                <a:solidFill>
                  <a:schemeClr val="bg1"/>
                </a:solidFill>
              </a:rPr>
              <a:t>médical</a:t>
            </a:r>
          </a:p>
          <a:p>
            <a:pPr algn="l">
              <a:lnSpc>
                <a:spcPct val="80000"/>
              </a:lnSpc>
            </a:pPr>
            <a:endParaRPr lang="fr-CH" sz="5400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71189" y="2120647"/>
            <a:ext cx="211076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Prof. Dr. med. Daniele Zullino</a:t>
            </a: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pic>
        <p:nvPicPr>
          <p:cNvPr id="8" name="Bild 7" descr="CB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89" y="2655831"/>
            <a:ext cx="4980346" cy="28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smtClean="0">
                <a:solidFill>
                  <a:srgbClr val="7F7F7F"/>
                </a:solidFill>
              </a:rPr>
              <a:t>Neurobiologie</a:t>
            </a:r>
            <a:endParaRPr lang="fr-FR" sz="4000" b="1">
              <a:solidFill>
                <a:srgbClr val="7F7F7F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53391" y="563080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smtClean="0"/>
              <a:t>Hu &amp; Mackie, 2015; Iversen, 2012; Madras, 2015, Huestis et al., 2001</a:t>
            </a:r>
            <a:endParaRPr lang="fr-FR" sz="100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4873"/>
            <a:ext cx="3548483" cy="3548483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336554" y="1933226"/>
            <a:ext cx="5383552" cy="2431776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lnSpc>
                <a:spcPct val="120000"/>
              </a:lnSpc>
              <a:buClr>
                <a:srgbClr val="EA81E9"/>
              </a:buClr>
            </a:pPr>
            <a:r>
              <a:rPr lang="fr-FR" sz="1800" dirty="0" smtClean="0"/>
              <a:t>récepteurs CB1 surtout dans SNC 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Hippocampe, amygdale, cortex, cervelet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endParaRPr lang="fr-FR" sz="1800" dirty="0" smtClean="0"/>
          </a:p>
          <a:p>
            <a:pPr>
              <a:lnSpc>
                <a:spcPct val="120000"/>
              </a:lnSpc>
              <a:buClr>
                <a:srgbClr val="EA81E9"/>
              </a:buClr>
            </a:pPr>
            <a:r>
              <a:rPr lang="fr-FR" sz="1800" dirty="0" smtClean="0"/>
              <a:t>récepteurs CB2 surtout hors SNC 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Système immunitaire, tube gastro-intestinal, foie, </a:t>
            </a:r>
            <a:r>
              <a:rPr lang="fr-FR" sz="1800" dirty="0" err="1" smtClean="0"/>
              <a:t>coeur</a:t>
            </a:r>
            <a:r>
              <a:rPr lang="fr-FR" sz="1800" dirty="0" smtClean="0"/>
              <a:t>, muscles, peau, organes reproductifs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59659541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471453"/>
            <a:ext cx="7383682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 smtClean="0">
                <a:solidFill>
                  <a:srgbClr val="7F7F7F"/>
                </a:solidFill>
              </a:rPr>
              <a:t>Situation légale</a:t>
            </a:r>
            <a:endParaRPr lang="fr-FR" sz="4000" b="1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7033" r="19121"/>
          <a:stretch/>
        </p:blipFill>
        <p:spPr>
          <a:xfrm>
            <a:off x="0" y="1590486"/>
            <a:ext cx="4242954" cy="3830444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396065" y="1751108"/>
            <a:ext cx="6481160" cy="35092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Culture chanvre est autorisée, sans obligation de déclaration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Possession de produits contenant du THC est interdite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FR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Distinction </a:t>
            </a:r>
            <a:r>
              <a:rPr lang="fr-FR" sz="1800" dirty="0"/>
              <a:t>entre denrées alimentaires et les objets </a:t>
            </a:r>
            <a:r>
              <a:rPr lang="fr-FR" sz="1800" dirty="0" smtClean="0"/>
              <a:t>usuels </a:t>
            </a:r>
          </a:p>
          <a:p>
            <a:pPr marL="536575" indent="-182563">
              <a:spcAft>
                <a:spcPts val="600"/>
              </a:spcAft>
              <a:buClr>
                <a:srgbClr val="EA81E9"/>
              </a:buClr>
              <a:buFont typeface="Arial"/>
              <a:buChar char="•"/>
              <a:tabLst>
                <a:tab pos="444500" algn="l"/>
              </a:tabLst>
            </a:pPr>
            <a:r>
              <a:rPr lang="fr-FR" sz="1800" i="1" dirty="0"/>
              <a:t>Ordonnance sur les denrées alimentaires et les objets usuels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Les </a:t>
            </a:r>
            <a:r>
              <a:rPr lang="fr-FR" sz="1800" dirty="0"/>
              <a:t>deux </a:t>
            </a:r>
            <a:r>
              <a:rPr lang="fr-FR" sz="1800" dirty="0" smtClean="0"/>
              <a:t>classes de biens </a:t>
            </a:r>
            <a:r>
              <a:rPr lang="fr-FR" sz="1800" dirty="0"/>
              <a:t>sont examinés </a:t>
            </a:r>
            <a:r>
              <a:rPr lang="fr-FR" sz="1800" dirty="0" smtClean="0"/>
              <a:t>concernant </a:t>
            </a:r>
            <a:r>
              <a:rPr lang="fr-FR" sz="1800" dirty="0"/>
              <a:t>sécurité et </a:t>
            </a:r>
            <a:r>
              <a:rPr lang="fr-FR" sz="1800" dirty="0" err="1" smtClean="0"/>
              <a:t>tolérabilité</a:t>
            </a:r>
            <a:r>
              <a:rPr lang="fr-FR" sz="1800" dirty="0" smtClean="0"/>
              <a:t> avant mise en circulation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6607314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dirty="0">
                <a:solidFill>
                  <a:srgbClr val="7F7F7F"/>
                </a:solidFill>
              </a:rPr>
              <a:t>Loi </a:t>
            </a:r>
            <a:r>
              <a:rPr lang="fr-FR" sz="2400" b="1" dirty="0" err="1">
                <a:solidFill>
                  <a:srgbClr val="7F7F7F"/>
                </a:solidFill>
              </a:rPr>
              <a:t>fédérale</a:t>
            </a:r>
            <a:r>
              <a:rPr lang="fr-FR" sz="2400" b="1" dirty="0">
                <a:solidFill>
                  <a:srgbClr val="7F7F7F"/>
                </a:solidFill>
              </a:rPr>
              <a:t/>
            </a:r>
            <a:br>
              <a:rPr lang="fr-FR" sz="2400" b="1" dirty="0">
                <a:solidFill>
                  <a:srgbClr val="7F7F7F"/>
                </a:solidFill>
              </a:rPr>
            </a:br>
            <a:r>
              <a:rPr lang="fr-FR" sz="2400" b="1" dirty="0">
                <a:solidFill>
                  <a:srgbClr val="7F7F7F"/>
                </a:solidFill>
              </a:rPr>
              <a:t>sur les </a:t>
            </a:r>
            <a:r>
              <a:rPr lang="fr-FR" sz="2400" b="1" dirty="0" err="1">
                <a:solidFill>
                  <a:srgbClr val="7F7F7F"/>
                </a:solidFill>
              </a:rPr>
              <a:t>denrées</a:t>
            </a:r>
            <a:r>
              <a:rPr lang="fr-FR" sz="2400" b="1" dirty="0">
                <a:solidFill>
                  <a:srgbClr val="7F7F7F"/>
                </a:solidFill>
              </a:rPr>
              <a:t> alimentaires et les objets usuels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15427" r="13572"/>
          <a:stretch/>
        </p:blipFill>
        <p:spPr>
          <a:xfrm>
            <a:off x="0" y="1625600"/>
            <a:ext cx="3823231" cy="3594100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448438" y="2068858"/>
            <a:ext cx="6491172" cy="277593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lnSpc>
                <a:spcPct val="140000"/>
              </a:lnSpc>
              <a:spcAft>
                <a:spcPts val="1800"/>
              </a:spcAft>
              <a:buClr>
                <a:srgbClr val="EA81E9"/>
              </a:buClr>
            </a:pPr>
            <a:r>
              <a:rPr lang="fr-FR" sz="1600" b="1" i="1" dirty="0" smtClean="0"/>
              <a:t>Art. 4</a:t>
            </a:r>
          </a:p>
          <a:p>
            <a:pPr marL="285750" indent="-285750">
              <a:lnSpc>
                <a:spcPct val="140000"/>
              </a:lnSpc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On </a:t>
            </a:r>
            <a:r>
              <a:rPr lang="fr-FR" sz="1600" dirty="0"/>
              <a:t>entend par </a:t>
            </a:r>
            <a:r>
              <a:rPr lang="fr-FR" sz="1600" dirty="0" err="1"/>
              <a:t>denrées</a:t>
            </a:r>
            <a:r>
              <a:rPr lang="fr-FR" sz="1600" dirty="0"/>
              <a:t> alimentaires l’ensemble des substances ou des produits </a:t>
            </a:r>
            <a:r>
              <a:rPr lang="fr-FR" sz="1600" dirty="0" err="1"/>
              <a:t>transformés</a:t>
            </a:r>
            <a:r>
              <a:rPr lang="fr-FR" sz="1600" dirty="0"/>
              <a:t>, partiellement </a:t>
            </a:r>
            <a:r>
              <a:rPr lang="fr-FR" sz="1600" dirty="0" err="1"/>
              <a:t>transformés</a:t>
            </a:r>
            <a:r>
              <a:rPr lang="fr-FR" sz="1600" dirty="0"/>
              <a:t> ou non </a:t>
            </a:r>
            <a:r>
              <a:rPr lang="fr-FR" sz="1600" dirty="0" err="1"/>
              <a:t>transformés</a:t>
            </a:r>
            <a:r>
              <a:rPr lang="fr-FR" sz="1600" dirty="0"/>
              <a:t> qui sont </a:t>
            </a:r>
            <a:r>
              <a:rPr lang="fr-FR" sz="1600" b="1" dirty="0" err="1"/>
              <a:t>destinés</a:t>
            </a:r>
            <a:r>
              <a:rPr lang="fr-FR" sz="1600" b="1" dirty="0"/>
              <a:t> à </a:t>
            </a:r>
            <a:r>
              <a:rPr lang="fr-FR" sz="1600" b="1" dirty="0" err="1" smtClean="0"/>
              <a:t>être</a:t>
            </a:r>
            <a:r>
              <a:rPr lang="fr-FR" sz="1600" b="1" dirty="0"/>
              <a:t> </a:t>
            </a:r>
            <a:r>
              <a:rPr lang="fr-FR" sz="1600" b="1" dirty="0" err="1"/>
              <a:t>ingérés</a:t>
            </a:r>
            <a:r>
              <a:rPr lang="fr-FR" sz="1600" dirty="0"/>
              <a:t> ou dont on peut raisonnablement s’attendre à ce qu’ils soient </a:t>
            </a:r>
            <a:r>
              <a:rPr lang="fr-FR" sz="1600" dirty="0" err="1"/>
              <a:t>ingérés</a:t>
            </a:r>
            <a:r>
              <a:rPr lang="fr-FR" sz="1600" dirty="0"/>
              <a:t> </a:t>
            </a:r>
            <a:r>
              <a:rPr lang="fr-FR" sz="1600" dirty="0" smtClean="0"/>
              <a:t>par l’</a:t>
            </a:r>
            <a:r>
              <a:rPr lang="fr-FR" sz="1600" dirty="0" err="1" smtClean="0"/>
              <a:t>être</a:t>
            </a:r>
            <a:r>
              <a:rPr lang="fr-FR" sz="1600" dirty="0" smtClean="0"/>
              <a:t> humain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0594913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dirty="0">
                <a:solidFill>
                  <a:srgbClr val="7F7F7F"/>
                </a:solidFill>
              </a:rPr>
              <a:t>Loi </a:t>
            </a:r>
            <a:r>
              <a:rPr lang="fr-FR" sz="2400" b="1" dirty="0" err="1">
                <a:solidFill>
                  <a:srgbClr val="7F7F7F"/>
                </a:solidFill>
              </a:rPr>
              <a:t>fédérale</a:t>
            </a:r>
            <a:r>
              <a:rPr lang="fr-FR" sz="2400" b="1" dirty="0">
                <a:solidFill>
                  <a:srgbClr val="7F7F7F"/>
                </a:solidFill>
              </a:rPr>
              <a:t/>
            </a:r>
            <a:br>
              <a:rPr lang="fr-FR" sz="2400" b="1" dirty="0">
                <a:solidFill>
                  <a:srgbClr val="7F7F7F"/>
                </a:solidFill>
              </a:rPr>
            </a:br>
            <a:r>
              <a:rPr lang="fr-FR" sz="2400" b="1" dirty="0">
                <a:solidFill>
                  <a:srgbClr val="7F7F7F"/>
                </a:solidFill>
              </a:rPr>
              <a:t>sur les </a:t>
            </a:r>
            <a:r>
              <a:rPr lang="fr-FR" sz="2400" b="1" dirty="0" err="1">
                <a:solidFill>
                  <a:srgbClr val="7F7F7F"/>
                </a:solidFill>
              </a:rPr>
              <a:t>denrées</a:t>
            </a:r>
            <a:r>
              <a:rPr lang="fr-FR" sz="2400" b="1" dirty="0">
                <a:solidFill>
                  <a:srgbClr val="7F7F7F"/>
                </a:solidFill>
              </a:rPr>
              <a:t> alimentaires et les objets usuels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l="15427" r="13572"/>
          <a:stretch/>
        </p:blipFill>
        <p:spPr>
          <a:xfrm>
            <a:off x="0" y="1625600"/>
            <a:ext cx="3823231" cy="3594100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906702" y="2087059"/>
            <a:ext cx="5970523" cy="267118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fr-FR" sz="1600" b="1" i="1" dirty="0" smtClean="0"/>
              <a:t>Art. 4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Ne sont </a:t>
            </a:r>
            <a:r>
              <a:rPr lang="fr-FR" sz="1600" dirty="0"/>
              <a:t>pas </a:t>
            </a:r>
            <a:r>
              <a:rPr lang="fr-FR" sz="1600" dirty="0" err="1"/>
              <a:t>considérés</a:t>
            </a:r>
            <a:r>
              <a:rPr lang="fr-FR" sz="1600" dirty="0"/>
              <a:t> comme des </a:t>
            </a:r>
            <a:r>
              <a:rPr lang="fr-FR" sz="1600" dirty="0" err="1"/>
              <a:t>denrées</a:t>
            </a:r>
            <a:r>
              <a:rPr lang="fr-FR" sz="1600" dirty="0"/>
              <a:t> alimentaires: </a:t>
            </a:r>
            <a:endParaRPr lang="fr-FR" sz="1600" dirty="0" smtClean="0"/>
          </a:p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mr-IN" sz="1600" dirty="0" smtClean="0"/>
              <a:t>…</a:t>
            </a:r>
            <a:r>
              <a:rPr lang="fr-CH" sz="1600" dirty="0" smtClean="0"/>
              <a:t> </a:t>
            </a:r>
            <a:r>
              <a:rPr lang="fr-FR" sz="1600" dirty="0" smtClean="0"/>
              <a:t>les </a:t>
            </a:r>
            <a:r>
              <a:rPr lang="fr-FR" sz="1600" dirty="0"/>
              <a:t>plantes avant leur </a:t>
            </a:r>
            <a:r>
              <a:rPr lang="fr-FR" sz="1600" dirty="0" err="1" smtClean="0"/>
              <a:t>récolte</a:t>
            </a:r>
            <a:endParaRPr lang="fr-FR" sz="1600" dirty="0"/>
          </a:p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mr-IN" sz="1600" dirty="0" smtClean="0"/>
              <a:t>…</a:t>
            </a:r>
            <a:r>
              <a:rPr lang="fr-CH" sz="1600" dirty="0" smtClean="0"/>
              <a:t> </a:t>
            </a:r>
            <a:r>
              <a:rPr lang="fr-FR" sz="1600" dirty="0" smtClean="0"/>
              <a:t>les </a:t>
            </a:r>
            <a:r>
              <a:rPr lang="fr-FR" sz="1600" dirty="0" err="1" smtClean="0"/>
              <a:t>médicaments</a:t>
            </a:r>
            <a:endParaRPr lang="fr-FR" sz="1600" dirty="0"/>
          </a:p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mr-IN" sz="1600" dirty="0" smtClean="0"/>
              <a:t>…</a:t>
            </a:r>
            <a:r>
              <a:rPr lang="fr-CH" sz="1600" dirty="0" smtClean="0"/>
              <a:t> </a:t>
            </a:r>
            <a:r>
              <a:rPr lang="fr-FR" sz="1600" dirty="0" smtClean="0"/>
              <a:t>le </a:t>
            </a:r>
            <a:r>
              <a:rPr lang="fr-FR" sz="1600" dirty="0"/>
              <a:t>tabac et les produits du </a:t>
            </a:r>
            <a:r>
              <a:rPr lang="fr-FR" sz="1600" dirty="0" smtClean="0"/>
              <a:t>tabac</a:t>
            </a:r>
            <a:endParaRPr lang="fr-FR" sz="1600" dirty="0"/>
          </a:p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mr-IN" sz="1600" dirty="0" smtClean="0"/>
              <a:t>…</a:t>
            </a:r>
            <a:r>
              <a:rPr lang="fr-CH" sz="1600" dirty="0" smtClean="0"/>
              <a:t> </a:t>
            </a:r>
            <a:r>
              <a:rPr lang="fr-FR" sz="1600" dirty="0" smtClean="0"/>
              <a:t>les </a:t>
            </a:r>
            <a:r>
              <a:rPr lang="fr-FR" sz="1600" dirty="0" err="1"/>
              <a:t>stupéfiants</a:t>
            </a:r>
            <a:r>
              <a:rPr lang="fr-FR" sz="1600" dirty="0"/>
              <a:t> et les substances </a:t>
            </a:r>
            <a:r>
              <a:rPr lang="fr-FR" sz="1600" dirty="0" smtClean="0"/>
              <a:t>psychotropes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66405361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dirty="0">
                <a:solidFill>
                  <a:srgbClr val="7F7F7F"/>
                </a:solidFill>
              </a:rPr>
              <a:t>Loi </a:t>
            </a:r>
            <a:r>
              <a:rPr lang="fr-FR" sz="2400" b="1" dirty="0" err="1">
                <a:solidFill>
                  <a:srgbClr val="7F7F7F"/>
                </a:solidFill>
              </a:rPr>
              <a:t>fédérale</a:t>
            </a:r>
            <a:r>
              <a:rPr lang="fr-FR" sz="2400" b="1" dirty="0">
                <a:solidFill>
                  <a:srgbClr val="7F7F7F"/>
                </a:solidFill>
              </a:rPr>
              <a:t/>
            </a:r>
            <a:br>
              <a:rPr lang="fr-FR" sz="2400" b="1" dirty="0">
                <a:solidFill>
                  <a:srgbClr val="7F7F7F"/>
                </a:solidFill>
              </a:rPr>
            </a:br>
            <a:r>
              <a:rPr lang="fr-FR" sz="2400" b="1" dirty="0">
                <a:solidFill>
                  <a:srgbClr val="7F7F7F"/>
                </a:solidFill>
              </a:rPr>
              <a:t>sur les </a:t>
            </a:r>
            <a:r>
              <a:rPr lang="fr-FR" sz="2400" b="1" dirty="0" err="1">
                <a:solidFill>
                  <a:srgbClr val="7F7F7F"/>
                </a:solidFill>
              </a:rPr>
              <a:t>denrées</a:t>
            </a:r>
            <a:r>
              <a:rPr lang="fr-FR" sz="2400" b="1" dirty="0">
                <a:solidFill>
                  <a:srgbClr val="7F7F7F"/>
                </a:solidFill>
              </a:rPr>
              <a:t> alimentaires et les objets usuels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l="15427" r="13572"/>
          <a:stretch/>
        </p:blipFill>
        <p:spPr>
          <a:xfrm>
            <a:off x="0" y="1625600"/>
            <a:ext cx="3823231" cy="3594100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959075" y="2008495"/>
            <a:ext cx="5918150" cy="282831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spcAft>
                <a:spcPts val="1200"/>
              </a:spcAft>
              <a:buClr>
                <a:srgbClr val="EA81E9"/>
              </a:buClr>
            </a:pPr>
            <a:r>
              <a:rPr lang="fr-FR" sz="1600" b="1" i="1" dirty="0" smtClean="0"/>
              <a:t>Art. 5</a:t>
            </a:r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600" dirty="0"/>
              <a:t>Objets usuels </a:t>
            </a:r>
            <a:endParaRPr lang="fr-FR" sz="1600" dirty="0" smtClean="0"/>
          </a:p>
          <a:p>
            <a:pPr>
              <a:spcAft>
                <a:spcPts val="1200"/>
              </a:spcAft>
              <a:buClr>
                <a:srgbClr val="EA81E9"/>
              </a:buClr>
            </a:pPr>
            <a:r>
              <a:rPr lang="mr-IN" sz="1600" dirty="0" smtClean="0"/>
              <a:t>…</a:t>
            </a:r>
            <a:r>
              <a:rPr lang="fr-CH" sz="1600" dirty="0"/>
              <a:t> objets et matériaux </a:t>
            </a:r>
            <a:r>
              <a:rPr lang="fr-CH" sz="1600" dirty="0" smtClean="0"/>
              <a:t>destinés </a:t>
            </a:r>
            <a:r>
              <a:rPr lang="fr-CH" sz="1600" dirty="0"/>
              <a:t>à entrer en contact avec des denrées </a:t>
            </a:r>
            <a:r>
              <a:rPr lang="fr-CH" sz="1600" dirty="0" smtClean="0"/>
              <a:t>alimentaires</a:t>
            </a:r>
          </a:p>
          <a:p>
            <a:pPr>
              <a:spcAft>
                <a:spcPts val="1200"/>
              </a:spcAft>
              <a:buClr>
                <a:srgbClr val="EA81E9"/>
              </a:buClr>
            </a:pPr>
            <a:r>
              <a:rPr lang="mr-IN" sz="1600" dirty="0" smtClean="0"/>
              <a:t>…</a:t>
            </a:r>
            <a:r>
              <a:rPr lang="fr-CH" sz="1600" dirty="0"/>
              <a:t> </a:t>
            </a:r>
            <a:r>
              <a:rPr lang="fr-CH" sz="1600" dirty="0" smtClean="0"/>
              <a:t>objets et produits destinés à entrer en contact </a:t>
            </a:r>
            <a:r>
              <a:rPr lang="fr-CH" sz="1600" dirty="0"/>
              <a:t>avec </a:t>
            </a:r>
            <a:r>
              <a:rPr lang="fr-CH" sz="1600" dirty="0" smtClean="0"/>
              <a:t>le corps</a:t>
            </a:r>
          </a:p>
          <a:p>
            <a:pPr>
              <a:spcAft>
                <a:spcPts val="1200"/>
              </a:spcAft>
              <a:buClr>
                <a:srgbClr val="EA81E9"/>
              </a:buClr>
            </a:pPr>
            <a:r>
              <a:rPr lang="mr-IN" sz="1600" dirty="0" smtClean="0"/>
              <a:t>…</a:t>
            </a:r>
            <a:r>
              <a:rPr lang="fr-CH" sz="1600" dirty="0"/>
              <a:t> objets et matériaux destinés à l’aménagement et au revêtement de locaux d’habitation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6163986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156966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dirty="0">
                <a:solidFill>
                  <a:srgbClr val="7F7F7F"/>
                </a:solidFill>
              </a:rPr>
              <a:t>Ordonnance sur les produits du tabac et les produits contenant des succédanés de tabac destinés à être fumés</a:t>
            </a:r>
            <a:br>
              <a:rPr lang="fr-FR" sz="2400" b="1" dirty="0">
                <a:solidFill>
                  <a:srgbClr val="7F7F7F"/>
                </a:solidFill>
              </a:rPr>
            </a:b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5587"/>
            <a:ext cx="3587551" cy="3506971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042547" y="1987020"/>
            <a:ext cx="6834678" cy="312410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fr-FR" sz="1600" b="1" i="1" dirty="0" smtClean="0"/>
              <a:t>Art. 2e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600" i="1" dirty="0"/>
              <a:t>succédanés de tabac:</a:t>
            </a:r>
            <a:r>
              <a:rPr lang="fr-FR" sz="1600" dirty="0"/>
              <a:t> les substances, autres que le tabac, destinées à être fumées</a:t>
            </a:r>
            <a:r>
              <a:rPr lang="fr-FR" sz="1600" dirty="0" smtClean="0"/>
              <a:t>.</a:t>
            </a:r>
          </a:p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fr-FR" sz="1600" b="1" i="1" dirty="0" smtClean="0"/>
              <a:t>Art</a:t>
            </a:r>
            <a:r>
              <a:rPr lang="fr-FR" sz="1600" b="1" i="1" dirty="0"/>
              <a:t>. </a:t>
            </a:r>
            <a:r>
              <a:rPr lang="fr-FR" sz="1600" b="1" i="1" dirty="0" smtClean="0"/>
              <a:t>31 Succédanés </a:t>
            </a:r>
            <a:r>
              <a:rPr lang="fr-FR" sz="1600" b="1" i="1" dirty="0"/>
              <a:t>de </a:t>
            </a:r>
            <a:r>
              <a:rPr lang="fr-FR" sz="1600" b="1" i="1" dirty="0" smtClean="0"/>
              <a:t>tabac</a:t>
            </a:r>
            <a:endParaRPr lang="fr-FR" sz="1600" dirty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a. doivent </a:t>
            </a:r>
            <a:r>
              <a:rPr lang="fr-FR" sz="1600" dirty="0"/>
              <a:t>satisfaire par analogie aux exigences fixées pour les produits du tabac destinés à être fumés;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600" dirty="0"/>
              <a:t>b</a:t>
            </a:r>
            <a:r>
              <a:rPr lang="fr-FR" sz="1600" dirty="0" smtClean="0"/>
              <a:t>. ne </a:t>
            </a:r>
            <a:r>
              <a:rPr lang="fr-FR" sz="1600" dirty="0"/>
              <a:t>doivent pas nuire directement ou d'une manière inattendue à la santé, et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600" dirty="0"/>
              <a:t>c</a:t>
            </a:r>
            <a:r>
              <a:rPr lang="fr-FR" sz="1600" dirty="0" smtClean="0"/>
              <a:t>. ne </a:t>
            </a:r>
            <a:r>
              <a:rPr lang="fr-FR" sz="1600" dirty="0"/>
              <a:t>doivent avoir aucun effet psychotrope</a:t>
            </a:r>
            <a:r>
              <a:rPr lang="fr-FR" sz="1600" dirty="0" smtClean="0"/>
              <a:t>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95852186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5232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>
                <a:solidFill>
                  <a:srgbClr val="7F7F7F"/>
                </a:solidFill>
              </a:rPr>
              <a:t>Statut juridique e-cigarette sans nicotine 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7442" r="27478"/>
          <a:stretch/>
        </p:blipFill>
        <p:spPr>
          <a:xfrm>
            <a:off x="0" y="1576653"/>
            <a:ext cx="3443526" cy="3472382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121107" y="2274553"/>
            <a:ext cx="6756118" cy="207658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spcAft>
                <a:spcPts val="1200"/>
              </a:spcAft>
              <a:buClr>
                <a:srgbClr val="EA81E9"/>
              </a:buClr>
            </a:pPr>
            <a:r>
              <a:rPr lang="fr-FR" sz="1600" dirty="0" smtClean="0"/>
              <a:t>Produit </a:t>
            </a:r>
            <a:r>
              <a:rPr lang="fr-FR" sz="1600" dirty="0"/>
              <a:t>usuel </a:t>
            </a:r>
            <a:r>
              <a:rPr lang="fr-FR" sz="1600" dirty="0" smtClean="0"/>
              <a:t>!</a:t>
            </a:r>
            <a:endParaRPr lang="fr-FR" sz="1600" dirty="0"/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 pas </a:t>
            </a:r>
            <a:r>
              <a:rPr lang="fr-FR" sz="1600" dirty="0"/>
              <a:t>considérée comme un « produit du tabac » </a:t>
            </a:r>
            <a:endParaRPr lang="fr-FR" sz="1600" dirty="0" smtClean="0"/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Par </a:t>
            </a:r>
            <a:r>
              <a:rPr lang="fr-FR" sz="1600" dirty="0"/>
              <a:t>conséquent, </a:t>
            </a:r>
            <a:r>
              <a:rPr lang="fr-FR" sz="1600" dirty="0" smtClean="0"/>
              <a:t>pas </a:t>
            </a:r>
            <a:r>
              <a:rPr lang="fr-FR" sz="1600" dirty="0"/>
              <a:t>soumise aux législations propres aux produits du tabac </a:t>
            </a:r>
            <a:endParaRPr lang="fr-FR" sz="1600" dirty="0" smtClean="0"/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Peut </a:t>
            </a:r>
            <a:r>
              <a:rPr lang="fr-FR" sz="1600" dirty="0"/>
              <a:t>être vendue </a:t>
            </a:r>
            <a:r>
              <a:rPr lang="fr-FR" sz="1600" dirty="0" smtClean="0"/>
              <a:t>librement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82049356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dirty="0">
                <a:solidFill>
                  <a:srgbClr val="7F7F7F"/>
                </a:solidFill>
              </a:rPr>
              <a:t>Statut juridique </a:t>
            </a:r>
            <a:r>
              <a:rPr lang="fr-FR" sz="4000" b="1" dirty="0" smtClean="0">
                <a:solidFill>
                  <a:srgbClr val="7F7F7F"/>
                </a:solidFill>
              </a:rPr>
              <a:t>CBD</a:t>
            </a:r>
            <a:endParaRPr lang="fr-FR" sz="4000" b="1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16181" r="15089"/>
          <a:stretch/>
        </p:blipFill>
        <p:spPr>
          <a:xfrm>
            <a:off x="0" y="1491981"/>
            <a:ext cx="3736723" cy="3627786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173480" y="1819701"/>
            <a:ext cx="6766130" cy="2972346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800" dirty="0" smtClean="0"/>
              <a:t>CBD </a:t>
            </a:r>
            <a:r>
              <a:rPr lang="de-DE" sz="1800" dirty="0" err="1" smtClean="0"/>
              <a:t>Actuellement</a:t>
            </a:r>
            <a:r>
              <a:rPr lang="de-DE" sz="1800" dirty="0" smtClean="0"/>
              <a:t> </a:t>
            </a:r>
            <a:r>
              <a:rPr lang="de-DE" sz="1800" dirty="0" err="1" smtClean="0"/>
              <a:t>pas</a:t>
            </a:r>
            <a:r>
              <a:rPr lang="de-DE" sz="1800" dirty="0" smtClean="0"/>
              <a:t> </a:t>
            </a:r>
            <a:r>
              <a:rPr lang="de-DE" sz="1800" dirty="0" err="1" smtClean="0"/>
              <a:t>soumis</a:t>
            </a:r>
            <a:r>
              <a:rPr lang="de-DE" sz="1800" dirty="0" smtClean="0"/>
              <a:t> à </a:t>
            </a:r>
            <a:r>
              <a:rPr lang="de-DE" sz="1800" dirty="0" err="1" smtClean="0"/>
              <a:t>Loi</a:t>
            </a:r>
            <a:r>
              <a:rPr lang="de-DE" sz="1800" dirty="0" smtClean="0"/>
              <a:t> </a:t>
            </a:r>
            <a:r>
              <a:rPr lang="de-DE" sz="1800" dirty="0" err="1"/>
              <a:t>sur</a:t>
            </a:r>
            <a:r>
              <a:rPr lang="de-DE" sz="1800" dirty="0"/>
              <a:t> les </a:t>
            </a:r>
            <a:r>
              <a:rPr lang="de-DE" sz="1800" dirty="0" err="1"/>
              <a:t>produits</a:t>
            </a:r>
            <a:r>
              <a:rPr lang="de-DE" sz="1800" dirty="0"/>
              <a:t> </a:t>
            </a:r>
            <a:r>
              <a:rPr lang="de-DE" sz="1800" dirty="0" err="1" smtClean="0"/>
              <a:t>thérapeutiques</a:t>
            </a:r>
            <a:endParaRPr lang="de-DE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800" dirty="0" err="1" smtClean="0"/>
              <a:t>Produits</a:t>
            </a:r>
            <a:r>
              <a:rPr lang="de-DE" sz="1800" dirty="0" smtClean="0"/>
              <a:t> </a:t>
            </a:r>
            <a:r>
              <a:rPr lang="de-DE" sz="1800" dirty="0" err="1"/>
              <a:t>cannabiques</a:t>
            </a:r>
            <a:r>
              <a:rPr lang="de-DE" sz="1800" dirty="0"/>
              <a:t> </a:t>
            </a:r>
            <a:r>
              <a:rPr lang="de-DE" sz="1800" dirty="0" err="1"/>
              <a:t>avec</a:t>
            </a:r>
            <a:r>
              <a:rPr lang="de-DE" sz="1800" dirty="0"/>
              <a:t> </a:t>
            </a:r>
            <a:r>
              <a:rPr lang="de-DE" sz="1800" dirty="0" err="1" smtClean="0"/>
              <a:t>teneur</a:t>
            </a:r>
            <a:r>
              <a:rPr lang="de-DE" sz="1800" dirty="0" smtClean="0"/>
              <a:t> THC &lt; </a:t>
            </a:r>
            <a:r>
              <a:rPr lang="de-DE" sz="1800" dirty="0"/>
              <a:t>1 % </a:t>
            </a:r>
            <a:r>
              <a:rPr lang="de-DE" sz="1800" dirty="0" err="1" smtClean="0"/>
              <a:t>pas</a:t>
            </a:r>
            <a:r>
              <a:rPr lang="de-DE" sz="1800" dirty="0" smtClean="0"/>
              <a:t> </a:t>
            </a:r>
            <a:r>
              <a:rPr lang="de-DE" sz="1800" dirty="0" err="1"/>
              <a:t>soumis</a:t>
            </a:r>
            <a:r>
              <a:rPr lang="de-DE" sz="1800" dirty="0"/>
              <a:t> à la </a:t>
            </a:r>
            <a:r>
              <a:rPr lang="de-DE" sz="1800" dirty="0" err="1" smtClean="0"/>
              <a:t>Loi</a:t>
            </a:r>
            <a:r>
              <a:rPr lang="de-DE" sz="1800" dirty="0" smtClean="0"/>
              <a:t> </a:t>
            </a:r>
            <a:r>
              <a:rPr lang="de-DE" sz="1800" dirty="0" err="1"/>
              <a:t>sur</a:t>
            </a:r>
            <a:r>
              <a:rPr lang="de-DE" sz="1800" dirty="0"/>
              <a:t> les </a:t>
            </a:r>
            <a:r>
              <a:rPr lang="de-DE" sz="1800" dirty="0" err="1" smtClean="0"/>
              <a:t>stupéfiants</a:t>
            </a:r>
            <a:endParaRPr lang="de-DE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800" dirty="0" err="1" smtClean="0"/>
              <a:t>Résine</a:t>
            </a:r>
            <a:r>
              <a:rPr lang="de-DE" sz="1800" dirty="0" smtClean="0"/>
              <a:t> </a:t>
            </a:r>
            <a:r>
              <a:rPr lang="de-DE" sz="1800" dirty="0"/>
              <a:t>de </a:t>
            </a:r>
            <a:r>
              <a:rPr lang="de-DE" sz="1800" dirty="0" err="1"/>
              <a:t>chanvre</a:t>
            </a:r>
            <a:r>
              <a:rPr lang="de-DE" sz="1800" dirty="0"/>
              <a:t> (</a:t>
            </a:r>
            <a:r>
              <a:rPr lang="de-DE" sz="1800" dirty="0" err="1"/>
              <a:t>haschich</a:t>
            </a:r>
            <a:r>
              <a:rPr lang="de-DE" sz="1800" dirty="0" smtClean="0"/>
              <a:t>) </a:t>
            </a:r>
            <a:r>
              <a:rPr lang="de-DE" sz="1800" dirty="0" err="1" smtClean="0"/>
              <a:t>interdite</a:t>
            </a:r>
            <a:r>
              <a:rPr lang="de-DE" sz="1800" dirty="0" smtClean="0"/>
              <a:t> </a:t>
            </a:r>
            <a:r>
              <a:rPr lang="de-DE" sz="1800" dirty="0" err="1" smtClean="0"/>
              <a:t>même</a:t>
            </a:r>
            <a:r>
              <a:rPr lang="de-DE" sz="1800" dirty="0" smtClean="0"/>
              <a:t> si THC &lt; 1 </a:t>
            </a:r>
            <a:r>
              <a:rPr lang="de-DE" sz="1800" dirty="0"/>
              <a:t>% de THC </a:t>
            </a:r>
            <a:r>
              <a:rPr lang="de-DE" sz="1800" dirty="0" smtClean="0"/>
              <a:t>cf</a:t>
            </a:r>
            <a:r>
              <a:rPr lang="de-DE" sz="1800" dirty="0"/>
              <a:t>. </a:t>
            </a:r>
            <a:endParaRPr lang="de-DE" sz="1800" dirty="0" smtClean="0"/>
          </a:p>
          <a:p>
            <a:pPr marL="536575" indent="-18256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400" dirty="0" err="1" smtClean="0"/>
              <a:t>OTStup</a:t>
            </a:r>
            <a:r>
              <a:rPr lang="de-DE" sz="1400" dirty="0"/>
              <a:t>-DFI, RS 812.121.11, Tableau des </a:t>
            </a:r>
            <a:r>
              <a:rPr lang="de-DE" sz="1400" dirty="0" err="1"/>
              <a:t>substances</a:t>
            </a:r>
            <a:r>
              <a:rPr lang="de-DE" sz="1400" dirty="0"/>
              <a:t> </a:t>
            </a:r>
            <a:r>
              <a:rPr lang="de-DE" sz="1400" dirty="0" err="1"/>
              <a:t>soumises</a:t>
            </a:r>
            <a:r>
              <a:rPr lang="de-DE" sz="1400" dirty="0"/>
              <a:t> à </a:t>
            </a:r>
            <a:r>
              <a:rPr lang="de-DE" sz="1400" dirty="0" err="1"/>
              <a:t>contrôle</a:t>
            </a:r>
            <a:r>
              <a:rPr lang="de-DE" sz="1400" dirty="0"/>
              <a:t> </a:t>
            </a:r>
            <a:r>
              <a:rPr lang="de-DE" sz="1400" dirty="0" err="1"/>
              <a:t>selon</a:t>
            </a:r>
            <a:r>
              <a:rPr lang="de-DE" sz="1400" dirty="0"/>
              <a:t> </a:t>
            </a:r>
            <a:r>
              <a:rPr lang="de-DE" sz="1400" dirty="0" err="1"/>
              <a:t>l’art</a:t>
            </a:r>
            <a:r>
              <a:rPr lang="de-DE" sz="1400" dirty="0"/>
              <a:t>. 2, al. 1, </a:t>
            </a:r>
            <a:r>
              <a:rPr lang="de-DE" sz="1400" dirty="0" err="1"/>
              <a:t>annexe</a:t>
            </a:r>
            <a:r>
              <a:rPr lang="de-DE" sz="1400" dirty="0"/>
              <a:t> </a:t>
            </a:r>
            <a:r>
              <a:rPr lang="de-DE" sz="1400" dirty="0" smtClean="0"/>
              <a:t>1</a:t>
            </a:r>
            <a:endParaRPr lang="de-DE" sz="1400" dirty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de-DE" sz="1800" dirty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de-DE" sz="1800" dirty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35856965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736547" y="300261"/>
            <a:ext cx="959161" cy="1424621"/>
            <a:chOff x="736547" y="300261"/>
            <a:chExt cx="959161" cy="142462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AF32188C-F3A5-4A4F-B259-9201F256A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6547" y="300261"/>
              <a:ext cx="959161" cy="108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4BC1D26A-328B-0947-8755-3EE40F843CEB}"/>
                </a:ext>
              </a:extLst>
            </p:cNvPr>
            <p:cNvSpPr txBox="1"/>
            <p:nvPr/>
          </p:nvSpPr>
          <p:spPr>
            <a:xfrm>
              <a:off x="922785" y="1417107"/>
              <a:ext cx="589262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Fleurs</a:t>
              </a:r>
            </a:p>
          </p:txBody>
        </p:sp>
      </p:grpSp>
      <p:grpSp>
        <p:nvGrpSpPr>
          <p:cNvPr id="45" name="Gruppierung 44"/>
          <p:cNvGrpSpPr/>
          <p:nvPr/>
        </p:nvGrpSpPr>
        <p:grpSpPr>
          <a:xfrm>
            <a:off x="2099762" y="300261"/>
            <a:ext cx="959161" cy="1424621"/>
            <a:chOff x="2099762" y="300261"/>
            <a:chExt cx="959161" cy="142462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FA0C556E-FFD9-5848-A370-60DB64018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9762" y="300261"/>
              <a:ext cx="959161" cy="108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5CA57542-3A3C-0245-9A32-DE3F56E8A5E7}"/>
                </a:ext>
              </a:extLst>
            </p:cNvPr>
            <p:cNvSpPr txBox="1"/>
            <p:nvPr/>
          </p:nvSpPr>
          <p:spPr>
            <a:xfrm>
              <a:off x="2283910" y="1417107"/>
              <a:ext cx="590864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Huiles</a:t>
              </a:r>
            </a:p>
          </p:txBody>
        </p:sp>
      </p:grpSp>
      <p:grpSp>
        <p:nvGrpSpPr>
          <p:cNvPr id="4" name="Gruppierung 3"/>
          <p:cNvGrpSpPr/>
          <p:nvPr/>
        </p:nvGrpSpPr>
        <p:grpSpPr>
          <a:xfrm>
            <a:off x="3462977" y="300261"/>
            <a:ext cx="959161" cy="1640064"/>
            <a:chOff x="3462977" y="300261"/>
            <a:chExt cx="959161" cy="164006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89372ED5-9C6A-7B4B-921E-A5BB2CB15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2977" y="300261"/>
              <a:ext cx="959161" cy="108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0980679E-50B5-664F-AACD-EA4983215EA8}"/>
                </a:ext>
              </a:extLst>
            </p:cNvPr>
            <p:cNvSpPr txBox="1"/>
            <p:nvPr/>
          </p:nvSpPr>
          <p:spPr>
            <a:xfrm>
              <a:off x="3558001" y="1417107"/>
              <a:ext cx="69025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Extraits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H" sz="1400" dirty="0">
                  <a:solidFill>
                    <a:srgbClr val="000000"/>
                  </a:solidFill>
                </a:rPr>
                <a:t>d’huile</a:t>
              </a:r>
              <a:endPara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4797194" y="300261"/>
            <a:ext cx="1047721" cy="1640064"/>
            <a:chOff x="4797194" y="300261"/>
            <a:chExt cx="1047721" cy="164006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33646B76-866D-A440-946C-535BE45D4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6192" y="300261"/>
              <a:ext cx="959161" cy="108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2FDEAF17-39D0-2D43-BB2F-CA28E8BF3995}"/>
                </a:ext>
              </a:extLst>
            </p:cNvPr>
            <p:cNvSpPr txBox="1"/>
            <p:nvPr/>
          </p:nvSpPr>
          <p:spPr>
            <a:xfrm>
              <a:off x="4797194" y="1417107"/>
              <a:ext cx="104772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Liquides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H" sz="1400" dirty="0">
                  <a:solidFill>
                    <a:srgbClr val="000000"/>
                  </a:solidFill>
                </a:rPr>
                <a:t>E-cigarettes</a:t>
              </a:r>
              <a:endPara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ruppierung 41"/>
          <p:cNvGrpSpPr/>
          <p:nvPr/>
        </p:nvGrpSpPr>
        <p:grpSpPr>
          <a:xfrm>
            <a:off x="6189407" y="300261"/>
            <a:ext cx="959161" cy="1424621"/>
            <a:chOff x="6189407" y="300261"/>
            <a:chExt cx="959161" cy="142462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BCFE677A-68D1-384A-8322-EBABA6DF4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9407" y="300261"/>
              <a:ext cx="959161" cy="108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F94887DD-1414-9A4F-96A5-02069DBC93D4}"/>
                </a:ext>
              </a:extLst>
            </p:cNvPr>
            <p:cNvSpPr txBox="1"/>
            <p:nvPr/>
          </p:nvSpPr>
          <p:spPr>
            <a:xfrm>
              <a:off x="6270625" y="1417107"/>
              <a:ext cx="83933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Capsules</a:t>
              </a:r>
            </a:p>
          </p:txBody>
        </p:sp>
      </p:grpSp>
      <p:grpSp>
        <p:nvGrpSpPr>
          <p:cNvPr id="44" name="Gruppierung 43"/>
          <p:cNvGrpSpPr/>
          <p:nvPr/>
        </p:nvGrpSpPr>
        <p:grpSpPr>
          <a:xfrm>
            <a:off x="736547" y="2253466"/>
            <a:ext cx="959161" cy="1481069"/>
            <a:chOff x="736547" y="2253466"/>
            <a:chExt cx="959161" cy="148106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10CE35EB-8611-6543-A6BB-5D82213AE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547" y="2253466"/>
              <a:ext cx="959161" cy="108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1DEDA1A6-2DB2-5442-B83C-13FEF969A5E8}"/>
                </a:ext>
              </a:extLst>
            </p:cNvPr>
            <p:cNvSpPr txBox="1"/>
            <p:nvPr/>
          </p:nvSpPr>
          <p:spPr>
            <a:xfrm>
              <a:off x="842635" y="3426760"/>
              <a:ext cx="749562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Cristaux</a:t>
              </a:r>
            </a:p>
          </p:txBody>
        </p:sp>
      </p:grpSp>
      <p:grpSp>
        <p:nvGrpSpPr>
          <p:cNvPr id="49" name="Gruppierung 48"/>
          <p:cNvGrpSpPr/>
          <p:nvPr/>
        </p:nvGrpSpPr>
        <p:grpSpPr>
          <a:xfrm>
            <a:off x="2099762" y="2253466"/>
            <a:ext cx="959161" cy="1481069"/>
            <a:chOff x="2099762" y="2253466"/>
            <a:chExt cx="959161" cy="1481069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52E4D7D8-63A5-3947-81A2-37B45943B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99762" y="2253466"/>
              <a:ext cx="959161" cy="108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708F2883-8015-384F-A5C3-4AE2BCDDFE87}"/>
                </a:ext>
              </a:extLst>
            </p:cNvPr>
            <p:cNvSpPr txBox="1"/>
            <p:nvPr/>
          </p:nvSpPr>
          <p:spPr>
            <a:xfrm>
              <a:off x="2219789" y="3426760"/>
              <a:ext cx="71910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Graines</a:t>
              </a:r>
            </a:p>
          </p:txBody>
        </p:sp>
      </p:grpSp>
      <p:grpSp>
        <p:nvGrpSpPr>
          <p:cNvPr id="48" name="Gruppierung 47"/>
          <p:cNvGrpSpPr/>
          <p:nvPr/>
        </p:nvGrpSpPr>
        <p:grpSpPr>
          <a:xfrm>
            <a:off x="3455988" y="2253466"/>
            <a:ext cx="959161" cy="1481069"/>
            <a:chOff x="3455988" y="2253466"/>
            <a:chExt cx="959161" cy="148106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xmlns="" id="{459B7A14-5867-5443-9A35-EF8A0E96F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55988" y="2253466"/>
              <a:ext cx="959161" cy="108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9A7CA20F-E705-8043-AF3B-74084407C17B}"/>
                </a:ext>
              </a:extLst>
            </p:cNvPr>
            <p:cNvSpPr txBox="1"/>
            <p:nvPr/>
          </p:nvSpPr>
          <p:spPr>
            <a:xfrm>
              <a:off x="3481438" y="3426760"/>
              <a:ext cx="90826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Cigarettes</a:t>
              </a:r>
            </a:p>
          </p:txBody>
        </p:sp>
      </p:grpSp>
      <p:grpSp>
        <p:nvGrpSpPr>
          <p:cNvPr id="47" name="Gruppierung 46"/>
          <p:cNvGrpSpPr/>
          <p:nvPr/>
        </p:nvGrpSpPr>
        <p:grpSpPr>
          <a:xfrm>
            <a:off x="4830584" y="2253466"/>
            <a:ext cx="969174" cy="1696511"/>
            <a:chOff x="4830584" y="2253466"/>
            <a:chExt cx="969174" cy="169651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xmlns="" id="{2A31DB2B-7384-1F4D-BE45-E2BA6AED0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35591" y="2253466"/>
              <a:ext cx="959161" cy="108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79EED379-9E00-F842-BBD7-92BC21883A8B}"/>
                </a:ext>
              </a:extLst>
            </p:cNvPr>
            <p:cNvSpPr txBox="1"/>
            <p:nvPr/>
          </p:nvSpPr>
          <p:spPr>
            <a:xfrm>
              <a:off x="4830584" y="3426759"/>
              <a:ext cx="969174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Application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H" sz="1400" dirty="0">
                  <a:solidFill>
                    <a:srgbClr val="000000"/>
                  </a:solidFill>
                </a:rPr>
                <a:t>externe</a:t>
              </a:r>
              <a:endPara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uppierung 45"/>
          <p:cNvGrpSpPr/>
          <p:nvPr/>
        </p:nvGrpSpPr>
        <p:grpSpPr>
          <a:xfrm>
            <a:off x="6189407" y="2253466"/>
            <a:ext cx="959161" cy="1481069"/>
            <a:chOff x="6189407" y="2253466"/>
            <a:chExt cx="959161" cy="1481069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786E8272-56AA-0340-868C-686F23369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89407" y="2253466"/>
              <a:ext cx="959161" cy="108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39C7AAD8-9455-A844-8F02-D67B7F237619}"/>
                </a:ext>
              </a:extLst>
            </p:cNvPr>
            <p:cNvSpPr txBox="1"/>
            <p:nvPr/>
          </p:nvSpPr>
          <p:spPr>
            <a:xfrm>
              <a:off x="6250123" y="3426760"/>
              <a:ext cx="83772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Teintures</a:t>
              </a:r>
            </a:p>
          </p:txBody>
        </p:sp>
      </p:grpSp>
      <p:grpSp>
        <p:nvGrpSpPr>
          <p:cNvPr id="43" name="Gruppierung 42"/>
          <p:cNvGrpSpPr/>
          <p:nvPr/>
        </p:nvGrpSpPr>
        <p:grpSpPr>
          <a:xfrm>
            <a:off x="7548419" y="300260"/>
            <a:ext cx="967572" cy="1424622"/>
            <a:chOff x="7548419" y="300260"/>
            <a:chExt cx="967572" cy="1424622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FD96BB36-73EE-9F4C-AA07-1466F37B9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52623" y="300260"/>
              <a:ext cx="959162" cy="1080001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63F38061-B312-0F46-A6ED-235AE44EC783}"/>
                </a:ext>
              </a:extLst>
            </p:cNvPr>
            <p:cNvSpPr txBox="1"/>
            <p:nvPr/>
          </p:nvSpPr>
          <p:spPr>
            <a:xfrm>
              <a:off x="7548419" y="1417107"/>
              <a:ext cx="967572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Limonades</a:t>
              </a:r>
            </a:p>
          </p:txBody>
        </p:sp>
      </p:grpSp>
      <p:grpSp>
        <p:nvGrpSpPr>
          <p:cNvPr id="51" name="Gruppierung 50"/>
          <p:cNvGrpSpPr/>
          <p:nvPr/>
        </p:nvGrpSpPr>
        <p:grpSpPr>
          <a:xfrm>
            <a:off x="736547" y="4219117"/>
            <a:ext cx="961739" cy="1390678"/>
            <a:chOff x="736547" y="4219117"/>
            <a:chExt cx="961739" cy="1390678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xmlns="" id="{3A8A36C8-F731-544D-9BA8-D3FB872AE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6547" y="4219117"/>
              <a:ext cx="961739" cy="108290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6287F0EC-B6E4-934B-B145-C5998639B4C8}"/>
                </a:ext>
              </a:extLst>
            </p:cNvPr>
            <p:cNvSpPr txBox="1"/>
            <p:nvPr/>
          </p:nvSpPr>
          <p:spPr>
            <a:xfrm>
              <a:off x="942021" y="5302020"/>
              <a:ext cx="55079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Pesto</a:t>
              </a:r>
            </a:p>
          </p:txBody>
        </p:sp>
      </p:grpSp>
      <p:grpSp>
        <p:nvGrpSpPr>
          <p:cNvPr id="52" name="Gruppierung 51"/>
          <p:cNvGrpSpPr/>
          <p:nvPr/>
        </p:nvGrpSpPr>
        <p:grpSpPr>
          <a:xfrm>
            <a:off x="2098544" y="4219117"/>
            <a:ext cx="961739" cy="1390678"/>
            <a:chOff x="2098544" y="4219117"/>
            <a:chExt cx="961739" cy="1390678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xmlns="" id="{20574EC9-CC8D-AA41-908B-FEEF59A32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98544" y="4219117"/>
              <a:ext cx="961739" cy="108290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xmlns="" id="{81D27626-DF58-9C40-A147-3268283E204D}"/>
                </a:ext>
              </a:extLst>
            </p:cNvPr>
            <p:cNvSpPr txBox="1"/>
            <p:nvPr/>
          </p:nvSpPr>
          <p:spPr>
            <a:xfrm>
              <a:off x="2154939" y="5302020"/>
              <a:ext cx="848948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Spaghetti</a:t>
              </a:r>
            </a:p>
          </p:txBody>
        </p:sp>
      </p:grpSp>
      <p:grpSp>
        <p:nvGrpSpPr>
          <p:cNvPr id="53" name="Gruppierung 52"/>
          <p:cNvGrpSpPr/>
          <p:nvPr/>
        </p:nvGrpSpPr>
        <p:grpSpPr>
          <a:xfrm>
            <a:off x="3464009" y="4219117"/>
            <a:ext cx="961739" cy="1390678"/>
            <a:chOff x="3464009" y="4219117"/>
            <a:chExt cx="961739" cy="1390678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xmlns="" id="{E735FCF4-C8A2-4C40-A2C2-CF76714E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464009" y="4219117"/>
              <a:ext cx="961739" cy="108290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D7917723-E6D2-AD41-8BD0-40CDEBD318FD}"/>
                </a:ext>
              </a:extLst>
            </p:cNvPr>
            <p:cNvSpPr txBox="1"/>
            <p:nvPr/>
          </p:nvSpPr>
          <p:spPr>
            <a:xfrm>
              <a:off x="3579715" y="5302020"/>
              <a:ext cx="73032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Bouillon</a:t>
              </a:r>
            </a:p>
          </p:txBody>
        </p:sp>
      </p:grpSp>
      <p:grpSp>
        <p:nvGrpSpPr>
          <p:cNvPr id="54" name="Gruppierung 53"/>
          <p:cNvGrpSpPr/>
          <p:nvPr/>
        </p:nvGrpSpPr>
        <p:grpSpPr>
          <a:xfrm>
            <a:off x="4827740" y="4219117"/>
            <a:ext cx="961739" cy="1390678"/>
            <a:chOff x="4827740" y="4219117"/>
            <a:chExt cx="961739" cy="1390678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xmlns="" id="{0A0AA40F-4AFC-3C43-AA8B-6E4D1775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27740" y="4219117"/>
              <a:ext cx="961739" cy="108290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xmlns="" id="{35CFFC92-6F8F-DE4A-9973-375539BF46E5}"/>
                </a:ext>
              </a:extLst>
            </p:cNvPr>
            <p:cNvSpPr txBox="1"/>
            <p:nvPr/>
          </p:nvSpPr>
          <p:spPr>
            <a:xfrm>
              <a:off x="4929019" y="5302020"/>
              <a:ext cx="75918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Galettes</a:t>
              </a:r>
            </a:p>
          </p:txBody>
        </p:sp>
      </p:grpSp>
      <p:grpSp>
        <p:nvGrpSpPr>
          <p:cNvPr id="55" name="Gruppierung 54"/>
          <p:cNvGrpSpPr/>
          <p:nvPr/>
        </p:nvGrpSpPr>
        <p:grpSpPr>
          <a:xfrm>
            <a:off x="6191471" y="4222020"/>
            <a:ext cx="959161" cy="1387775"/>
            <a:chOff x="6191471" y="4222020"/>
            <a:chExt cx="959161" cy="1387775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xmlns="" id="{60BC1E23-0001-B74C-9471-3516DFE8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191471" y="4222020"/>
              <a:ext cx="959161" cy="108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xmlns="" id="{93688A88-9C31-EE43-9FAF-4C4789759EF9}"/>
                </a:ext>
              </a:extLst>
            </p:cNvPr>
            <p:cNvSpPr txBox="1"/>
            <p:nvPr/>
          </p:nvSpPr>
          <p:spPr>
            <a:xfrm>
              <a:off x="6366001" y="5302020"/>
              <a:ext cx="61010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Müesli</a:t>
              </a:r>
            </a:p>
          </p:txBody>
        </p:sp>
      </p:grpSp>
      <p:grpSp>
        <p:nvGrpSpPr>
          <p:cNvPr id="56" name="Gruppierung 55"/>
          <p:cNvGrpSpPr/>
          <p:nvPr/>
        </p:nvGrpSpPr>
        <p:grpSpPr>
          <a:xfrm>
            <a:off x="7552624" y="4204339"/>
            <a:ext cx="959161" cy="1620899"/>
            <a:chOff x="7552624" y="4204339"/>
            <a:chExt cx="959161" cy="1620899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xmlns="" id="{595677A1-388B-E346-965B-03B9892C5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52624" y="4204339"/>
              <a:ext cx="959161" cy="108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xmlns="" id="{C3B3BA20-55E6-F648-95C1-4BDD0BBD1F9E}"/>
                </a:ext>
              </a:extLst>
            </p:cNvPr>
            <p:cNvSpPr txBox="1"/>
            <p:nvPr/>
          </p:nvSpPr>
          <p:spPr>
            <a:xfrm>
              <a:off x="7657423" y="5302020"/>
              <a:ext cx="749562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Huile de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CH" sz="1400" dirty="0">
                  <a:solidFill>
                    <a:srgbClr val="000000"/>
                  </a:solidFill>
                </a:rPr>
                <a:t>cuisine</a:t>
              </a:r>
              <a:endParaRPr kumimoji="0" lang="fr-CH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Gruppierung 49"/>
          <p:cNvGrpSpPr/>
          <p:nvPr/>
        </p:nvGrpSpPr>
        <p:grpSpPr>
          <a:xfrm>
            <a:off x="7552624" y="2253466"/>
            <a:ext cx="959161" cy="1481068"/>
            <a:chOff x="7552624" y="2253466"/>
            <a:chExt cx="959161" cy="1481068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6A43E067-30BE-4540-AB45-4BD359D2B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552624" y="2253466"/>
              <a:ext cx="959161" cy="1080000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xmlns="" id="{11BADB87-A13D-B548-8251-87B9FFE63E66}"/>
                </a:ext>
              </a:extLst>
            </p:cNvPr>
            <p:cNvSpPr txBox="1"/>
            <p:nvPr/>
          </p:nvSpPr>
          <p:spPr>
            <a:xfrm>
              <a:off x="7691351" y="3426759"/>
              <a:ext cx="690252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Savons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280017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10156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6000" b="1" dirty="0" smtClean="0">
                <a:solidFill>
                  <a:srgbClr val="7F7F7F"/>
                </a:solidFill>
              </a:rPr>
              <a:t>Sativex </a:t>
            </a:r>
            <a:r>
              <a:rPr lang="fr-CH" sz="6000" b="1" baseline="30000" dirty="0" smtClean="0">
                <a:solidFill>
                  <a:srgbClr val="7F7F7F"/>
                </a:solidFill>
              </a:rPr>
              <a:t>®</a:t>
            </a:r>
            <a:endParaRPr lang="fr-CH" sz="6000" b="1" baseline="30000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12028" r="25112"/>
          <a:stretch/>
        </p:blipFill>
        <p:spPr>
          <a:xfrm>
            <a:off x="0" y="1691403"/>
            <a:ext cx="3008237" cy="3190398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662840" y="2009934"/>
            <a:ext cx="6070360" cy="2553336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de-DE" sz="1800" dirty="0"/>
              <a:t>1 </a:t>
            </a:r>
            <a:r>
              <a:rPr lang="de-DE" sz="1800" dirty="0" err="1"/>
              <a:t>pulvérisation</a:t>
            </a:r>
            <a:r>
              <a:rPr lang="de-DE" sz="1800" dirty="0"/>
              <a:t> de 100 µl </a:t>
            </a:r>
            <a:r>
              <a:rPr lang="de-DE" sz="1800" dirty="0" smtClean="0"/>
              <a:t>2,7 </a:t>
            </a:r>
            <a:r>
              <a:rPr lang="de-DE" sz="1800" dirty="0"/>
              <a:t>mg </a:t>
            </a:r>
            <a:r>
              <a:rPr lang="de-DE" sz="1800" dirty="0" smtClean="0"/>
              <a:t>THC et 2,5 </a:t>
            </a:r>
            <a:r>
              <a:rPr lang="de-DE" sz="1800" dirty="0"/>
              <a:t>mg </a:t>
            </a:r>
            <a:r>
              <a:rPr lang="de-DE" sz="1800" dirty="0" smtClean="0"/>
              <a:t>CBD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de-DE" sz="1800" dirty="0" err="1" smtClean="0"/>
              <a:t>contre</a:t>
            </a:r>
            <a:r>
              <a:rPr lang="de-DE" sz="1800" dirty="0" smtClean="0"/>
              <a:t> </a:t>
            </a:r>
            <a:r>
              <a:rPr lang="de-DE" sz="1800" dirty="0" err="1"/>
              <a:t>symptômes</a:t>
            </a:r>
            <a:r>
              <a:rPr lang="de-DE" sz="1800" dirty="0"/>
              <a:t> </a:t>
            </a:r>
            <a:r>
              <a:rPr lang="de-DE" sz="1800" dirty="0" err="1" smtClean="0"/>
              <a:t>spasticité</a:t>
            </a:r>
            <a:r>
              <a:rPr lang="de-DE" sz="1800" dirty="0" smtClean="0"/>
              <a:t> </a:t>
            </a:r>
            <a:r>
              <a:rPr lang="de-DE" sz="1800" dirty="0" err="1"/>
              <a:t>modérée</a:t>
            </a:r>
            <a:r>
              <a:rPr lang="de-DE" sz="1800" dirty="0"/>
              <a:t> à </a:t>
            </a:r>
            <a:r>
              <a:rPr lang="de-DE" sz="1800" dirty="0" err="1"/>
              <a:t>sévère</a:t>
            </a:r>
            <a:r>
              <a:rPr lang="de-DE" sz="1800" dirty="0"/>
              <a:t> due à </a:t>
            </a:r>
            <a:r>
              <a:rPr lang="de-DE" sz="1800" dirty="0" err="1" smtClean="0"/>
              <a:t>sclérose</a:t>
            </a:r>
            <a:r>
              <a:rPr lang="de-DE" sz="1800" dirty="0" smtClean="0"/>
              <a:t> </a:t>
            </a:r>
            <a:r>
              <a:rPr lang="de-DE" sz="1800" dirty="0"/>
              <a:t>en </a:t>
            </a:r>
            <a:r>
              <a:rPr lang="de-DE" sz="1800" dirty="0" err="1"/>
              <a:t>plaques</a:t>
            </a:r>
            <a:r>
              <a:rPr lang="de-DE" sz="1800" dirty="0"/>
              <a:t> </a:t>
            </a:r>
            <a:r>
              <a:rPr lang="de-DE" sz="1800" dirty="0" err="1" smtClean="0"/>
              <a:t>chez</a:t>
            </a:r>
            <a:r>
              <a:rPr lang="de-DE" sz="1800" dirty="0" smtClean="0"/>
              <a:t> </a:t>
            </a:r>
            <a:r>
              <a:rPr lang="de-DE" sz="1800" dirty="0" err="1" smtClean="0"/>
              <a:t>patients</a:t>
            </a:r>
            <a:r>
              <a:rPr lang="de-DE" sz="1800" dirty="0" smtClean="0"/>
              <a:t> non-</a:t>
            </a:r>
            <a:r>
              <a:rPr lang="de-DE" sz="1800" dirty="0" err="1" smtClean="0"/>
              <a:t>répondeurs</a:t>
            </a:r>
            <a:r>
              <a:rPr lang="de-DE" sz="1800" dirty="0" smtClean="0"/>
              <a:t> </a:t>
            </a:r>
            <a:r>
              <a:rPr lang="de-DE" sz="1800" dirty="0" err="1" smtClean="0"/>
              <a:t>aux</a:t>
            </a:r>
            <a:r>
              <a:rPr lang="de-DE" sz="1800" dirty="0" smtClean="0"/>
              <a:t> </a:t>
            </a:r>
            <a:r>
              <a:rPr lang="de-DE" sz="1800" dirty="0" err="1"/>
              <a:t>traitements</a:t>
            </a:r>
            <a:r>
              <a:rPr lang="de-DE" sz="1800" dirty="0"/>
              <a:t> </a:t>
            </a:r>
            <a:r>
              <a:rPr lang="de-DE" sz="1800" dirty="0" err="1"/>
              <a:t>antispastiques</a:t>
            </a:r>
            <a:endParaRPr lang="de-DE" sz="1800" dirty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de-DE" sz="1800" dirty="0" err="1"/>
              <a:t>Utilisation</a:t>
            </a:r>
            <a:r>
              <a:rPr lang="de-DE" sz="1800" dirty="0"/>
              <a:t> </a:t>
            </a:r>
            <a:r>
              <a:rPr lang="de-DE" sz="1800" dirty="0" err="1"/>
              <a:t>doff</a:t>
            </a:r>
            <a:r>
              <a:rPr lang="de-DE" sz="1800" dirty="0"/>
              <a:t>-label </a:t>
            </a:r>
            <a:r>
              <a:rPr lang="de-DE" sz="1800" dirty="0" err="1"/>
              <a:t>nécessite</a:t>
            </a:r>
            <a:r>
              <a:rPr lang="de-DE" sz="1800" dirty="0"/>
              <a:t> </a:t>
            </a:r>
            <a:r>
              <a:rPr lang="de-DE" sz="1800" dirty="0" err="1"/>
              <a:t>autorisation</a:t>
            </a:r>
            <a:r>
              <a:rPr lang="de-DE" sz="1800" dirty="0"/>
              <a:t> de </a:t>
            </a:r>
            <a:r>
              <a:rPr lang="de-DE" sz="1800" dirty="0" err="1" smtClean="0"/>
              <a:t>l‘OFSP</a:t>
            </a:r>
            <a:endParaRPr lang="it-IT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it-IT" sz="1800" dirty="0"/>
              <a:t>1 </a:t>
            </a:r>
            <a:r>
              <a:rPr lang="it-IT" sz="1800" dirty="0" err="1"/>
              <a:t>inhalation</a:t>
            </a:r>
            <a:r>
              <a:rPr lang="it-IT" sz="1800" dirty="0"/>
              <a:t> et </a:t>
            </a:r>
            <a:r>
              <a:rPr lang="it-IT" sz="1800" dirty="0" err="1"/>
              <a:t>attendre</a:t>
            </a:r>
            <a:r>
              <a:rPr lang="it-IT" sz="1800" dirty="0"/>
              <a:t> 15min ➛ 1 </a:t>
            </a:r>
            <a:r>
              <a:rPr lang="it-IT" sz="1800" dirty="0" err="1" smtClean="0"/>
              <a:t>inhalation</a:t>
            </a:r>
            <a:r>
              <a:rPr lang="it-IT" sz="1800" dirty="0" smtClean="0"/>
              <a:t> </a:t>
            </a:r>
            <a:r>
              <a:rPr lang="it-IT" sz="1800" dirty="0" err="1" smtClean="0"/>
              <a:t>toutes</a:t>
            </a:r>
            <a:r>
              <a:rPr lang="it-IT" sz="1800" dirty="0" smtClean="0"/>
              <a:t> </a:t>
            </a:r>
            <a:r>
              <a:rPr lang="it-IT" sz="1800" dirty="0" err="1" smtClean="0"/>
              <a:t>les</a:t>
            </a:r>
            <a:r>
              <a:rPr lang="it-IT" sz="1800" dirty="0" smtClean="0"/>
              <a:t> 15-30 </a:t>
            </a:r>
            <a:r>
              <a:rPr lang="it-IT" sz="1800" dirty="0" err="1" smtClean="0"/>
              <a:t>min</a:t>
            </a:r>
            <a:r>
              <a:rPr lang="it-IT" sz="1800" dirty="0" smtClean="0"/>
              <a:t> </a:t>
            </a:r>
            <a:r>
              <a:rPr lang="it-IT" sz="1800" dirty="0" err="1" smtClean="0"/>
              <a:t>jusqu’à</a:t>
            </a:r>
            <a:r>
              <a:rPr lang="it-IT" sz="1800" dirty="0" smtClean="0"/>
              <a:t> </a:t>
            </a:r>
            <a:r>
              <a:rPr lang="it-IT" sz="1800" dirty="0" err="1" smtClean="0"/>
              <a:t>effet</a:t>
            </a:r>
            <a:endParaRPr lang="it-IT" sz="1800" dirty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04280017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b="1" dirty="0">
                <a:solidFill>
                  <a:srgbClr val="7F7F7F"/>
                </a:solidFill>
              </a:rPr>
              <a:t>Cannabinoïdes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00063" y="1470246"/>
            <a:ext cx="7979847" cy="2012767"/>
          </a:xfrm>
        </p:spPr>
        <p:txBody>
          <a:bodyPr/>
          <a:lstStyle/>
          <a:p>
            <a:pPr marL="285750" indent="-285750"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Classe diverses substances </a:t>
            </a:r>
            <a:r>
              <a:rPr lang="fr-FR" sz="1800" dirty="0" smtClean="0"/>
              <a:t>chimiques</a:t>
            </a:r>
            <a:endParaRPr lang="fr-FR" sz="1800" dirty="0"/>
          </a:p>
          <a:p>
            <a:pPr marL="285750" indent="-285750"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(Action </a:t>
            </a:r>
            <a:r>
              <a:rPr lang="fr-FR" sz="1800" dirty="0"/>
              <a:t>sur récepteurs </a:t>
            </a:r>
            <a:r>
              <a:rPr lang="fr-FR" sz="1800" dirty="0" smtClean="0"/>
              <a:t>cannabinoïdes)</a:t>
            </a:r>
            <a:endParaRPr lang="fr-FR" sz="1800" dirty="0"/>
          </a:p>
          <a:p>
            <a:pPr marL="285750" indent="-285750"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3 </a:t>
            </a:r>
            <a:r>
              <a:rPr lang="fr-FR" sz="1800" dirty="0"/>
              <a:t>sources possibles </a:t>
            </a:r>
            <a:r>
              <a:rPr lang="fr-FR" sz="1800" dirty="0" smtClean="0"/>
              <a:t>:</a:t>
            </a:r>
            <a:endParaRPr lang="fr-FR" sz="1800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1593923" y="3716507"/>
            <a:ext cx="1851601" cy="1550882"/>
            <a:chOff x="1321790" y="3865117"/>
            <a:chExt cx="1851601" cy="1550882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3923" y="3865117"/>
              <a:ext cx="1244037" cy="1243105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" name="Rechteck 2"/>
            <p:cNvSpPr/>
            <p:nvPr/>
          </p:nvSpPr>
          <p:spPr>
            <a:xfrm>
              <a:off x="1321790" y="5108222"/>
              <a:ext cx="18516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/>
                <a:t>Phytocannabinoïdes</a:t>
              </a: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3723024" y="3716507"/>
            <a:ext cx="1781820" cy="1550414"/>
            <a:chOff x="3580481" y="3865117"/>
            <a:chExt cx="1781820" cy="1550414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073" y="3865117"/>
              <a:ext cx="1242637" cy="1242637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7" name="Rechteck 6"/>
            <p:cNvSpPr/>
            <p:nvPr/>
          </p:nvSpPr>
          <p:spPr>
            <a:xfrm>
              <a:off x="3580481" y="5107754"/>
              <a:ext cx="17818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/>
                <a:t>Endocannabinoïdes </a:t>
              </a:r>
            </a:p>
          </p:txBody>
        </p:sp>
      </p:grpSp>
      <p:grpSp>
        <p:nvGrpSpPr>
          <p:cNvPr id="12" name="Gruppierung 11"/>
          <p:cNvGrpSpPr/>
          <p:nvPr/>
        </p:nvGrpSpPr>
        <p:grpSpPr>
          <a:xfrm>
            <a:off x="5906879" y="3716507"/>
            <a:ext cx="1392504" cy="1860152"/>
            <a:chOff x="5906879" y="3865117"/>
            <a:chExt cx="1392504" cy="1860152"/>
          </a:xfrm>
        </p:grpSpPr>
        <p:sp>
          <p:nvSpPr>
            <p:cNvPr id="8" name="Rechteck 7"/>
            <p:cNvSpPr/>
            <p:nvPr/>
          </p:nvSpPr>
          <p:spPr>
            <a:xfrm>
              <a:off x="5906879" y="5125105"/>
              <a:ext cx="1392504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  <a:buClr>
                  <a:srgbClr val="EA81E9"/>
                </a:buClr>
              </a:pPr>
              <a:r>
                <a:rPr lang="fr-FR" sz="1400"/>
                <a:t>Cannabinoïdes </a:t>
              </a:r>
            </a:p>
            <a:p>
              <a:pPr>
                <a:spcAft>
                  <a:spcPts val="600"/>
                </a:spcAft>
                <a:buClr>
                  <a:srgbClr val="EA81E9"/>
                </a:buClr>
              </a:pPr>
              <a:r>
                <a:rPr lang="fr-FR" sz="1400"/>
                <a:t>synthéthiques</a:t>
              </a:r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2227" y="3865117"/>
              <a:ext cx="1241809" cy="1242637"/>
            </a:xfrm>
            <a:prstGeom prst="ellipse">
              <a:avLst/>
            </a:prstGeom>
            <a:ln>
              <a:solidFill>
                <a:srgbClr val="7F7F7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5115113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dirty="0" smtClean="0">
                <a:solidFill>
                  <a:srgbClr val="7F7F7F"/>
                </a:solidFill>
              </a:rPr>
              <a:t>Cannabis CBD et </a:t>
            </a:r>
            <a:r>
              <a:rPr lang="fr-FR" sz="4400" b="1" dirty="0" err="1" smtClean="0">
                <a:solidFill>
                  <a:srgbClr val="7F7F7F"/>
                </a:solidFill>
              </a:rPr>
              <a:t>traffic</a:t>
            </a:r>
            <a:endParaRPr lang="fr-FR" sz="4400" b="1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10166" r="25542"/>
          <a:stretch/>
        </p:blipFill>
        <p:spPr>
          <a:xfrm>
            <a:off x="0" y="1623661"/>
            <a:ext cx="3267319" cy="3389687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003268" y="2265268"/>
            <a:ext cx="6936342" cy="2081951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smtClean="0"/>
              <a:t>Consommation peut entraîner le dépassement de la limite permise de THC dans le sang pour la circulation routière !!</a:t>
            </a:r>
          </a:p>
          <a:p>
            <a:pPr marL="285750" indent="-285750"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smtClean="0"/>
              <a:t>1,5 microgrammes de THC / L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135856965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733222" y="1636754"/>
            <a:ext cx="8117817" cy="400677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1800" b="1" dirty="0" smtClean="0"/>
              <a:t>Analgésie : </a:t>
            </a:r>
            <a:r>
              <a:rPr lang="fr-FR" sz="1800" dirty="0" smtClean="0"/>
              <a:t>notamment</a:t>
            </a:r>
            <a:r>
              <a:rPr lang="fr-FR" sz="1800" b="1" dirty="0" smtClean="0"/>
              <a:t> </a:t>
            </a:r>
            <a:r>
              <a:rPr lang="fr-FR" sz="1800" dirty="0" err="1" smtClean="0"/>
              <a:t>neuralgies</a:t>
            </a:r>
            <a:endParaRPr lang="fr-FR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1800" b="1" dirty="0" smtClean="0"/>
              <a:t>Dépression, Anxiété : </a:t>
            </a:r>
            <a:r>
              <a:rPr lang="fr-FR" sz="1800" dirty="0" smtClean="0"/>
              <a:t>notamment PTSD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1800" b="1" dirty="0" smtClean="0"/>
              <a:t>Inflammations</a:t>
            </a:r>
            <a:r>
              <a:rPr lang="fr-FR" sz="1800" dirty="0" smtClean="0"/>
              <a:t> : p.ex. Crohn, </a:t>
            </a:r>
            <a:r>
              <a:rPr lang="fr-FR" sz="1800" dirty="0" err="1" smtClean="0"/>
              <a:t>Graft</a:t>
            </a:r>
            <a:r>
              <a:rPr lang="fr-FR" sz="1800" dirty="0" smtClean="0"/>
              <a:t> vs Host, 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1800" b="1" dirty="0"/>
              <a:t>Colon irritable</a:t>
            </a:r>
            <a:endParaRPr lang="fr-FR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1800" b="1" dirty="0" smtClean="0"/>
              <a:t>Parkinson</a:t>
            </a:r>
            <a:endParaRPr lang="fr-FR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1800" b="1" dirty="0" smtClean="0"/>
              <a:t>Epilepsie</a:t>
            </a:r>
            <a:r>
              <a:rPr lang="fr-FR" sz="1800" dirty="0" smtClean="0"/>
              <a:t> : p.ex. </a:t>
            </a:r>
            <a:r>
              <a:rPr lang="fr-FR" sz="1800" dirty="0" err="1" smtClean="0"/>
              <a:t>Sturge</a:t>
            </a:r>
            <a:r>
              <a:rPr lang="fr-FR" sz="1800" dirty="0"/>
              <a:t>-Weber, Sclérose tubéreuse, </a:t>
            </a:r>
            <a:r>
              <a:rPr lang="fr-FR" sz="1800" dirty="0" smtClean="0"/>
              <a:t>Lennox</a:t>
            </a:r>
            <a:r>
              <a:rPr lang="fr-FR" sz="1800" dirty="0"/>
              <a:t>-</a:t>
            </a:r>
            <a:r>
              <a:rPr lang="fr-FR" sz="1800" dirty="0" smtClean="0"/>
              <a:t>Gastaut, </a:t>
            </a:r>
            <a:r>
              <a:rPr lang="fr-FR" sz="1800" dirty="0" err="1" smtClean="0"/>
              <a:t>Dravet</a:t>
            </a:r>
            <a:r>
              <a:rPr lang="fr-FR" sz="1800" dirty="0" smtClean="0"/>
              <a:t> 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1800" b="1" dirty="0" smtClean="0"/>
              <a:t>Spasmes</a:t>
            </a:r>
            <a:r>
              <a:rPr lang="fr-FR" sz="1800" dirty="0" smtClean="0"/>
              <a:t> : infantiles, SEP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1800" b="1" dirty="0" smtClean="0"/>
              <a:t>Tumeurs</a:t>
            </a:r>
            <a:r>
              <a:rPr lang="fr-FR" sz="1800" dirty="0" smtClean="0"/>
              <a:t> : p.ex. poumons</a:t>
            </a:r>
            <a:r>
              <a:rPr lang="fr-FR" sz="1800" dirty="0"/>
              <a:t>, </a:t>
            </a:r>
            <a:r>
              <a:rPr lang="fr-FR" sz="1800" dirty="0" err="1" smtClean="0"/>
              <a:t>cholangiocarcinome</a:t>
            </a:r>
            <a:r>
              <a:rPr lang="fr-FR" sz="1800" dirty="0" smtClean="0"/>
              <a:t>, </a:t>
            </a:r>
            <a:r>
              <a:rPr lang="fr-FR" sz="1800" dirty="0" err="1" smtClean="0"/>
              <a:t>globlastome</a:t>
            </a:r>
            <a:endParaRPr lang="fr-FR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1800" b="1" dirty="0" smtClean="0"/>
              <a:t>Nausées et vomissements </a:t>
            </a:r>
            <a:endParaRPr lang="fr-FR" sz="1800" dirty="0"/>
          </a:p>
        </p:txBody>
      </p:sp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110799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 smtClean="0">
                <a:solidFill>
                  <a:srgbClr val="7F7F7F"/>
                </a:solidFill>
              </a:rPr>
              <a:t>ClinicalTrials.gov</a:t>
            </a:r>
            <a:br>
              <a:rPr lang="fr-CH" sz="4800" b="1" dirty="0" smtClean="0">
                <a:solidFill>
                  <a:srgbClr val="7F7F7F"/>
                </a:solidFill>
              </a:rPr>
            </a:br>
            <a:r>
              <a:rPr lang="fr-CH" sz="1800" b="1" dirty="0">
                <a:solidFill>
                  <a:srgbClr val="7F7F7F"/>
                </a:solidFill>
              </a:rPr>
              <a:t>Mai 2018 : </a:t>
            </a:r>
            <a:r>
              <a:rPr lang="fr-CH" sz="1800" b="1" dirty="0" smtClean="0">
                <a:solidFill>
                  <a:srgbClr val="7F7F7F"/>
                </a:solidFill>
              </a:rPr>
              <a:t>194 études </a:t>
            </a:r>
            <a:endParaRPr lang="fr-CH" sz="4800" b="1" baseline="30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71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733222" y="1636754"/>
            <a:ext cx="8117817" cy="400677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b="1" dirty="0"/>
              <a:t>Addictions</a:t>
            </a:r>
            <a:r>
              <a:rPr lang="fr-FR" sz="1800" dirty="0"/>
              <a:t> : p.ex. Sevrage cannabis, héroïne, alcool, cocaïne, </a:t>
            </a:r>
            <a:endParaRPr lang="fr-FR" sz="1800" b="1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b="1" dirty="0" smtClean="0"/>
              <a:t>Trouble bipolaire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b="1" dirty="0" err="1" smtClean="0"/>
              <a:t>Prader-Willi</a:t>
            </a:r>
            <a:endParaRPr lang="fr-FR" sz="1800" b="1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b="1" dirty="0" smtClean="0"/>
              <a:t>Agressivité, Agitation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b="1" dirty="0" smtClean="0"/>
              <a:t>TDAH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b="1" dirty="0" smtClean="0"/>
              <a:t>Autisme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b="1" dirty="0" smtClean="0"/>
              <a:t>Sclérose en plaques, spasticités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b="1" dirty="0" smtClean="0"/>
              <a:t>Huntington, </a:t>
            </a:r>
            <a:r>
              <a:rPr lang="fr-FR" sz="1800" b="1" dirty="0" err="1" smtClean="0"/>
              <a:t>Tourette</a:t>
            </a:r>
            <a:endParaRPr lang="fr-FR" sz="1800" b="1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b="1" dirty="0" err="1" smtClean="0"/>
              <a:t>Diabetes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mellitus</a:t>
            </a:r>
            <a:r>
              <a:rPr lang="fr-FR" sz="1800" b="1" dirty="0" smtClean="0"/>
              <a:t>, hyperphagie</a:t>
            </a:r>
            <a:endParaRPr lang="fr-FR" sz="1800" b="1" dirty="0"/>
          </a:p>
        </p:txBody>
      </p:sp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110799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 smtClean="0">
                <a:solidFill>
                  <a:srgbClr val="7F7F7F"/>
                </a:solidFill>
              </a:rPr>
              <a:t>ClinicalTrials.gov</a:t>
            </a:r>
            <a:br>
              <a:rPr lang="fr-CH" sz="4800" b="1" dirty="0" smtClean="0">
                <a:solidFill>
                  <a:srgbClr val="7F7F7F"/>
                </a:solidFill>
              </a:rPr>
            </a:br>
            <a:r>
              <a:rPr lang="fr-CH" sz="1800" b="1" dirty="0">
                <a:solidFill>
                  <a:srgbClr val="7F7F7F"/>
                </a:solidFill>
              </a:rPr>
              <a:t>Mai 2018 : </a:t>
            </a:r>
            <a:r>
              <a:rPr lang="fr-CH" sz="1800" b="1" dirty="0" smtClean="0">
                <a:solidFill>
                  <a:srgbClr val="7F7F7F"/>
                </a:solidFill>
              </a:rPr>
              <a:t>194 études </a:t>
            </a:r>
            <a:endParaRPr lang="fr-CH" sz="4800" b="1" baseline="30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31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CE37F-5ED2-9E45-9093-B3A13847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29" y="234602"/>
            <a:ext cx="8229600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smtClean="0">
                <a:solidFill>
                  <a:srgbClr val="7F7F7F"/>
                </a:solidFill>
              </a:rPr>
              <a:t>Effet antiépileptique</a:t>
            </a:r>
            <a:endParaRPr lang="fr-FR" sz="4400" b="1">
              <a:solidFill>
                <a:srgbClr val="7F7F7F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39229" y="5486925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Jones et al, 2012; Hill et al, 2013; Hill et al, 2013; </a:t>
            </a:r>
            <a:r>
              <a:rPr lang="en-US" sz="1000" dirty="0" err="1"/>
              <a:t>Karler</a:t>
            </a:r>
            <a:r>
              <a:rPr lang="en-US" sz="1000" dirty="0"/>
              <a:t> &amp; </a:t>
            </a:r>
            <a:r>
              <a:rPr lang="en-US" sz="1000" dirty="0" err="1"/>
              <a:t>Turkanis</a:t>
            </a:r>
            <a:r>
              <a:rPr lang="en-US" sz="1000" dirty="0"/>
              <a:t>, </a:t>
            </a:r>
            <a:r>
              <a:rPr lang="en-US" sz="1000" dirty="0" smtClean="0"/>
              <a:t>2013; </a:t>
            </a:r>
            <a:r>
              <a:rPr lang="en-US" sz="1000" dirty="0"/>
              <a:t>Jones et al., </a:t>
            </a:r>
            <a:r>
              <a:rPr lang="en-US" sz="1000" dirty="0" smtClean="0"/>
              <a:t>2010</a:t>
            </a:r>
          </a:p>
          <a:p>
            <a:r>
              <a:rPr lang="en-US" sz="1000" dirty="0"/>
              <a:t>Cunha et al., </a:t>
            </a:r>
            <a:r>
              <a:rPr lang="en-US" sz="1000" dirty="0"/>
              <a:t>1980; </a:t>
            </a:r>
            <a:r>
              <a:rPr lang="en-US" sz="1000" dirty="0" err="1"/>
              <a:t>Trembly</a:t>
            </a:r>
            <a:r>
              <a:rPr lang="en-US" sz="1000" dirty="0"/>
              <a:t> &amp; Sherman, </a:t>
            </a:r>
            <a:r>
              <a:rPr lang="en-US" sz="1000" dirty="0"/>
              <a:t>1990</a:t>
            </a:r>
            <a:endParaRPr lang="en-US" sz="10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/>
          <a:srcRect l="10663" r="16525"/>
          <a:stretch/>
        </p:blipFill>
        <p:spPr>
          <a:xfrm>
            <a:off x="0" y="1428887"/>
            <a:ext cx="3836324" cy="3704635"/>
          </a:xfrm>
          <a:prstGeom prst="rect">
            <a:avLst/>
          </a:prstGeom>
        </p:spPr>
      </p:pic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2579370" y="1933337"/>
            <a:ext cx="6351323" cy="2695734"/>
          </a:xfrm>
          <a:prstGeom prst="rect">
            <a:avLst/>
          </a:prstGeom>
          <a:solidFill>
            <a:schemeClr val="bg1">
              <a:alpha val="8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1" hangingPunct="1">
              <a:spcBef>
                <a:spcPts val="600"/>
              </a:spcBef>
              <a:spcAft>
                <a:spcPts val="600"/>
              </a:spcAft>
              <a:buClr>
                <a:srgbClr val="EA81E9"/>
              </a:buClr>
              <a:buFont typeface="Arial"/>
              <a:buChar char="•"/>
              <a:defRPr sz="1800">
                <a:solidFill>
                  <a:srgbClr val="404040"/>
                </a:solidFill>
              </a:defRPr>
            </a:lvl1pPr>
            <a:lvl2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2pPr>
            <a:lvl3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3pPr>
            <a:lvl4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4pPr>
            <a:lvl5pPr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5pPr>
            <a:lvl6pPr indent="22860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6pPr>
            <a:lvl7pPr indent="27432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7pPr>
            <a:lvl8pPr indent="32004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8pPr>
            <a:lvl9pPr indent="3657600" eaLnBrk="1" hangingPunct="1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9pPr>
          </a:lstStyle>
          <a:p>
            <a:r>
              <a:rPr lang="fr-FR" sz="2400" dirty="0" smtClean="0"/>
              <a:t>Testé par différents modèles précliniques</a:t>
            </a:r>
          </a:p>
          <a:p>
            <a:r>
              <a:rPr lang="fr-FR" sz="2400" dirty="0" smtClean="0"/>
              <a:t>Effet indépendant des récepteurs CB1</a:t>
            </a:r>
          </a:p>
          <a:p>
            <a:endParaRPr lang="fr-FR" sz="2400" dirty="0" smtClean="0"/>
          </a:p>
          <a:p>
            <a:r>
              <a:rPr lang="fr-FR" sz="2400" dirty="0" smtClean="0"/>
              <a:t>Confirmé dans études cliniques</a:t>
            </a:r>
          </a:p>
          <a:p>
            <a:r>
              <a:rPr lang="fr-FR" sz="2400" dirty="0" smtClean="0"/>
              <a:t>200-300 mg/d</a:t>
            </a:r>
          </a:p>
        </p:txBody>
      </p:sp>
    </p:spTree>
    <p:extLst>
      <p:ext uri="{BB962C8B-B14F-4D97-AF65-F5344CB8AC3E}">
        <p14:creationId xmlns:p14="http://schemas.microsoft.com/office/powerpoint/2010/main" val="318718642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86476" y="5445848"/>
            <a:ext cx="8281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smtClean="0"/>
              <a:t>Hurd et al., 2015 ; Soares &amp; Campos, 2017; Iseger &amp; Bossong, 2015; Russo et al., 2005; Katsidoni et al., 2013; Fogac ̧ a et al., 2014; </a:t>
            </a:r>
          </a:p>
          <a:p>
            <a:r>
              <a:rPr lang="fr-FR" sz="1000" smtClean="0"/>
              <a:t>Norris et al., 2016</a:t>
            </a:r>
            <a:endParaRPr lang="fr-FR" sz="1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68CE37F-5ED2-9E45-9093-B3A13847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29" y="234602"/>
            <a:ext cx="8229600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smtClean="0">
                <a:solidFill>
                  <a:srgbClr val="7F7F7F"/>
                </a:solidFill>
              </a:rPr>
              <a:t>CBD et anxiété</a:t>
            </a:r>
            <a:endParaRPr lang="fr-FR" sz="4400" b="1">
              <a:solidFill>
                <a:srgbClr val="7F7F7F"/>
              </a:solidFill>
            </a:endParaRPr>
          </a:p>
        </p:txBody>
      </p:sp>
      <p:pic>
        <p:nvPicPr>
          <p:cNvPr id="7" name="Bild 6" descr="ManSmoking-7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5" r="23172"/>
          <a:stretch/>
        </p:blipFill>
        <p:spPr>
          <a:xfrm>
            <a:off x="0" y="1439617"/>
            <a:ext cx="3952210" cy="3601586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526998" y="1580560"/>
            <a:ext cx="6389506" cy="3319701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mécanisme d’action principal : modulation/activation récepteurs 5-HT1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études précliniques ➛ effet anxiolytique et antidépressif 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bloqué par antagonistes 5-HT1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FR" sz="1800" dirty="0" smtClean="0"/>
          </a:p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fr-FR" sz="1800" dirty="0" smtClean="0"/>
              <a:t>Etudes cliniques</a:t>
            </a:r>
          </a:p>
          <a:p>
            <a:pPr marL="285750" lvl="1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phobie sociale et angoisse anticipatoire</a:t>
            </a:r>
          </a:p>
          <a:p>
            <a:pPr marL="285750" lvl="1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↓ angoisses induites par THC</a:t>
            </a:r>
          </a:p>
        </p:txBody>
      </p:sp>
    </p:spTree>
    <p:extLst>
      <p:ext uri="{BB962C8B-B14F-4D97-AF65-F5344CB8AC3E}">
        <p14:creationId xmlns:p14="http://schemas.microsoft.com/office/powerpoint/2010/main" val="135856965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27332" y="5525668"/>
            <a:ext cx="72667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Wu &amp; French, </a:t>
            </a:r>
            <a:r>
              <a:rPr lang="de-DE" sz="1000" dirty="0" smtClean="0"/>
              <a:t>2000; </a:t>
            </a:r>
            <a:r>
              <a:rPr lang="fr-FR" sz="1000" dirty="0" err="1" smtClean="0"/>
              <a:t>Iseger</a:t>
            </a:r>
            <a:r>
              <a:rPr lang="fr-FR" sz="1000" dirty="0" smtClean="0"/>
              <a:t> &amp; </a:t>
            </a:r>
            <a:r>
              <a:rPr lang="fr-FR" sz="1000" dirty="0" err="1" smtClean="0"/>
              <a:t>Bossong</a:t>
            </a:r>
            <a:r>
              <a:rPr lang="fr-FR" sz="1000" dirty="0" smtClean="0"/>
              <a:t>, 2015; Schubart et </a:t>
            </a:r>
            <a:r>
              <a:rPr lang="fr-FR" sz="1000" dirty="0"/>
              <a:t>al</a:t>
            </a:r>
            <a:r>
              <a:rPr lang="fr-FR" sz="1000" dirty="0" smtClean="0"/>
              <a:t>., 2014; Prud’homme et al., 2015; </a:t>
            </a:r>
            <a:r>
              <a:rPr lang="fr-FR" sz="1000" dirty="0" err="1" smtClean="0"/>
              <a:t>Das</a:t>
            </a:r>
            <a:r>
              <a:rPr lang="fr-FR" sz="1000" dirty="0" smtClean="0"/>
              <a:t> et al., 2013 </a:t>
            </a:r>
            <a:endParaRPr lang="fr-FR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68CE37F-5ED2-9E45-9093-B3A13847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29" y="234602"/>
            <a:ext cx="8229600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smtClean="0">
                <a:solidFill>
                  <a:srgbClr val="7F7F7F"/>
                </a:solidFill>
              </a:rPr>
              <a:t>Effets addictolytiques</a:t>
            </a:r>
            <a:endParaRPr lang="fr-FR" sz="4400" b="1">
              <a:solidFill>
                <a:srgbClr val="7F7F7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/>
          <a:srcRect l="15465" r="19241"/>
          <a:stretch/>
        </p:blipFill>
        <p:spPr>
          <a:xfrm>
            <a:off x="0" y="1348685"/>
            <a:ext cx="3553782" cy="3613954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3129286" y="1564738"/>
            <a:ext cx="5211115" cy="3181849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400" smtClean="0"/>
              <a:t>Modulation du sytème dopaminergique mesolimbique 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400" smtClean="0"/>
              <a:t>aucun effet excitateur ou inhibiteur sur activité neuronale dopaminergique de VTA</a:t>
            </a:r>
          </a:p>
          <a:p>
            <a:pPr>
              <a:buClr>
                <a:srgbClr val="EA81E9"/>
              </a:buClr>
            </a:pPr>
            <a:endParaRPr lang="fr-FR" sz="1400" smtClean="0"/>
          </a:p>
          <a:p>
            <a:pPr>
              <a:buClr>
                <a:srgbClr val="EA81E9"/>
              </a:buClr>
            </a:pPr>
            <a:r>
              <a:rPr lang="fr-FR" sz="1400" smtClean="0"/>
              <a:t>Etudes précliniques 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400" smtClean="0"/>
              <a:t>Opiacés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400" smtClean="0"/>
              <a:t>Moins pour autres substances 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endParaRPr lang="fr-FR" sz="1400" smtClean="0"/>
          </a:p>
          <a:p>
            <a:pPr>
              <a:buClr>
                <a:srgbClr val="EA81E9"/>
              </a:buClr>
            </a:pPr>
            <a:r>
              <a:rPr lang="fr-FR" sz="1400" smtClean="0"/>
              <a:t>Etudes cliniques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400" smtClean="0"/>
              <a:t>↓ craving opiacés 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400" smtClean="0"/>
              <a:t>↓ nombre cigarettes</a:t>
            </a:r>
          </a:p>
        </p:txBody>
      </p:sp>
    </p:spTree>
    <p:extLst>
      <p:ext uri="{BB962C8B-B14F-4D97-AF65-F5344CB8AC3E}">
        <p14:creationId xmlns:p14="http://schemas.microsoft.com/office/powerpoint/2010/main" val="135856965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Psychoses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25112" y="5366410"/>
            <a:ext cx="77270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err="1" smtClean="0"/>
              <a:t>Karniol</a:t>
            </a:r>
            <a:r>
              <a:rPr lang="de-DE" sz="1000" dirty="0" smtClean="0"/>
              <a:t> et al., 1974; Dalton et al., 1976; </a:t>
            </a:r>
            <a:r>
              <a:rPr lang="de-DE" sz="1000" dirty="0" err="1" smtClean="0"/>
              <a:t>Zuardi</a:t>
            </a:r>
            <a:r>
              <a:rPr lang="de-DE" sz="1000" dirty="0" smtClean="0"/>
              <a:t> et al., 1982; </a:t>
            </a:r>
            <a:r>
              <a:rPr lang="de-DE" sz="1000" dirty="0" err="1" smtClean="0"/>
              <a:t>Leweke</a:t>
            </a:r>
            <a:r>
              <a:rPr lang="de-DE" sz="1000" dirty="0" smtClean="0"/>
              <a:t> et al., 2000</a:t>
            </a:r>
            <a:r>
              <a:rPr lang="de-DE" sz="1000" dirty="0"/>
              <a:t>; </a:t>
            </a:r>
            <a:r>
              <a:rPr lang="de-DE" sz="1000" dirty="0" err="1"/>
              <a:t>Bhattacharyya</a:t>
            </a:r>
            <a:r>
              <a:rPr lang="de-DE" sz="1000" dirty="0"/>
              <a:t> </a:t>
            </a:r>
            <a:r>
              <a:rPr lang="de-DE" sz="1000" dirty="0" smtClean="0"/>
              <a:t>et al., 2010; </a:t>
            </a:r>
          </a:p>
          <a:p>
            <a:r>
              <a:rPr lang="de-DE" sz="1000" dirty="0" err="1" smtClean="0"/>
              <a:t>Englund</a:t>
            </a:r>
            <a:r>
              <a:rPr lang="de-DE" sz="1000" dirty="0" smtClean="0"/>
              <a:t> </a:t>
            </a:r>
            <a:r>
              <a:rPr lang="de-DE" sz="1000" dirty="0"/>
              <a:t>et al., </a:t>
            </a:r>
            <a:r>
              <a:rPr lang="de-DE" sz="1000" dirty="0" smtClean="0"/>
              <a:t>2012; </a:t>
            </a:r>
            <a:r>
              <a:rPr lang="de-DE" sz="1000" dirty="0" err="1" smtClean="0"/>
              <a:t>Zuardi</a:t>
            </a:r>
            <a:r>
              <a:rPr lang="de-DE" sz="1000" dirty="0" smtClean="0"/>
              <a:t> &amp; </a:t>
            </a:r>
            <a:r>
              <a:rPr lang="de-DE" sz="1000" dirty="0" err="1" smtClean="0"/>
              <a:t>Karniol</a:t>
            </a:r>
            <a:r>
              <a:rPr lang="de-DE" sz="1000" dirty="0" smtClean="0"/>
              <a:t>, </a:t>
            </a:r>
            <a:r>
              <a:rPr lang="de-DE" sz="1000" dirty="0"/>
              <a:t>1984; Morgan &amp; Curran, 2008; Morgan et al., 2012; Morgan et al., 2010; </a:t>
            </a:r>
            <a:r>
              <a:rPr lang="de-DE" sz="1000" dirty="0" err="1"/>
              <a:t>Schubart</a:t>
            </a:r>
            <a:r>
              <a:rPr lang="de-DE" sz="1000" dirty="0"/>
              <a:t> et al., 2011; </a:t>
            </a:r>
          </a:p>
          <a:p>
            <a:r>
              <a:rPr lang="de-DE" sz="1000" dirty="0"/>
              <a:t>Hermann et al., 2007; </a:t>
            </a:r>
            <a:r>
              <a:rPr lang="de-DE" sz="1000" dirty="0" err="1"/>
              <a:t>Demirakca</a:t>
            </a:r>
            <a:r>
              <a:rPr lang="de-DE" sz="1000" dirty="0"/>
              <a:t> et al., 2011</a:t>
            </a:r>
            <a:endParaRPr lang="fr-FR" sz="10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r="41485"/>
          <a:stretch/>
        </p:blipFill>
        <p:spPr>
          <a:xfrm flipH="1">
            <a:off x="0" y="1224134"/>
            <a:ext cx="3472491" cy="3940789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756374" y="1862855"/>
            <a:ext cx="5715422" cy="2779757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CBD contrebalance les effets psychotogènes du THC chez des sujets sains</a:t>
            </a:r>
          </a:p>
          <a:p>
            <a:pPr marL="285750" indent="-28575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L‘effet est plus important si THC et CBD sont administrés simultanément que si le CBD est donné 30 minutes avant</a:t>
            </a:r>
          </a:p>
          <a:p>
            <a:pPr marL="285750" indent="-28575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Un ratio CBD / THC bas pourrait même augmenter les effets psychotogènes </a:t>
            </a:r>
          </a:p>
          <a:p>
            <a:pPr marL="285750" indent="-28575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9728682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58477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3200" b="1" dirty="0" smtClean="0">
                <a:solidFill>
                  <a:srgbClr val="7F7F7F"/>
                </a:solidFill>
              </a:rPr>
              <a:t>CBD comme antipsychotique</a:t>
            </a:r>
            <a:endParaRPr lang="fr-CH" sz="3200" b="1" dirty="0">
              <a:solidFill>
                <a:srgbClr val="7F7F7F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30531" y="5582659"/>
            <a:ext cx="53943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 smtClean="0"/>
              <a:t>Zuardi</a:t>
            </a:r>
            <a:r>
              <a:rPr lang="de-DE" sz="1200" dirty="0" smtClean="0"/>
              <a:t> et al., 1995</a:t>
            </a:r>
            <a:r>
              <a:rPr lang="de-DE" sz="1200" dirty="0"/>
              <a:t>; </a:t>
            </a:r>
            <a:r>
              <a:rPr lang="de-DE" sz="1200" dirty="0" err="1"/>
              <a:t>Zuardi</a:t>
            </a:r>
            <a:r>
              <a:rPr lang="de-DE" sz="1200" dirty="0"/>
              <a:t> et al., </a:t>
            </a:r>
            <a:r>
              <a:rPr lang="de-DE" sz="1200" dirty="0" smtClean="0"/>
              <a:t>2006; </a:t>
            </a:r>
            <a:r>
              <a:rPr lang="de-DE" sz="1200" dirty="0" err="1"/>
              <a:t>Zuardi</a:t>
            </a:r>
            <a:r>
              <a:rPr lang="de-DE" sz="1200" dirty="0"/>
              <a:t> et al., </a:t>
            </a:r>
            <a:r>
              <a:rPr lang="de-DE" sz="1200" dirty="0" smtClean="0"/>
              <a:t>2009; </a:t>
            </a:r>
            <a:r>
              <a:rPr lang="de-DE" sz="1200" dirty="0" err="1" smtClean="0"/>
              <a:t>Hallak</a:t>
            </a:r>
            <a:r>
              <a:rPr lang="de-DE" sz="1200" dirty="0" smtClean="0"/>
              <a:t> et al., 2010 </a:t>
            </a:r>
            <a:endParaRPr lang="fr-FR" sz="12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268361"/>
            <a:ext cx="2850571" cy="396844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526676" y="1754623"/>
            <a:ext cx="6412934" cy="2995918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600-1500 mg / d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FR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Case reports mixtes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Effet aigu sur cognitions, mais pas sur symptômes psychotiques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FR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RCT, vs </a:t>
            </a:r>
            <a:r>
              <a:rPr lang="fr-FR" sz="1800" dirty="0" err="1" smtClean="0"/>
              <a:t>Amisulprid</a:t>
            </a:r>
            <a:r>
              <a:rPr lang="fr-FR" sz="1800" dirty="0" smtClean="0"/>
              <a:t> ➛ effet comparable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599035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58477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3200" b="1" dirty="0" smtClean="0">
                <a:solidFill>
                  <a:srgbClr val="7F7F7F"/>
                </a:solidFill>
              </a:rPr>
              <a:t>Effets antiinflammatoires</a:t>
            </a:r>
            <a:endParaRPr lang="fr-CH" sz="3200" b="1" baseline="30000" dirty="0">
              <a:solidFill>
                <a:srgbClr val="7F7F7F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16324" r="28978"/>
          <a:stretch/>
        </p:blipFill>
        <p:spPr>
          <a:xfrm>
            <a:off x="0" y="1323990"/>
            <a:ext cx="3979270" cy="4092147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1982684" y="1452338"/>
            <a:ext cx="6746636" cy="383545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buClr>
                <a:srgbClr val="EA81E9"/>
              </a:buClr>
            </a:pPr>
            <a:r>
              <a:rPr lang="fr-FR" sz="1600" dirty="0" smtClean="0"/>
              <a:t>entre autres</a:t>
            </a:r>
            <a:r>
              <a:rPr lang="mr-IN" sz="1600" dirty="0" smtClean="0"/>
              <a:t>…</a:t>
            </a:r>
            <a:endParaRPr lang="fr-FR" sz="1600" dirty="0" smtClean="0"/>
          </a:p>
          <a:p>
            <a:pPr marL="285750" indent="-285750">
              <a:buClr>
                <a:srgbClr val="EA81E9"/>
              </a:buClr>
              <a:buChar char="•"/>
            </a:pPr>
            <a:r>
              <a:rPr lang="fr-FR" sz="1600" dirty="0" smtClean="0"/>
              <a:t>Agonisme sur récepteurs Adénosine A2A (inhibition recapture, effet direct)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Activation récepteur </a:t>
            </a:r>
            <a:r>
              <a:rPr lang="fr-FR" sz="1600" dirty="0"/>
              <a:t>TRPV1 (</a:t>
            </a:r>
            <a:r>
              <a:rPr lang="fr-FR" sz="1600" dirty="0" err="1"/>
              <a:t>Transient</a:t>
            </a:r>
            <a:r>
              <a:rPr lang="fr-FR" sz="1600" dirty="0"/>
              <a:t> </a:t>
            </a:r>
            <a:r>
              <a:rPr lang="fr-FR" sz="1600" dirty="0" err="1"/>
              <a:t>Receptor</a:t>
            </a:r>
            <a:r>
              <a:rPr lang="fr-FR" sz="1600" dirty="0"/>
              <a:t> </a:t>
            </a:r>
            <a:r>
              <a:rPr lang="fr-FR" sz="1600" dirty="0" err="1"/>
              <a:t>Potential</a:t>
            </a:r>
            <a:r>
              <a:rPr lang="fr-FR" sz="1600" dirty="0"/>
              <a:t> </a:t>
            </a:r>
            <a:r>
              <a:rPr lang="fr-FR" sz="1600" dirty="0" err="1"/>
              <a:t>Vanilloid</a:t>
            </a:r>
            <a:r>
              <a:rPr lang="fr-FR" sz="1600" dirty="0"/>
              <a:t> </a:t>
            </a:r>
            <a:r>
              <a:rPr lang="fr-FR" sz="1600" dirty="0" smtClean="0"/>
              <a:t>1)</a:t>
            </a:r>
            <a:endParaRPr lang="fr-FR" sz="1600" dirty="0"/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mr-IN" sz="1600" dirty="0" smtClean="0"/>
              <a:t> </a:t>
            </a:r>
            <a:r>
              <a:rPr lang="fr-CH" sz="1600" dirty="0" smtClean="0"/>
              <a:t>Antagonisme </a:t>
            </a:r>
            <a:r>
              <a:rPr lang="fr-CH" sz="1600" dirty="0"/>
              <a:t>GPR55 (G protein-coupled receptor </a:t>
            </a:r>
            <a:r>
              <a:rPr lang="fr-CH" sz="1600" dirty="0" smtClean="0"/>
              <a:t>55)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CH" sz="1600" dirty="0" smtClean="0"/>
              <a:t>↑ </a:t>
            </a:r>
            <a:r>
              <a:rPr lang="fr-CH" sz="1600" dirty="0"/>
              <a:t>libération d'acide </a:t>
            </a:r>
            <a:r>
              <a:rPr lang="fr-CH" sz="1600" dirty="0" smtClean="0"/>
              <a:t>arachidonique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CH" sz="1600" dirty="0" smtClean="0"/>
              <a:t>Stimulation activité COX-2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CH" sz="1600" dirty="0" smtClean="0"/>
              <a:t>↓ prostaglandine </a:t>
            </a:r>
            <a:r>
              <a:rPr lang="fr-CH" sz="1600" dirty="0"/>
              <a:t>E2, peroxyde de lipide et oxyde nitrique</a:t>
            </a:r>
          </a:p>
          <a:p>
            <a:pPr>
              <a:buClr>
                <a:srgbClr val="EA81E9"/>
              </a:buClr>
            </a:pPr>
            <a:endParaRPr lang="fr-FR" sz="1600" dirty="0"/>
          </a:p>
          <a:p>
            <a:pPr marL="285750" indent="-285750">
              <a:buClr>
                <a:srgbClr val="EA81E9"/>
              </a:buClr>
              <a:buChar char="•"/>
            </a:pPr>
            <a:r>
              <a:rPr lang="fr-FR" sz="1600" dirty="0" smtClean="0"/>
              <a:t>↓ sur-réaction cellules immunitaires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600" dirty="0"/>
              <a:t>↓ </a:t>
            </a:r>
            <a:r>
              <a:rPr lang="fr-FR" sz="1600" dirty="0" smtClean="0"/>
              <a:t> production Cytokines inflammatoires </a:t>
            </a:r>
            <a:r>
              <a:rPr lang="fr-FR" sz="1600" dirty="0"/>
              <a:t>TNF-</a:t>
            </a:r>
            <a:r>
              <a:rPr lang="fr-FR" sz="1600" dirty="0" smtClean="0"/>
              <a:t>α, </a:t>
            </a:r>
            <a:r>
              <a:rPr lang="mr-IN" sz="1600" dirty="0"/>
              <a:t>IL-2, </a:t>
            </a:r>
            <a:r>
              <a:rPr lang="mr-IN" sz="1600" dirty="0" smtClean="0"/>
              <a:t>IFN</a:t>
            </a:r>
            <a:r>
              <a:rPr lang="mr-IN" sz="1600" dirty="0"/>
              <a:t>-c, IL-6, IL-</a:t>
            </a:r>
            <a:r>
              <a:rPr lang="mr-IN" sz="1600" dirty="0" smtClean="0"/>
              <a:t>12, </a:t>
            </a:r>
            <a:r>
              <a:rPr lang="mr-IN" sz="1600" dirty="0"/>
              <a:t>IL-17, MCP-</a:t>
            </a:r>
            <a:r>
              <a:rPr lang="mr-IN" sz="1600" dirty="0" smtClean="0"/>
              <a:t>1</a:t>
            </a:r>
            <a:r>
              <a:rPr lang="fr-CH" sz="1600" dirty="0" smtClean="0"/>
              <a:t>, </a:t>
            </a:r>
            <a:r>
              <a:rPr lang="mr-IN" sz="1600" dirty="0" smtClean="0"/>
              <a:t>eotaxin</a:t>
            </a:r>
            <a:r>
              <a:rPr lang="mr-IN" sz="1600" dirty="0"/>
              <a:t>-1 </a:t>
            </a:r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endParaRPr lang="fr-FR" sz="1600" dirty="0"/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endParaRPr lang="fr-FR" sz="1600" dirty="0"/>
          </a:p>
          <a:p>
            <a:pPr marL="285750" indent="-285750">
              <a:buClr>
                <a:srgbClr val="EA81E9"/>
              </a:buClr>
              <a:buFont typeface="Arial"/>
              <a:buChar char="•"/>
            </a:pPr>
            <a:endParaRPr lang="fr-FR" sz="1600" dirty="0"/>
          </a:p>
          <a:p>
            <a:pPr marL="285750" indent="-285750">
              <a:buClr>
                <a:srgbClr val="EA81E9"/>
              </a:buClr>
              <a:buChar char="•"/>
            </a:pPr>
            <a:endParaRPr lang="fr-FR" sz="1600" dirty="0" smtClean="0"/>
          </a:p>
          <a:p>
            <a:pPr marL="285750" indent="-285750">
              <a:buClr>
                <a:srgbClr val="EA81E9"/>
              </a:buClr>
              <a:buChar char="•"/>
            </a:pPr>
            <a:endParaRPr lang="fr-FR" sz="1600" dirty="0"/>
          </a:p>
        </p:txBody>
      </p:sp>
      <p:sp>
        <p:nvSpPr>
          <p:cNvPr id="2" name="Textfeld 1"/>
          <p:cNvSpPr txBox="1"/>
          <p:nvPr/>
        </p:nvSpPr>
        <p:spPr>
          <a:xfrm>
            <a:off x="427638" y="5649652"/>
            <a:ext cx="3478487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Bisognoet</a:t>
            </a:r>
            <a:r>
              <a:rPr kumimoji="0" lang="fr-FR" sz="1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al., 2001; </a:t>
            </a:r>
            <a:r>
              <a:rPr kumimoji="0" lang="fr-FR" sz="1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Malfait</a:t>
            </a:r>
            <a:r>
              <a:rPr kumimoji="0" lang="fr-FR" sz="1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et al., 2000; Carrier 35 al., 2006 </a:t>
            </a:r>
          </a:p>
        </p:txBody>
      </p:sp>
    </p:spTree>
    <p:extLst>
      <p:ext uri="{BB962C8B-B14F-4D97-AF65-F5344CB8AC3E}">
        <p14:creationId xmlns:p14="http://schemas.microsoft.com/office/powerpoint/2010/main" val="304280017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 smtClean="0">
                <a:solidFill>
                  <a:srgbClr val="7F7F7F"/>
                </a:solidFill>
              </a:rPr>
              <a:t>Analgésie</a:t>
            </a:r>
            <a:endParaRPr lang="fr-CH" sz="4800" b="1" baseline="30000" dirty="0">
              <a:solidFill>
                <a:srgbClr val="7F7F7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01720" y="5643528"/>
            <a:ext cx="107978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Ward et al., 2014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10069" r="22148"/>
          <a:stretch/>
        </p:blipFill>
        <p:spPr>
          <a:xfrm>
            <a:off x="0" y="1636754"/>
            <a:ext cx="2968044" cy="3079891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2371447" y="2148567"/>
            <a:ext cx="6479592" cy="205626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de-DE" sz="1800" dirty="0" err="1" smtClean="0"/>
              <a:t>Surtout</a:t>
            </a:r>
            <a:r>
              <a:rPr lang="de-DE" sz="1800" dirty="0" smtClean="0"/>
              <a:t> </a:t>
            </a:r>
            <a:r>
              <a:rPr lang="de-DE" sz="1800" dirty="0" err="1" smtClean="0"/>
              <a:t>douleurs</a:t>
            </a:r>
            <a:r>
              <a:rPr lang="de-DE" sz="1800" dirty="0" smtClean="0"/>
              <a:t> inflammatoires et </a:t>
            </a:r>
            <a:r>
              <a:rPr lang="de-DE" sz="1800" dirty="0" err="1" smtClean="0"/>
              <a:t>neuropathiques</a:t>
            </a:r>
            <a:endParaRPr lang="de-DE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de-DE" sz="1800" dirty="0" err="1" smtClean="0"/>
              <a:t>Peu</a:t>
            </a:r>
            <a:r>
              <a:rPr lang="de-DE" sz="1800" dirty="0" smtClean="0"/>
              <a:t> de </a:t>
            </a:r>
            <a:r>
              <a:rPr lang="de-DE" sz="1800" dirty="0" err="1" smtClean="0"/>
              <a:t>tolérance</a:t>
            </a:r>
            <a:endParaRPr lang="de-DE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de-DE" sz="1800" dirty="0" err="1" smtClean="0"/>
              <a:t>Peut</a:t>
            </a:r>
            <a:r>
              <a:rPr lang="de-DE" sz="1800" dirty="0" smtClean="0"/>
              <a:t> en </a:t>
            </a:r>
            <a:r>
              <a:rPr lang="de-DE" sz="1800" dirty="0" err="1" smtClean="0"/>
              <a:t>partie</a:t>
            </a:r>
            <a:r>
              <a:rPr lang="de-DE" sz="1800" dirty="0" smtClean="0"/>
              <a:t> </a:t>
            </a:r>
            <a:r>
              <a:rPr lang="de-DE" sz="1800" dirty="0" err="1" smtClean="0"/>
              <a:t>être</a:t>
            </a:r>
            <a:r>
              <a:rPr lang="de-DE" sz="1800" dirty="0" smtClean="0"/>
              <a:t> </a:t>
            </a:r>
            <a:r>
              <a:rPr lang="de-DE" sz="1800" dirty="0" err="1" smtClean="0"/>
              <a:t>antagonisée</a:t>
            </a:r>
            <a:r>
              <a:rPr lang="de-DE" sz="1800" dirty="0" smtClean="0"/>
              <a:t> par </a:t>
            </a:r>
            <a:r>
              <a:rPr lang="de-DE" sz="1800" dirty="0" err="1" smtClean="0"/>
              <a:t>antagonistes</a:t>
            </a:r>
            <a:r>
              <a:rPr lang="de-DE" sz="1800" dirty="0" smtClean="0"/>
              <a:t> </a:t>
            </a:r>
            <a:r>
              <a:rPr lang="de-DE" sz="1800" dirty="0"/>
              <a:t>5-</a:t>
            </a:r>
            <a:r>
              <a:rPr lang="de-DE" sz="1800" dirty="0" smtClean="0"/>
              <a:t>HT1A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de-DE" sz="1800" dirty="0"/>
              <a:t>2.5 </a:t>
            </a:r>
            <a:r>
              <a:rPr lang="mr-IN" sz="1800" dirty="0"/>
              <a:t>–</a:t>
            </a:r>
            <a:r>
              <a:rPr lang="de-DE" sz="1800" dirty="0"/>
              <a:t> 20 mg / d</a:t>
            </a:r>
            <a:endParaRPr lang="de-DE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76047902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smtClean="0">
                <a:solidFill>
                  <a:srgbClr val="7F7F7F"/>
                </a:solidFill>
              </a:rPr>
              <a:t>Préparation Cannabis</a:t>
            </a:r>
            <a:endParaRPr lang="fr-FR" sz="4000" b="1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24947"/>
            <a:ext cx="2664104" cy="2638924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177065" y="2553015"/>
            <a:ext cx="6857831" cy="185967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Obtenu à partir plante féminine </a:t>
            </a:r>
            <a:r>
              <a:rPr lang="fr-FR" sz="1800" i="1" dirty="0" smtClean="0"/>
              <a:t>Cannabis </a:t>
            </a:r>
            <a:r>
              <a:rPr lang="fr-FR" sz="1800" i="1" dirty="0" err="1" smtClean="0"/>
              <a:t>sativa</a:t>
            </a:r>
            <a:endParaRPr lang="fr-FR" sz="1800" i="1" dirty="0" smtClean="0"/>
          </a:p>
          <a:p>
            <a:pPr marL="285750" indent="-285750"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&gt; 400 substances et &gt; 80 cannabinoïdes différents</a:t>
            </a:r>
          </a:p>
          <a:p>
            <a:pPr marL="285750" indent="-285750"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Principaux cannabinoïdes: THC, CBD et cannabinol (CBN)</a:t>
            </a:r>
          </a:p>
        </p:txBody>
      </p:sp>
    </p:spTree>
    <p:extLst>
      <p:ext uri="{BB962C8B-B14F-4D97-AF65-F5344CB8AC3E}">
        <p14:creationId xmlns:p14="http://schemas.microsoft.com/office/powerpoint/2010/main" val="162759767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 smtClean="0">
                <a:solidFill>
                  <a:srgbClr val="7F7F7F"/>
                </a:solidFill>
              </a:rPr>
              <a:t>Effets secondaires</a:t>
            </a:r>
            <a:endParaRPr lang="fr-CH" sz="4800" b="1" baseline="30000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11017" r="17063"/>
          <a:stretch/>
        </p:blipFill>
        <p:spPr>
          <a:xfrm>
            <a:off x="0" y="1723409"/>
            <a:ext cx="3628443" cy="3363418"/>
          </a:xfrm>
          <a:prstGeom prst="rect">
            <a:avLst/>
          </a:prstGeom>
        </p:spPr>
      </p:pic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3304483" y="1967881"/>
            <a:ext cx="4729934" cy="2922239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2400"/>
              </a:spcAft>
              <a:buClr>
                <a:srgbClr val="EA81E9"/>
              </a:buClr>
              <a:buChar char="•"/>
            </a:pPr>
            <a:r>
              <a:rPr lang="fr-FR" sz="2400" dirty="0" smtClean="0"/>
              <a:t>Sédation, fatigue</a:t>
            </a:r>
          </a:p>
          <a:p>
            <a:pPr marL="285750" indent="-285750">
              <a:spcAft>
                <a:spcPts val="2400"/>
              </a:spcAft>
              <a:buClr>
                <a:srgbClr val="EA81E9"/>
              </a:buClr>
              <a:buChar char="•"/>
            </a:pPr>
            <a:r>
              <a:rPr lang="fr-FR" sz="2400" dirty="0" smtClean="0"/>
              <a:t>Diarrhée</a:t>
            </a:r>
          </a:p>
          <a:p>
            <a:pPr marL="285750" indent="-285750">
              <a:spcAft>
                <a:spcPts val="2400"/>
              </a:spcAft>
              <a:buClr>
                <a:srgbClr val="EA81E9"/>
              </a:buClr>
              <a:buChar char="•"/>
            </a:pPr>
            <a:r>
              <a:rPr lang="fr-FR" sz="2400" dirty="0" smtClean="0"/>
              <a:t>↓↑ Appétit</a:t>
            </a:r>
          </a:p>
          <a:p>
            <a:pPr marL="285750" indent="-285750">
              <a:spcAft>
                <a:spcPts val="24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400" dirty="0"/>
              <a:t>↓↑ </a:t>
            </a:r>
            <a:r>
              <a:rPr lang="fr-FR" sz="2400" dirty="0" smtClean="0"/>
              <a:t>Poids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6047902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83099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800" b="1" dirty="0" smtClean="0">
                <a:solidFill>
                  <a:srgbClr val="7F7F7F"/>
                </a:solidFill>
              </a:rPr>
              <a:t>Conclusion</a:t>
            </a:r>
            <a:endParaRPr lang="fr-CH" sz="4800" b="1" baseline="30000" dirty="0">
              <a:solidFill>
                <a:srgbClr val="7F7F7F"/>
              </a:solidFill>
            </a:endParaRPr>
          </a:p>
        </p:txBody>
      </p:sp>
      <p:sp>
        <p:nvSpPr>
          <p:cNvPr id="4" name="Inhaltsplatzhalter 4"/>
          <p:cNvSpPr>
            <a:spLocks noGrp="1"/>
          </p:cNvSpPr>
          <p:nvPr>
            <p:ph idx="1"/>
          </p:nvPr>
        </p:nvSpPr>
        <p:spPr>
          <a:xfrm>
            <a:off x="821793" y="2040486"/>
            <a:ext cx="8029246" cy="313383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CH" sz="1800" dirty="0" smtClean="0"/>
              <a:t>Substance intéressante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CH" sz="1800" dirty="0" smtClean="0"/>
              <a:t>On est au début du développement clinique</a:t>
            </a:r>
          </a:p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fr-CH" sz="1800" dirty="0" smtClean="0"/>
              <a:t>Actuellement 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800" dirty="0" smtClean="0"/>
              <a:t>Aliment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CH" sz="1800" dirty="0" smtClean="0"/>
              <a:t>Substance usuelle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b="1" dirty="0" smtClean="0">
                <a:solidFill>
                  <a:srgbClr val="7F7F7F"/>
                </a:solidFill>
              </a:rPr>
              <a:t>Succédané </a:t>
            </a:r>
            <a:r>
              <a:rPr lang="fr-FR" sz="1800" b="1" dirty="0">
                <a:solidFill>
                  <a:srgbClr val="7F7F7F"/>
                </a:solidFill>
              </a:rPr>
              <a:t>de tabac</a:t>
            </a:r>
            <a:endParaRPr lang="fr-CH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it-IT" sz="1800" dirty="0" smtClean="0"/>
              <a:t>PAS UN MEDICAMENT </a:t>
            </a:r>
            <a:r>
              <a:rPr lang="mr-IN" sz="1800" dirty="0"/>
              <a:t>…</a:t>
            </a:r>
            <a:r>
              <a:rPr lang="fr-CH" sz="1800" dirty="0"/>
              <a:t> mais</a:t>
            </a:r>
            <a:endParaRPr lang="it-IT" sz="1800" dirty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it-IT" sz="1800" dirty="0" smtClean="0"/>
          </a:p>
        </p:txBody>
      </p:sp>
    </p:spTree>
    <p:extLst>
      <p:ext uri="{BB962C8B-B14F-4D97-AF65-F5344CB8AC3E}">
        <p14:creationId xmlns:p14="http://schemas.microsoft.com/office/powerpoint/2010/main" val="387797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655315" y="415660"/>
            <a:ext cx="4665366" cy="720000"/>
            <a:chOff x="639762" y="493153"/>
            <a:chExt cx="4665366" cy="720000"/>
          </a:xfrm>
        </p:grpSpPr>
        <p:sp>
          <p:nvSpPr>
            <p:cNvPr id="8" name="Rechteck 7"/>
            <p:cNvSpPr/>
            <p:nvPr/>
          </p:nvSpPr>
          <p:spPr>
            <a:xfrm>
              <a:off x="1568208" y="591543"/>
              <a:ext cx="37369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2800" b="1" dirty="0" err="1">
                  <a:solidFill>
                    <a:schemeClr val="bg1">
                      <a:lumMod val="50000"/>
                    </a:schemeClr>
                  </a:solidFill>
                </a:rPr>
                <a:t>addictohug.ch</a:t>
              </a:r>
              <a:r>
                <a:rPr lang="de-DE" sz="2800" b="1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762" y="493153"/>
              <a:ext cx="720000" cy="720000"/>
            </a:xfrm>
            <a:prstGeom prst="rect">
              <a:avLst/>
            </a:prstGeom>
          </p:spPr>
        </p:pic>
      </p:grpSp>
      <p:grpSp>
        <p:nvGrpSpPr>
          <p:cNvPr id="10" name="Gruppierung 9"/>
          <p:cNvGrpSpPr/>
          <p:nvPr/>
        </p:nvGrpSpPr>
        <p:grpSpPr>
          <a:xfrm>
            <a:off x="647484" y="1264957"/>
            <a:ext cx="7049264" cy="720000"/>
            <a:chOff x="631931" y="1342450"/>
            <a:chExt cx="7049264" cy="720000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 rotWithShape="1">
            <a:blip r:embed="rId3"/>
            <a:srcRect l="6814" t="7390" r="6814" b="7168"/>
            <a:stretch/>
          </p:blipFill>
          <p:spPr>
            <a:xfrm>
              <a:off x="631931" y="1342450"/>
              <a:ext cx="727831" cy="720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1568208" y="1533173"/>
              <a:ext cx="61129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www.facebook.com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</a:p>
          </p:txBody>
        </p:sp>
      </p:grpSp>
      <p:grpSp>
        <p:nvGrpSpPr>
          <p:cNvPr id="13" name="Gruppierung 12"/>
          <p:cNvGrpSpPr/>
          <p:nvPr/>
        </p:nvGrpSpPr>
        <p:grpSpPr>
          <a:xfrm>
            <a:off x="653654" y="2116730"/>
            <a:ext cx="7028663" cy="720000"/>
            <a:chOff x="638101" y="2194223"/>
            <a:chExt cx="7028663" cy="720000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 rotWithShape="1">
            <a:blip r:embed="rId4"/>
            <a:srcRect l="4438" t="4652" r="4567" b="4562"/>
            <a:stretch/>
          </p:blipFill>
          <p:spPr>
            <a:xfrm>
              <a:off x="638101" y="2194223"/>
              <a:ext cx="721661" cy="720000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1568208" y="2384946"/>
              <a:ext cx="60985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twitter.com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addictologiehug</a:t>
              </a:r>
              <a:endParaRPr lang="fr-FR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664773" y="2963551"/>
            <a:ext cx="7320600" cy="720000"/>
            <a:chOff x="649220" y="3041044"/>
            <a:chExt cx="7320600" cy="720000"/>
          </a:xfrm>
        </p:grpSpPr>
        <p:pic>
          <p:nvPicPr>
            <p:cNvPr id="17" name="Bild 16"/>
            <p:cNvPicPr>
              <a:picLocks noChangeAspect="1"/>
            </p:cNvPicPr>
            <p:nvPr/>
          </p:nvPicPr>
          <p:blipFill rotWithShape="1">
            <a:blip r:embed="rId5"/>
            <a:srcRect l="2558" t="1287" r="2539" b="2330"/>
            <a:stretch/>
          </p:blipFill>
          <p:spPr>
            <a:xfrm>
              <a:off x="649220" y="3041044"/>
              <a:ext cx="710542" cy="720000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1568208" y="3231767"/>
              <a:ext cx="64016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www.linkedin.com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company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/service-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d'addictologie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628507" y="3812848"/>
            <a:ext cx="8121721" cy="720000"/>
            <a:chOff x="612954" y="3890341"/>
            <a:chExt cx="8121721" cy="720000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 rotWithShape="1">
            <a:blip r:embed="rId6"/>
            <a:srcRect l="18127" t="11615" r="17775" b="12297"/>
            <a:stretch/>
          </p:blipFill>
          <p:spPr>
            <a:xfrm>
              <a:off x="612954" y="3890341"/>
              <a:ext cx="746808" cy="720000"/>
            </a:xfrm>
            <a:prstGeom prst="rect">
              <a:avLst/>
            </a:prstGeom>
          </p:spPr>
        </p:pic>
        <p:sp>
          <p:nvSpPr>
            <p:cNvPr id="21" name="Rechteck 20"/>
            <p:cNvSpPr/>
            <p:nvPr/>
          </p:nvSpPr>
          <p:spPr>
            <a:xfrm>
              <a:off x="1568208" y="4081064"/>
              <a:ext cx="71664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https://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www.youtube.com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channel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/UCVhK2ZmXqSqWqR3rtgGHvpA/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videos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618383" y="4662145"/>
            <a:ext cx="5537378" cy="759395"/>
            <a:chOff x="602830" y="4739638"/>
            <a:chExt cx="5537378" cy="759395"/>
          </a:xfrm>
        </p:grpSpPr>
        <p:sp>
          <p:nvSpPr>
            <p:cNvPr id="23" name="Rechteck 22"/>
            <p:cNvSpPr/>
            <p:nvPr/>
          </p:nvSpPr>
          <p:spPr>
            <a:xfrm>
              <a:off x="1568208" y="4950058"/>
              <a:ext cx="4572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6AD8"/>
                </a:buClr>
              </a:pP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http://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www.hug-ge.ch</a:t>
              </a:r>
              <a:r>
                <a:rPr lang="de-DE" sz="16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de-DE" sz="1600" dirty="0" err="1">
                  <a:solidFill>
                    <a:schemeClr val="bg1">
                      <a:lumMod val="50000"/>
                    </a:schemeClr>
                  </a:solidFill>
                </a:rPr>
                <a:t>addictologie</a:t>
              </a:r>
              <a:endParaRPr lang="de-DE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24" name="Bild 23"/>
            <p:cNvPicPr>
              <a:picLocks noChangeAspect="1"/>
            </p:cNvPicPr>
            <p:nvPr/>
          </p:nvPicPr>
          <p:blipFill rotWithShape="1">
            <a:blip r:embed="rId7"/>
            <a:srcRect l="3805" t="3036" r="2184" b="2647"/>
            <a:stretch/>
          </p:blipFill>
          <p:spPr>
            <a:xfrm>
              <a:off x="602830" y="4739638"/>
              <a:ext cx="756932" cy="759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27487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005" y="604479"/>
            <a:ext cx="7425422" cy="2273088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59" y="3087355"/>
            <a:ext cx="3395111" cy="2225417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249" y="3192107"/>
            <a:ext cx="3225850" cy="185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0017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 smtClean="0">
                <a:solidFill>
                  <a:srgbClr val="7F7F7F"/>
                </a:solidFill>
              </a:rPr>
              <a:t>Diffusion usage cannabis</a:t>
            </a:r>
            <a:endParaRPr lang="fr-CH" sz="40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39343" y="1745220"/>
            <a:ext cx="3367192" cy="2549622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600" dirty="0" err="1" smtClean="0"/>
              <a:t>Substance</a:t>
            </a:r>
            <a:r>
              <a:rPr lang="de-DE" sz="1600" dirty="0" smtClean="0"/>
              <a:t> </a:t>
            </a:r>
            <a:r>
              <a:rPr lang="de-DE" sz="1600" dirty="0" err="1"/>
              <a:t>psychoactive</a:t>
            </a:r>
            <a:r>
              <a:rPr lang="de-DE" sz="1600" dirty="0"/>
              <a:t> </a:t>
            </a:r>
            <a:r>
              <a:rPr lang="de-DE" sz="1600" dirty="0" err="1"/>
              <a:t>sous</a:t>
            </a:r>
            <a:r>
              <a:rPr lang="de-DE" sz="1600" dirty="0"/>
              <a:t> </a:t>
            </a:r>
            <a:r>
              <a:rPr lang="de-DE" sz="1600" dirty="0" err="1"/>
              <a:t>contrôle</a:t>
            </a:r>
            <a:r>
              <a:rPr lang="de-DE" sz="1600" dirty="0"/>
              <a:t> </a:t>
            </a:r>
            <a:r>
              <a:rPr lang="de-DE" sz="1600" dirty="0" smtClean="0"/>
              <a:t>international la </a:t>
            </a:r>
            <a:r>
              <a:rPr lang="de-DE" sz="1600" dirty="0"/>
              <a:t>plus </a:t>
            </a:r>
            <a:r>
              <a:rPr lang="de-DE" sz="1600" dirty="0" err="1"/>
              <a:t>utilisée</a:t>
            </a:r>
            <a:r>
              <a:rPr lang="de-DE" sz="1600" dirty="0"/>
              <a:t> au </a:t>
            </a:r>
            <a:r>
              <a:rPr lang="de-DE" sz="1600" dirty="0" err="1" smtClean="0"/>
              <a:t>monde</a:t>
            </a:r>
            <a:endParaRPr lang="de-DE" sz="1600" dirty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de-DE" sz="1600" dirty="0"/>
              <a:t>181 </a:t>
            </a:r>
            <a:r>
              <a:rPr lang="de-DE" sz="1600" dirty="0" err="1"/>
              <a:t>millions</a:t>
            </a:r>
            <a:r>
              <a:rPr lang="de-DE" sz="1600" dirty="0"/>
              <a:t> </a:t>
            </a:r>
            <a:r>
              <a:rPr lang="de-DE" sz="1600" dirty="0" smtClean="0"/>
              <a:t>des 15</a:t>
            </a:r>
            <a:r>
              <a:rPr lang="de-DE" sz="1600" dirty="0"/>
              <a:t>-64 ans </a:t>
            </a:r>
            <a:r>
              <a:rPr lang="de-DE" sz="1600" dirty="0" err="1"/>
              <a:t>dans</a:t>
            </a:r>
            <a:r>
              <a:rPr lang="de-DE" sz="1600" dirty="0"/>
              <a:t> le </a:t>
            </a:r>
            <a:r>
              <a:rPr lang="de-DE" sz="1600" dirty="0" err="1"/>
              <a:t>monde</a:t>
            </a:r>
            <a:endParaRPr lang="it-IT" sz="1600" dirty="0"/>
          </a:p>
        </p:txBody>
      </p:sp>
      <p:sp>
        <p:nvSpPr>
          <p:cNvPr id="2" name="Rechteck 1"/>
          <p:cNvSpPr/>
          <p:nvPr/>
        </p:nvSpPr>
        <p:spPr>
          <a:xfrm>
            <a:off x="390448" y="5660200"/>
            <a:ext cx="1011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UNODC, 2015</a:t>
            </a:r>
            <a:endParaRPr lang="fr-FR" sz="1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559" y="1745220"/>
            <a:ext cx="4224020" cy="3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7010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Prévalence annuelle</a:t>
            </a:r>
            <a:endParaRPr lang="fr-CH" sz="4400" b="1" dirty="0">
              <a:solidFill>
                <a:srgbClr val="7F7F7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56" b="11634"/>
          <a:stretch/>
        </p:blipFill>
        <p:spPr>
          <a:xfrm>
            <a:off x="-1" y="1762626"/>
            <a:ext cx="5486073" cy="298689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3517" y="5651500"/>
            <a:ext cx="304285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UNODC, World Drug Report, 2015; </a:t>
            </a:r>
            <a:r>
              <a:rPr lang="de-DE" sz="1000" dirty="0"/>
              <a:t>EMCDDA, 2015</a:t>
            </a:r>
            <a:endParaRPr lang="fr-FR" sz="1000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783223" y="2504675"/>
            <a:ext cx="2570272" cy="154138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de-DE" sz="1600" dirty="0" smtClean="0"/>
              <a:t>Europe </a:t>
            </a:r>
            <a:r>
              <a:rPr lang="de-DE" sz="1600" dirty="0"/>
              <a:t>: 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de-DE" sz="1600" dirty="0"/>
              <a:t>11.7</a:t>
            </a:r>
            <a:r>
              <a:rPr lang="de-DE" sz="1600" dirty="0" smtClean="0"/>
              <a:t>% des 15</a:t>
            </a:r>
            <a:r>
              <a:rPr lang="de-DE" sz="1600" dirty="0"/>
              <a:t>-34</a:t>
            </a:r>
            <a:r>
              <a:rPr lang="de-DE" sz="1600" dirty="0" smtClean="0"/>
              <a:t>-ans</a:t>
            </a:r>
            <a:endParaRPr lang="de-DE" sz="1600" dirty="0"/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de-DE" sz="1600" dirty="0" smtClean="0"/>
              <a:t>15.2% des </a:t>
            </a:r>
            <a:r>
              <a:rPr lang="de-DE" sz="1600" dirty="0"/>
              <a:t>15-24</a:t>
            </a:r>
            <a:r>
              <a:rPr lang="de-DE" sz="1600" dirty="0" smtClean="0"/>
              <a:t>-ans</a:t>
            </a:r>
            <a:endParaRPr lang="de-DE" sz="1600" dirty="0"/>
          </a:p>
          <a:p>
            <a:pPr>
              <a:lnSpc>
                <a:spcPct val="130000"/>
              </a:lnSpc>
              <a:spcAft>
                <a:spcPts val="600"/>
              </a:spcAft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65115113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 smtClean="0">
                <a:solidFill>
                  <a:srgbClr val="7F7F7F"/>
                </a:solidFill>
              </a:rPr>
              <a:t>Âges des usages</a:t>
            </a:r>
            <a:endParaRPr lang="fr-CH" sz="4000" b="1" dirty="0">
              <a:solidFill>
                <a:srgbClr val="7F7F7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69070" y="5659204"/>
            <a:ext cx="100460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EMCDDA, 2015</a:t>
            </a:r>
          </a:p>
        </p:txBody>
      </p:sp>
      <p:grpSp>
        <p:nvGrpSpPr>
          <p:cNvPr id="5" name="Gruppierung 4"/>
          <p:cNvGrpSpPr/>
          <p:nvPr/>
        </p:nvGrpSpPr>
        <p:grpSpPr>
          <a:xfrm>
            <a:off x="842289" y="2076174"/>
            <a:ext cx="3715009" cy="2584174"/>
            <a:chOff x="842289" y="2076174"/>
            <a:chExt cx="3715009" cy="2584174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965" b="12915"/>
            <a:stretch/>
          </p:blipFill>
          <p:spPr>
            <a:xfrm>
              <a:off x="842289" y="2639391"/>
              <a:ext cx="3715009" cy="2020957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2396872" y="2076174"/>
              <a:ext cx="60584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2006</a:t>
              </a:r>
            </a:p>
          </p:txBody>
        </p:sp>
      </p:grpSp>
      <p:grpSp>
        <p:nvGrpSpPr>
          <p:cNvPr id="7" name="Gruppierung 6"/>
          <p:cNvGrpSpPr/>
          <p:nvPr/>
        </p:nvGrpSpPr>
        <p:grpSpPr>
          <a:xfrm>
            <a:off x="4881214" y="2076174"/>
            <a:ext cx="3798957" cy="2650973"/>
            <a:chOff x="4881214" y="2076174"/>
            <a:chExt cx="3798957" cy="2650973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40" b="12083"/>
            <a:stretch/>
          </p:blipFill>
          <p:spPr>
            <a:xfrm>
              <a:off x="4881214" y="2660335"/>
              <a:ext cx="3798957" cy="2066812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6477771" y="2076174"/>
              <a:ext cx="60584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659541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/>
          <p:cNvSpPr txBox="1">
            <a:spLocks/>
          </p:cNvSpPr>
          <p:nvPr/>
        </p:nvSpPr>
        <p:spPr>
          <a:xfrm>
            <a:off x="821793" y="274638"/>
            <a:ext cx="7383682" cy="70788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 eaLnBrk="1" hangingPunct="1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CH" sz="4000" b="1" dirty="0" smtClean="0">
                <a:solidFill>
                  <a:srgbClr val="7F7F7F"/>
                </a:solidFill>
              </a:rPr>
              <a:t>Consommation en </a:t>
            </a:r>
            <a:r>
              <a:rPr lang="fr-CH" sz="4000" b="1" dirty="0">
                <a:solidFill>
                  <a:srgbClr val="7F7F7F"/>
                </a:solidFill>
              </a:rPr>
              <a:t>CH</a:t>
            </a:r>
          </a:p>
        </p:txBody>
      </p:sp>
      <p:pic>
        <p:nvPicPr>
          <p:cNvPr id="4" name="Bild 3" descr="91-1080500951160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64" y="1320188"/>
            <a:ext cx="3742865" cy="4110913"/>
          </a:xfrm>
          <a:prstGeom prst="rect">
            <a:avLst/>
          </a:prstGeom>
        </p:spPr>
      </p:pic>
      <p:pic>
        <p:nvPicPr>
          <p:cNvPr id="6" name="Bild 5" descr="92-1080500951160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986" y="2565537"/>
            <a:ext cx="3636616" cy="281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9607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tab84-l2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554" y="279400"/>
            <a:ext cx="5522959" cy="54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6245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UG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HUG.potx</Template>
  <TotalTime>0</TotalTime>
  <Words>1403</Words>
  <Application>Microsoft Macintosh PowerPoint</Application>
  <PresentationFormat>Bildschirmpräsentation (4:3)</PresentationFormat>
  <Paragraphs>214</Paragraphs>
  <Slides>32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HUG</vt:lpstr>
      <vt:lpstr>PowerPoint-Präsentation</vt:lpstr>
      <vt:lpstr>Cannabinoïdes</vt:lpstr>
      <vt:lpstr>Préparation Cannabis</vt:lpstr>
      <vt:lpstr>PowerPoint-Präsentation</vt:lpstr>
      <vt:lpstr>Diffusion usage cannabis</vt:lpstr>
      <vt:lpstr>Prévalence annuelle</vt:lpstr>
      <vt:lpstr>Âges des usages</vt:lpstr>
      <vt:lpstr>PowerPoint-Präsentation</vt:lpstr>
      <vt:lpstr>PowerPoint-Präsentation</vt:lpstr>
      <vt:lpstr>Neurobiologie</vt:lpstr>
      <vt:lpstr>Situation légale</vt:lpstr>
      <vt:lpstr>Loi fédérale sur les denrées alimentaires et les objets usuels</vt:lpstr>
      <vt:lpstr>Loi fédérale sur les denrées alimentaires et les objets usuels</vt:lpstr>
      <vt:lpstr>Loi fédérale sur les denrées alimentaires et les objets usuels</vt:lpstr>
      <vt:lpstr>Ordonnance sur les produits du tabac et les produits contenant des succédanés de tabac destinés à être fumés </vt:lpstr>
      <vt:lpstr>Statut juridique e-cigarette sans nicotine </vt:lpstr>
      <vt:lpstr>Statut juridique CBD</vt:lpstr>
      <vt:lpstr>PowerPoint-Präsentation</vt:lpstr>
      <vt:lpstr>Sativex ®</vt:lpstr>
      <vt:lpstr>Cannabis CBD et traffic</vt:lpstr>
      <vt:lpstr>ClinicalTrials.gov Mai 2018 : 194 études </vt:lpstr>
      <vt:lpstr>ClinicalTrials.gov Mai 2018 : 194 études </vt:lpstr>
      <vt:lpstr>Effet antiépileptique</vt:lpstr>
      <vt:lpstr>CBD et anxiété</vt:lpstr>
      <vt:lpstr>Effets addictolytiques</vt:lpstr>
      <vt:lpstr>Psychoses</vt:lpstr>
      <vt:lpstr>CBD comme antipsychotique</vt:lpstr>
      <vt:lpstr>Effets antiinflammatoires</vt:lpstr>
      <vt:lpstr>Analgésie</vt:lpstr>
      <vt:lpstr>Effets secondaires</vt:lpstr>
      <vt:lpstr>Conclusion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/>
  <cp:keywords/>
  <dc:description/>
  <cp:lastModifiedBy>Daniele Zullino</cp:lastModifiedBy>
  <cp:revision>1591</cp:revision>
  <dcterms:modified xsi:type="dcterms:W3CDTF">2018-05-23T20:43:43Z</dcterms:modified>
  <cp:category/>
</cp:coreProperties>
</file>