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38"/>
  </p:notesMasterIdLst>
  <p:handoutMasterIdLst>
    <p:handoutMasterId r:id="rId39"/>
  </p:handoutMasterIdLst>
  <p:sldIdLst>
    <p:sldId id="269" r:id="rId2"/>
    <p:sldId id="272" r:id="rId3"/>
    <p:sldId id="275" r:id="rId4"/>
    <p:sldId id="274" r:id="rId5"/>
    <p:sldId id="276" r:id="rId6"/>
    <p:sldId id="277" r:id="rId7"/>
    <p:sldId id="278" r:id="rId8"/>
    <p:sldId id="279" r:id="rId9"/>
    <p:sldId id="280" r:id="rId10"/>
    <p:sldId id="281" r:id="rId11"/>
    <p:sldId id="282" r:id="rId12"/>
    <p:sldId id="283" r:id="rId13"/>
    <p:sldId id="285" r:id="rId14"/>
    <p:sldId id="286" r:id="rId15"/>
    <p:sldId id="287" r:id="rId16"/>
    <p:sldId id="288" r:id="rId17"/>
    <p:sldId id="289" r:id="rId18"/>
    <p:sldId id="299" r:id="rId19"/>
    <p:sldId id="290" r:id="rId20"/>
    <p:sldId id="301" r:id="rId21"/>
    <p:sldId id="302" r:id="rId22"/>
    <p:sldId id="303" r:id="rId23"/>
    <p:sldId id="304" r:id="rId24"/>
    <p:sldId id="305" r:id="rId25"/>
    <p:sldId id="306" r:id="rId26"/>
    <p:sldId id="307" r:id="rId27"/>
    <p:sldId id="308" r:id="rId28"/>
    <p:sldId id="309" r:id="rId29"/>
    <p:sldId id="310" r:id="rId30"/>
    <p:sldId id="291" r:id="rId31"/>
    <p:sldId id="292" r:id="rId32"/>
    <p:sldId id="294" r:id="rId33"/>
    <p:sldId id="295" r:id="rId34"/>
    <p:sldId id="297" r:id="rId35"/>
    <p:sldId id="300" r:id="rId36"/>
    <p:sldId id="298" r:id="rId37"/>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85488BE7-3B2B-DD4D-8951-8E9E2FF937D8}">
          <p14:sldIdLst>
            <p14:sldId id="269"/>
            <p14:sldId id="272"/>
            <p14:sldId id="275"/>
            <p14:sldId id="274"/>
            <p14:sldId id="276"/>
            <p14:sldId id="277"/>
            <p14:sldId id="278"/>
            <p14:sldId id="279"/>
            <p14:sldId id="280"/>
            <p14:sldId id="281"/>
            <p14:sldId id="282"/>
            <p14:sldId id="283"/>
            <p14:sldId id="284"/>
            <p14:sldId id="285"/>
            <p14:sldId id="286"/>
            <p14:sldId id="287"/>
            <p14:sldId id="288"/>
            <p14:sldId id="289"/>
            <p14:sldId id="290"/>
            <p14:sldId id="291"/>
            <p14:sldId id="292"/>
            <p14:sldId id="294"/>
            <p14:sldId id="295"/>
            <p14:sldId id="297"/>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9C"/>
    <a:srgbClr val="D7422D"/>
    <a:srgbClr val="441A66"/>
    <a:srgbClr val="008D62"/>
    <a:srgbClr val="006D8D"/>
    <a:srgbClr val="C4EAB8"/>
    <a:srgbClr val="FFD9B7"/>
    <a:srgbClr val="FFB7EE"/>
    <a:srgbClr val="A6DFFC"/>
    <a:srgbClr val="90D8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6" autoAdjust="0"/>
    <p:restoredTop sz="79885" autoAdjust="0"/>
  </p:normalViewPr>
  <p:slideViewPr>
    <p:cSldViewPr snapToObjects="1">
      <p:cViewPr>
        <p:scale>
          <a:sx n="80" d="100"/>
          <a:sy n="80" d="100"/>
        </p:scale>
        <p:origin x="-948" y="1032"/>
      </p:cViewPr>
      <p:guideLst>
        <p:guide orient="horz" pos="1260"/>
        <p:guide orient="horz" pos="4169"/>
        <p:guide orient="horz" pos="3899"/>
        <p:guide pos="1016"/>
        <p:guide pos="5463"/>
      </p:guideLst>
    </p:cSldViewPr>
  </p:slideViewPr>
  <p:notesTextViewPr>
    <p:cViewPr>
      <p:scale>
        <a:sx n="100" d="100"/>
        <a:sy n="100" d="100"/>
      </p:scale>
      <p:origin x="0" y="0"/>
    </p:cViewPr>
  </p:notesTextViewPr>
  <p:sorterViewPr>
    <p:cViewPr>
      <p:scale>
        <a:sx n="100" d="100"/>
        <a:sy n="100" d="100"/>
      </p:scale>
      <p:origin x="0" y="708"/>
    </p:cViewPr>
  </p:sorterViewPr>
  <p:notesViewPr>
    <p:cSldViewPr snapToObjects="1">
      <p:cViewPr varScale="1">
        <p:scale>
          <a:sx n="81" d="100"/>
          <a:sy n="81" d="100"/>
        </p:scale>
        <p:origin x="-3960"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C61B3-1D93-4B09-A78A-077287AACC8E}" type="doc">
      <dgm:prSet loTypeId="urn:microsoft.com/office/officeart/2005/8/layout/venn3" loCatId="relationship" qsTypeId="urn:microsoft.com/office/officeart/2005/8/quickstyle/simple5" qsCatId="simple" csTypeId="urn:microsoft.com/office/officeart/2005/8/colors/accent4_1" csCatId="accent4" phldr="1"/>
      <dgm:spPr/>
    </dgm:pt>
    <dgm:pt modelId="{FD5C2BFD-B712-4161-A4D1-2A9A47340650}">
      <dgm:prSet phldrT="[Texte]" custT="1"/>
      <dgm:spPr/>
      <dgm:t>
        <a:bodyPr/>
        <a:lstStyle/>
        <a:p>
          <a:r>
            <a:rPr lang="fr-CH" sz="1100" dirty="0" smtClean="0">
              <a:latin typeface="Univers" pitchFamily="34" charset="0"/>
            </a:rPr>
            <a:t>Patient/relatives </a:t>
          </a:r>
          <a:r>
            <a:rPr lang="fr-CH" sz="1100" dirty="0" err="1" smtClean="0">
              <a:latin typeface="Univers" pitchFamily="34" charset="0"/>
            </a:rPr>
            <a:t>anxiety</a:t>
          </a:r>
          <a:endParaRPr lang="fr-CH" sz="1100" dirty="0">
            <a:latin typeface="Univers" pitchFamily="34" charset="0"/>
          </a:endParaRPr>
        </a:p>
      </dgm:t>
    </dgm:pt>
    <dgm:pt modelId="{0B6F6A37-F65C-49E3-AE88-898745C032A6}" type="parTrans" cxnId="{22AF7ACB-8D7F-4EA3-B443-0874A1518A29}">
      <dgm:prSet/>
      <dgm:spPr/>
      <dgm:t>
        <a:bodyPr/>
        <a:lstStyle/>
        <a:p>
          <a:endParaRPr lang="fr-CH" sz="1600"/>
        </a:p>
      </dgm:t>
    </dgm:pt>
    <dgm:pt modelId="{9B62E0CC-B835-4125-BD76-7ED09D503C1D}" type="sibTrans" cxnId="{22AF7ACB-8D7F-4EA3-B443-0874A1518A29}">
      <dgm:prSet/>
      <dgm:spPr/>
      <dgm:t>
        <a:bodyPr/>
        <a:lstStyle/>
        <a:p>
          <a:endParaRPr lang="fr-CH" sz="1600"/>
        </a:p>
      </dgm:t>
    </dgm:pt>
    <dgm:pt modelId="{63FBFC65-E3E2-4BB8-A584-F08B2E42349D}">
      <dgm:prSet phldrT="[Texte]" custT="1"/>
      <dgm:spPr/>
      <dgm:t>
        <a:bodyPr/>
        <a:lstStyle/>
        <a:p>
          <a:r>
            <a:rPr lang="fr-CH" sz="1100" dirty="0" err="1" smtClean="0">
              <a:latin typeface="Univers" pitchFamily="34" charset="0"/>
            </a:rPr>
            <a:t>suddenly</a:t>
          </a:r>
          <a:endParaRPr lang="fr-CH" sz="1100" dirty="0">
            <a:latin typeface="Univers" pitchFamily="34" charset="0"/>
          </a:endParaRPr>
        </a:p>
      </dgm:t>
    </dgm:pt>
    <dgm:pt modelId="{CEC9B8AC-2EF4-456E-82F2-60397651378B}" type="parTrans" cxnId="{E2C85B61-29AE-4D3B-9CB1-5E784B6F6F9A}">
      <dgm:prSet/>
      <dgm:spPr/>
      <dgm:t>
        <a:bodyPr/>
        <a:lstStyle/>
        <a:p>
          <a:endParaRPr lang="fr-CH" sz="1600"/>
        </a:p>
      </dgm:t>
    </dgm:pt>
    <dgm:pt modelId="{F794E531-839B-4C31-AEF8-BEC3C79AA505}" type="sibTrans" cxnId="{E2C85B61-29AE-4D3B-9CB1-5E784B6F6F9A}">
      <dgm:prSet/>
      <dgm:spPr/>
      <dgm:t>
        <a:bodyPr/>
        <a:lstStyle/>
        <a:p>
          <a:endParaRPr lang="fr-CH" sz="1600"/>
        </a:p>
      </dgm:t>
    </dgm:pt>
    <dgm:pt modelId="{CC2EA084-79E0-45D4-B781-B0B91D63ADC2}">
      <dgm:prSet phldrT="[Texte]" custT="1"/>
      <dgm:spPr/>
      <dgm:t>
        <a:bodyPr/>
        <a:lstStyle/>
        <a:p>
          <a:r>
            <a:rPr lang="fr-CH" sz="1100" dirty="0" smtClean="0">
              <a:latin typeface="Univers" pitchFamily="34" charset="0"/>
            </a:rPr>
            <a:t>Relatives pression</a:t>
          </a:r>
          <a:endParaRPr lang="fr-CH" sz="1100" dirty="0">
            <a:latin typeface="Univers" pitchFamily="34" charset="0"/>
          </a:endParaRPr>
        </a:p>
      </dgm:t>
    </dgm:pt>
    <dgm:pt modelId="{D1F6FA62-C37E-4D8F-87A5-9F9A43CE180F}" type="parTrans" cxnId="{07BD98CF-7E73-43A5-8A40-B83E9E73FB6A}">
      <dgm:prSet/>
      <dgm:spPr/>
      <dgm:t>
        <a:bodyPr/>
        <a:lstStyle/>
        <a:p>
          <a:endParaRPr lang="fr-CH" sz="1600"/>
        </a:p>
      </dgm:t>
    </dgm:pt>
    <dgm:pt modelId="{6C9BE8C2-5C37-4573-8F64-4779BAEA409A}" type="sibTrans" cxnId="{07BD98CF-7E73-43A5-8A40-B83E9E73FB6A}">
      <dgm:prSet/>
      <dgm:spPr/>
      <dgm:t>
        <a:bodyPr/>
        <a:lstStyle/>
        <a:p>
          <a:endParaRPr lang="fr-CH" sz="1600"/>
        </a:p>
      </dgm:t>
    </dgm:pt>
    <dgm:pt modelId="{9E116926-C086-453F-AEF8-E03BEE8A6F90}">
      <dgm:prSet phldrT="[Texte]" custT="1"/>
      <dgm:spPr/>
      <dgm:t>
        <a:bodyPr/>
        <a:lstStyle/>
        <a:p>
          <a:r>
            <a:rPr lang="fr-CH" sz="1100" dirty="0" smtClean="0">
              <a:latin typeface="Univers" pitchFamily="34" charset="0"/>
            </a:rPr>
            <a:t>« </a:t>
          </a:r>
          <a:r>
            <a:rPr lang="fr-CH" sz="1100" dirty="0" err="1" smtClean="0">
              <a:latin typeface="Univers" pitchFamily="34" charset="0"/>
            </a:rPr>
            <a:t>you</a:t>
          </a:r>
          <a:r>
            <a:rPr lang="fr-CH" sz="1100" dirty="0" smtClean="0">
              <a:latin typeface="Univers" pitchFamily="34" charset="0"/>
            </a:rPr>
            <a:t> must »</a:t>
          </a:r>
          <a:endParaRPr lang="fr-CH" sz="1100" dirty="0">
            <a:latin typeface="Univers" pitchFamily="34" charset="0"/>
          </a:endParaRPr>
        </a:p>
      </dgm:t>
    </dgm:pt>
    <dgm:pt modelId="{A851FFB5-FE1A-4982-B169-101F83C05A9D}" type="parTrans" cxnId="{EBC16439-BC3F-44FD-9234-F8BB235C2E6B}">
      <dgm:prSet/>
      <dgm:spPr/>
      <dgm:t>
        <a:bodyPr/>
        <a:lstStyle/>
        <a:p>
          <a:endParaRPr lang="fr-CH" sz="1600"/>
        </a:p>
      </dgm:t>
    </dgm:pt>
    <dgm:pt modelId="{C571DD66-6556-44C5-A658-F5F52A948DCF}" type="sibTrans" cxnId="{EBC16439-BC3F-44FD-9234-F8BB235C2E6B}">
      <dgm:prSet/>
      <dgm:spPr/>
      <dgm:t>
        <a:bodyPr/>
        <a:lstStyle/>
        <a:p>
          <a:endParaRPr lang="fr-CH" sz="1600"/>
        </a:p>
      </dgm:t>
    </dgm:pt>
    <dgm:pt modelId="{99E234FA-4B36-4243-9F6D-FCF603446491}">
      <dgm:prSet phldrT="[Texte]" custT="1"/>
      <dgm:spPr/>
      <dgm:t>
        <a:bodyPr/>
        <a:lstStyle/>
        <a:p>
          <a:r>
            <a:rPr lang="fr-CH" sz="1100" dirty="0" smtClean="0">
              <a:latin typeface="Univers" pitchFamily="34" charset="0"/>
            </a:rPr>
            <a:t>Impossible </a:t>
          </a:r>
          <a:r>
            <a:rPr lang="fr-CH" sz="1100" dirty="0" err="1" smtClean="0">
              <a:latin typeface="Univers" pitchFamily="34" charset="0"/>
            </a:rPr>
            <a:t>aim</a:t>
          </a:r>
          <a:endParaRPr lang="fr-CH" sz="1100" dirty="0">
            <a:latin typeface="Univers" pitchFamily="34" charset="0"/>
          </a:endParaRPr>
        </a:p>
      </dgm:t>
    </dgm:pt>
    <dgm:pt modelId="{065D76B2-6BB7-4AAF-8656-A35F2790047B}" type="parTrans" cxnId="{35DD805B-9C72-47D0-80CD-DF422C0A4A97}">
      <dgm:prSet/>
      <dgm:spPr/>
      <dgm:t>
        <a:bodyPr/>
        <a:lstStyle/>
        <a:p>
          <a:endParaRPr lang="fr-CH" sz="1600"/>
        </a:p>
      </dgm:t>
    </dgm:pt>
    <dgm:pt modelId="{EDDBD15F-2F5C-45EA-92A8-7B060A4C7B9C}" type="sibTrans" cxnId="{35DD805B-9C72-47D0-80CD-DF422C0A4A97}">
      <dgm:prSet/>
      <dgm:spPr/>
      <dgm:t>
        <a:bodyPr/>
        <a:lstStyle/>
        <a:p>
          <a:endParaRPr lang="fr-CH" sz="1600"/>
        </a:p>
      </dgm:t>
    </dgm:pt>
    <dgm:pt modelId="{EDAB21D5-F1EB-4AFB-A027-460189DA5067}">
      <dgm:prSet phldrT="[Texte]" custT="1"/>
      <dgm:spPr/>
      <dgm:t>
        <a:bodyPr/>
        <a:lstStyle/>
        <a:p>
          <a:r>
            <a:rPr lang="fr-CH" sz="1100" dirty="0" smtClean="0">
              <a:latin typeface="Univers" pitchFamily="34" charset="0"/>
            </a:rPr>
            <a:t>Urgence </a:t>
          </a:r>
          <a:r>
            <a:rPr lang="fr-CH" sz="1100" dirty="0" err="1" smtClean="0">
              <a:latin typeface="Univers" pitchFamily="34" charset="0"/>
            </a:rPr>
            <a:t>repeat</a:t>
          </a:r>
          <a:endParaRPr lang="fr-CH" sz="1100" dirty="0">
            <a:latin typeface="Univers" pitchFamily="34" charset="0"/>
          </a:endParaRPr>
        </a:p>
      </dgm:t>
    </dgm:pt>
    <dgm:pt modelId="{660AA0E0-E637-4CD0-B902-B8D70170B544}" type="parTrans" cxnId="{2BD0DB89-DC8F-4096-B3DC-65BA3E723F67}">
      <dgm:prSet/>
      <dgm:spPr/>
      <dgm:t>
        <a:bodyPr/>
        <a:lstStyle/>
        <a:p>
          <a:endParaRPr lang="fr-CH" sz="1600"/>
        </a:p>
      </dgm:t>
    </dgm:pt>
    <dgm:pt modelId="{DBEB6E82-3F6D-42B1-9B00-BD38F9EE788F}" type="sibTrans" cxnId="{2BD0DB89-DC8F-4096-B3DC-65BA3E723F67}">
      <dgm:prSet/>
      <dgm:spPr/>
      <dgm:t>
        <a:bodyPr/>
        <a:lstStyle/>
        <a:p>
          <a:endParaRPr lang="fr-CH" sz="1600"/>
        </a:p>
      </dgm:t>
    </dgm:pt>
    <dgm:pt modelId="{63CC8FB0-E938-4843-9546-A436AF71BC34}" type="pres">
      <dgm:prSet presAssocID="{006C61B3-1D93-4B09-A78A-077287AACC8E}" presName="Name0" presStyleCnt="0">
        <dgm:presLayoutVars>
          <dgm:dir/>
          <dgm:resizeHandles val="exact"/>
        </dgm:presLayoutVars>
      </dgm:prSet>
      <dgm:spPr/>
    </dgm:pt>
    <dgm:pt modelId="{6BF7AFE8-28F6-464F-B40F-616E3287D6DF}" type="pres">
      <dgm:prSet presAssocID="{FD5C2BFD-B712-4161-A4D1-2A9A47340650}" presName="Name5" presStyleLbl="vennNode1" presStyleIdx="0" presStyleCnt="6" custScaleX="105223">
        <dgm:presLayoutVars>
          <dgm:bulletEnabled val="1"/>
        </dgm:presLayoutVars>
      </dgm:prSet>
      <dgm:spPr/>
      <dgm:t>
        <a:bodyPr/>
        <a:lstStyle/>
        <a:p>
          <a:endParaRPr lang="fr-CH"/>
        </a:p>
      </dgm:t>
    </dgm:pt>
    <dgm:pt modelId="{E6CD991C-D64F-46A9-BABF-CE02DB821A03}" type="pres">
      <dgm:prSet presAssocID="{9B62E0CC-B835-4125-BD76-7ED09D503C1D}" presName="space" presStyleCnt="0"/>
      <dgm:spPr/>
    </dgm:pt>
    <dgm:pt modelId="{B1EC6344-0940-47E7-938C-A389A2A1DE3F}" type="pres">
      <dgm:prSet presAssocID="{63FBFC65-E3E2-4BB8-A584-F08B2E42349D}" presName="Name5" presStyleLbl="vennNode1" presStyleIdx="1" presStyleCnt="6">
        <dgm:presLayoutVars>
          <dgm:bulletEnabled val="1"/>
        </dgm:presLayoutVars>
      </dgm:prSet>
      <dgm:spPr/>
      <dgm:t>
        <a:bodyPr/>
        <a:lstStyle/>
        <a:p>
          <a:endParaRPr lang="fr-CH"/>
        </a:p>
      </dgm:t>
    </dgm:pt>
    <dgm:pt modelId="{C9AF5A37-1CCB-434D-BBEB-AA6EF34166AE}" type="pres">
      <dgm:prSet presAssocID="{F794E531-839B-4C31-AEF8-BEC3C79AA505}" presName="space" presStyleCnt="0"/>
      <dgm:spPr/>
    </dgm:pt>
    <dgm:pt modelId="{F7357341-2A1C-46F5-ACE5-B108C846595F}" type="pres">
      <dgm:prSet presAssocID="{9E116926-C086-453F-AEF8-E03BEE8A6F90}" presName="Name5" presStyleLbl="vennNode1" presStyleIdx="2" presStyleCnt="6">
        <dgm:presLayoutVars>
          <dgm:bulletEnabled val="1"/>
        </dgm:presLayoutVars>
      </dgm:prSet>
      <dgm:spPr/>
      <dgm:t>
        <a:bodyPr/>
        <a:lstStyle/>
        <a:p>
          <a:endParaRPr lang="fr-CH"/>
        </a:p>
      </dgm:t>
    </dgm:pt>
    <dgm:pt modelId="{B06934B7-5FAD-41B1-928C-092E14DC09FD}" type="pres">
      <dgm:prSet presAssocID="{C571DD66-6556-44C5-A658-F5F52A948DCF}" presName="space" presStyleCnt="0"/>
      <dgm:spPr/>
    </dgm:pt>
    <dgm:pt modelId="{928CC6E1-5270-466F-A930-74FA49BDCB83}" type="pres">
      <dgm:prSet presAssocID="{CC2EA084-79E0-45D4-B781-B0B91D63ADC2}" presName="Name5" presStyleLbl="vennNode1" presStyleIdx="3" presStyleCnt="6">
        <dgm:presLayoutVars>
          <dgm:bulletEnabled val="1"/>
        </dgm:presLayoutVars>
      </dgm:prSet>
      <dgm:spPr/>
      <dgm:t>
        <a:bodyPr/>
        <a:lstStyle/>
        <a:p>
          <a:endParaRPr lang="fr-CH"/>
        </a:p>
      </dgm:t>
    </dgm:pt>
    <dgm:pt modelId="{FF6DD82A-A927-46F2-9A18-36B3A5D659AA}" type="pres">
      <dgm:prSet presAssocID="{6C9BE8C2-5C37-4573-8F64-4779BAEA409A}" presName="space" presStyleCnt="0"/>
      <dgm:spPr/>
    </dgm:pt>
    <dgm:pt modelId="{731CAD29-3A07-4292-822B-7AC429BBAA97}" type="pres">
      <dgm:prSet presAssocID="{99E234FA-4B36-4243-9F6D-FCF603446491}" presName="Name5" presStyleLbl="vennNode1" presStyleIdx="4" presStyleCnt="6">
        <dgm:presLayoutVars>
          <dgm:bulletEnabled val="1"/>
        </dgm:presLayoutVars>
      </dgm:prSet>
      <dgm:spPr/>
      <dgm:t>
        <a:bodyPr/>
        <a:lstStyle/>
        <a:p>
          <a:endParaRPr lang="fr-CH"/>
        </a:p>
      </dgm:t>
    </dgm:pt>
    <dgm:pt modelId="{2DFB9327-43C0-4EAC-B85C-1A1250065F3E}" type="pres">
      <dgm:prSet presAssocID="{EDDBD15F-2F5C-45EA-92A8-7B060A4C7B9C}" presName="space" presStyleCnt="0"/>
      <dgm:spPr/>
    </dgm:pt>
    <dgm:pt modelId="{04C08E43-0293-4151-BCCB-9F9FDCCD8DA7}" type="pres">
      <dgm:prSet presAssocID="{EDAB21D5-F1EB-4AFB-A027-460189DA5067}" presName="Name5" presStyleLbl="vennNode1" presStyleIdx="5" presStyleCnt="6">
        <dgm:presLayoutVars>
          <dgm:bulletEnabled val="1"/>
        </dgm:presLayoutVars>
      </dgm:prSet>
      <dgm:spPr/>
      <dgm:t>
        <a:bodyPr/>
        <a:lstStyle/>
        <a:p>
          <a:endParaRPr lang="fr-CH"/>
        </a:p>
      </dgm:t>
    </dgm:pt>
  </dgm:ptLst>
  <dgm:cxnLst>
    <dgm:cxn modelId="{07BD98CF-7E73-43A5-8A40-B83E9E73FB6A}" srcId="{006C61B3-1D93-4B09-A78A-077287AACC8E}" destId="{CC2EA084-79E0-45D4-B781-B0B91D63ADC2}" srcOrd="3" destOrd="0" parTransId="{D1F6FA62-C37E-4D8F-87A5-9F9A43CE180F}" sibTransId="{6C9BE8C2-5C37-4573-8F64-4779BAEA409A}"/>
    <dgm:cxn modelId="{22AF7ACB-8D7F-4EA3-B443-0874A1518A29}" srcId="{006C61B3-1D93-4B09-A78A-077287AACC8E}" destId="{FD5C2BFD-B712-4161-A4D1-2A9A47340650}" srcOrd="0" destOrd="0" parTransId="{0B6F6A37-F65C-49E3-AE88-898745C032A6}" sibTransId="{9B62E0CC-B835-4125-BD76-7ED09D503C1D}"/>
    <dgm:cxn modelId="{157B758D-430F-40AA-B777-E83F954CB3F3}" type="presOf" srcId="{9E116926-C086-453F-AEF8-E03BEE8A6F90}" destId="{F7357341-2A1C-46F5-ACE5-B108C846595F}" srcOrd="0" destOrd="0" presId="urn:microsoft.com/office/officeart/2005/8/layout/venn3"/>
    <dgm:cxn modelId="{35DD805B-9C72-47D0-80CD-DF422C0A4A97}" srcId="{006C61B3-1D93-4B09-A78A-077287AACC8E}" destId="{99E234FA-4B36-4243-9F6D-FCF603446491}" srcOrd="4" destOrd="0" parTransId="{065D76B2-6BB7-4AAF-8656-A35F2790047B}" sibTransId="{EDDBD15F-2F5C-45EA-92A8-7B060A4C7B9C}"/>
    <dgm:cxn modelId="{2BD0DB89-DC8F-4096-B3DC-65BA3E723F67}" srcId="{006C61B3-1D93-4B09-A78A-077287AACC8E}" destId="{EDAB21D5-F1EB-4AFB-A027-460189DA5067}" srcOrd="5" destOrd="0" parTransId="{660AA0E0-E637-4CD0-B902-B8D70170B544}" sibTransId="{DBEB6E82-3F6D-42B1-9B00-BD38F9EE788F}"/>
    <dgm:cxn modelId="{F8FA7350-55F4-4991-B6C4-C60B532A100B}" type="presOf" srcId="{FD5C2BFD-B712-4161-A4D1-2A9A47340650}" destId="{6BF7AFE8-28F6-464F-B40F-616E3287D6DF}" srcOrd="0" destOrd="0" presId="urn:microsoft.com/office/officeart/2005/8/layout/venn3"/>
    <dgm:cxn modelId="{BB527F4C-5E5B-4D03-908A-ED5594D957AE}" type="presOf" srcId="{006C61B3-1D93-4B09-A78A-077287AACC8E}" destId="{63CC8FB0-E938-4843-9546-A436AF71BC34}" srcOrd="0" destOrd="0" presId="urn:microsoft.com/office/officeart/2005/8/layout/venn3"/>
    <dgm:cxn modelId="{E2C85B61-29AE-4D3B-9CB1-5E784B6F6F9A}" srcId="{006C61B3-1D93-4B09-A78A-077287AACC8E}" destId="{63FBFC65-E3E2-4BB8-A584-F08B2E42349D}" srcOrd="1" destOrd="0" parTransId="{CEC9B8AC-2EF4-456E-82F2-60397651378B}" sibTransId="{F794E531-839B-4C31-AEF8-BEC3C79AA505}"/>
    <dgm:cxn modelId="{4CB2FDE4-1AEF-4879-B586-98978EDB4377}" type="presOf" srcId="{63FBFC65-E3E2-4BB8-A584-F08B2E42349D}" destId="{B1EC6344-0940-47E7-938C-A389A2A1DE3F}" srcOrd="0" destOrd="0" presId="urn:microsoft.com/office/officeart/2005/8/layout/venn3"/>
    <dgm:cxn modelId="{6E309916-48EA-44DB-8208-7DA3DB50FFB4}" type="presOf" srcId="{EDAB21D5-F1EB-4AFB-A027-460189DA5067}" destId="{04C08E43-0293-4151-BCCB-9F9FDCCD8DA7}" srcOrd="0" destOrd="0" presId="urn:microsoft.com/office/officeart/2005/8/layout/venn3"/>
    <dgm:cxn modelId="{236F5562-DAB7-4694-8CBF-BEF1F346A2FC}" type="presOf" srcId="{CC2EA084-79E0-45D4-B781-B0B91D63ADC2}" destId="{928CC6E1-5270-466F-A930-74FA49BDCB83}" srcOrd="0" destOrd="0" presId="urn:microsoft.com/office/officeart/2005/8/layout/venn3"/>
    <dgm:cxn modelId="{EBC16439-BC3F-44FD-9234-F8BB235C2E6B}" srcId="{006C61B3-1D93-4B09-A78A-077287AACC8E}" destId="{9E116926-C086-453F-AEF8-E03BEE8A6F90}" srcOrd="2" destOrd="0" parTransId="{A851FFB5-FE1A-4982-B169-101F83C05A9D}" sibTransId="{C571DD66-6556-44C5-A658-F5F52A948DCF}"/>
    <dgm:cxn modelId="{F52C794D-2889-4590-A856-47507CFB343D}" type="presOf" srcId="{99E234FA-4B36-4243-9F6D-FCF603446491}" destId="{731CAD29-3A07-4292-822B-7AC429BBAA97}" srcOrd="0" destOrd="0" presId="urn:microsoft.com/office/officeart/2005/8/layout/venn3"/>
    <dgm:cxn modelId="{6019E7EC-4A23-4722-9B67-85E1E7BD3467}" type="presParOf" srcId="{63CC8FB0-E938-4843-9546-A436AF71BC34}" destId="{6BF7AFE8-28F6-464F-B40F-616E3287D6DF}" srcOrd="0" destOrd="0" presId="urn:microsoft.com/office/officeart/2005/8/layout/venn3"/>
    <dgm:cxn modelId="{C2ECB200-E230-4069-ADD2-0089BE5658B7}" type="presParOf" srcId="{63CC8FB0-E938-4843-9546-A436AF71BC34}" destId="{E6CD991C-D64F-46A9-BABF-CE02DB821A03}" srcOrd="1" destOrd="0" presId="urn:microsoft.com/office/officeart/2005/8/layout/venn3"/>
    <dgm:cxn modelId="{C6B0194B-C037-4C98-86EE-5EC53BCD62DD}" type="presParOf" srcId="{63CC8FB0-E938-4843-9546-A436AF71BC34}" destId="{B1EC6344-0940-47E7-938C-A389A2A1DE3F}" srcOrd="2" destOrd="0" presId="urn:microsoft.com/office/officeart/2005/8/layout/venn3"/>
    <dgm:cxn modelId="{688C6D97-91D9-4969-AF2F-D4E531126EBB}" type="presParOf" srcId="{63CC8FB0-E938-4843-9546-A436AF71BC34}" destId="{C9AF5A37-1CCB-434D-BBEB-AA6EF34166AE}" srcOrd="3" destOrd="0" presId="urn:microsoft.com/office/officeart/2005/8/layout/venn3"/>
    <dgm:cxn modelId="{B5959402-037D-41AE-91C4-E23D46FD9D9D}" type="presParOf" srcId="{63CC8FB0-E938-4843-9546-A436AF71BC34}" destId="{F7357341-2A1C-46F5-ACE5-B108C846595F}" srcOrd="4" destOrd="0" presId="urn:microsoft.com/office/officeart/2005/8/layout/venn3"/>
    <dgm:cxn modelId="{6A7EE201-E839-43A2-BD42-9A0CAD574F12}" type="presParOf" srcId="{63CC8FB0-E938-4843-9546-A436AF71BC34}" destId="{B06934B7-5FAD-41B1-928C-092E14DC09FD}" srcOrd="5" destOrd="0" presId="urn:microsoft.com/office/officeart/2005/8/layout/venn3"/>
    <dgm:cxn modelId="{7E38C723-9B3C-4686-8C2C-1CB918D466B5}" type="presParOf" srcId="{63CC8FB0-E938-4843-9546-A436AF71BC34}" destId="{928CC6E1-5270-466F-A930-74FA49BDCB83}" srcOrd="6" destOrd="0" presId="urn:microsoft.com/office/officeart/2005/8/layout/venn3"/>
    <dgm:cxn modelId="{68C8A739-A36C-476F-A3C3-076CBB8DDA2C}" type="presParOf" srcId="{63CC8FB0-E938-4843-9546-A436AF71BC34}" destId="{FF6DD82A-A927-46F2-9A18-36B3A5D659AA}" srcOrd="7" destOrd="0" presId="urn:microsoft.com/office/officeart/2005/8/layout/venn3"/>
    <dgm:cxn modelId="{9D986C98-A493-4500-BF09-DB48622209F3}" type="presParOf" srcId="{63CC8FB0-E938-4843-9546-A436AF71BC34}" destId="{731CAD29-3A07-4292-822B-7AC429BBAA97}" srcOrd="8" destOrd="0" presId="urn:microsoft.com/office/officeart/2005/8/layout/venn3"/>
    <dgm:cxn modelId="{59DD731B-4F86-4A79-A0F1-C8E2D2393E19}" type="presParOf" srcId="{63CC8FB0-E938-4843-9546-A436AF71BC34}" destId="{2DFB9327-43C0-4EAC-B85C-1A1250065F3E}" srcOrd="9" destOrd="0" presId="urn:microsoft.com/office/officeart/2005/8/layout/venn3"/>
    <dgm:cxn modelId="{8E8F6B19-5C23-44F6-A6FB-C525AEE235CB}" type="presParOf" srcId="{63CC8FB0-E938-4843-9546-A436AF71BC34}" destId="{04C08E43-0293-4151-BCCB-9F9FDCCD8DA7}" srcOrd="10"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C61B3-1D93-4B09-A78A-077287AACC8E}" type="doc">
      <dgm:prSet loTypeId="urn:microsoft.com/office/officeart/2005/8/layout/venn3" loCatId="relationship" qsTypeId="urn:microsoft.com/office/officeart/2005/8/quickstyle/simple5" qsCatId="simple" csTypeId="urn:microsoft.com/office/officeart/2005/8/colors/accent1_2" csCatId="accent1" phldr="1"/>
      <dgm:spPr/>
    </dgm:pt>
    <dgm:pt modelId="{FD5C2BFD-B712-4161-A4D1-2A9A47340650}">
      <dgm:prSet phldrT="[Texte]" custT="1"/>
      <dgm:spPr/>
      <dgm:t>
        <a:bodyPr/>
        <a:lstStyle/>
        <a:p>
          <a:r>
            <a:rPr lang="fr-CH" sz="1100" dirty="0" smtClean="0">
              <a:latin typeface="Univers" pitchFamily="34" charset="0"/>
              <a:sym typeface="Wingdings 3"/>
            </a:rPr>
            <a:t> </a:t>
          </a:r>
          <a:r>
            <a:rPr lang="fr-CH" sz="1100" dirty="0" err="1" smtClean="0">
              <a:latin typeface="Univers" pitchFamily="34" charset="0"/>
              <a:sym typeface="Wingdings 3"/>
            </a:rPr>
            <a:t>anxiety</a:t>
          </a:r>
          <a:r>
            <a:rPr lang="fr-CH" sz="1100" dirty="0" smtClean="0">
              <a:latin typeface="Univers" pitchFamily="34" charset="0"/>
            </a:rPr>
            <a:t>:</a:t>
          </a:r>
        </a:p>
        <a:p>
          <a:r>
            <a:rPr lang="fr-CH" sz="1100" dirty="0" smtClean="0">
              <a:latin typeface="Univers" pitchFamily="34" charset="0"/>
              <a:sym typeface="Wingdings 3"/>
            </a:rPr>
            <a:t> </a:t>
          </a:r>
          <a:r>
            <a:rPr lang="fr-CH" sz="1100" dirty="0" err="1" smtClean="0">
              <a:latin typeface="Univers" pitchFamily="34" charset="0"/>
              <a:sym typeface="Wingdings 3"/>
            </a:rPr>
            <a:t>Reflexion</a:t>
          </a:r>
          <a:r>
            <a:rPr lang="fr-CH" sz="1100" dirty="0" smtClean="0">
              <a:latin typeface="Univers" pitchFamily="34" charset="0"/>
              <a:sym typeface="Wingdings 3"/>
            </a:rPr>
            <a:t> </a:t>
          </a:r>
          <a:r>
            <a:rPr lang="fr-CH" sz="1100" dirty="0" err="1" smtClean="0">
              <a:latin typeface="Univers" pitchFamily="34" charset="0"/>
              <a:sym typeface="Wingdings 3"/>
            </a:rPr>
            <a:t>capacity</a:t>
          </a:r>
          <a:endParaRPr lang="fr-CH" sz="1100" dirty="0">
            <a:latin typeface="Univers" pitchFamily="34" charset="0"/>
          </a:endParaRPr>
        </a:p>
      </dgm:t>
    </dgm:pt>
    <dgm:pt modelId="{0B6F6A37-F65C-49E3-AE88-898745C032A6}" type="parTrans" cxnId="{22AF7ACB-8D7F-4EA3-B443-0874A1518A29}">
      <dgm:prSet/>
      <dgm:spPr/>
      <dgm:t>
        <a:bodyPr/>
        <a:lstStyle/>
        <a:p>
          <a:endParaRPr lang="fr-CH" sz="1600"/>
        </a:p>
      </dgm:t>
    </dgm:pt>
    <dgm:pt modelId="{9B62E0CC-B835-4125-BD76-7ED09D503C1D}" type="sibTrans" cxnId="{22AF7ACB-8D7F-4EA3-B443-0874A1518A29}">
      <dgm:prSet/>
      <dgm:spPr/>
      <dgm:t>
        <a:bodyPr/>
        <a:lstStyle/>
        <a:p>
          <a:endParaRPr lang="fr-CH" sz="1600"/>
        </a:p>
      </dgm:t>
    </dgm:pt>
    <dgm:pt modelId="{63FBFC65-E3E2-4BB8-A584-F08B2E42349D}">
      <dgm:prSet phldrT="[Texte]" custT="1"/>
      <dgm:spPr/>
      <dgm:t>
        <a:bodyPr/>
        <a:lstStyle/>
        <a:p>
          <a:r>
            <a:rPr lang="fr-CH" sz="1100" dirty="0" smtClean="0">
              <a:latin typeface="Univers" pitchFamily="34" charset="0"/>
              <a:sym typeface="Wingdings 3"/>
            </a:rPr>
            <a:t> p</a:t>
          </a:r>
          <a:r>
            <a:rPr lang="fr-CH" sz="1100" dirty="0" smtClean="0">
              <a:latin typeface="Univers" pitchFamily="34" charset="0"/>
            </a:rPr>
            <a:t>ression: </a:t>
          </a:r>
        </a:p>
        <a:p>
          <a:r>
            <a:rPr lang="fr-CH" sz="1100" dirty="0" smtClean="0">
              <a:latin typeface="Univers" pitchFamily="34" charset="0"/>
              <a:sym typeface="Wingdings 3"/>
            </a:rPr>
            <a:t> </a:t>
          </a:r>
          <a:r>
            <a:rPr lang="fr-CH" sz="1100" dirty="0" err="1" smtClean="0">
              <a:latin typeface="Univers" pitchFamily="34" charset="0"/>
              <a:sym typeface="Wingdings 3"/>
            </a:rPr>
            <a:t>Reflexion</a:t>
          </a:r>
          <a:r>
            <a:rPr lang="fr-CH" sz="1100" dirty="0" smtClean="0">
              <a:latin typeface="Univers" pitchFamily="34" charset="0"/>
              <a:sym typeface="Wingdings 3"/>
            </a:rPr>
            <a:t> </a:t>
          </a:r>
          <a:r>
            <a:rPr lang="fr-CH" sz="1100" dirty="0" err="1" smtClean="0">
              <a:latin typeface="Univers" pitchFamily="34" charset="0"/>
              <a:sym typeface="Wingdings 3"/>
            </a:rPr>
            <a:t>capacity</a:t>
          </a:r>
          <a:endParaRPr lang="fr-CH" sz="1100" dirty="0">
            <a:latin typeface="Univers" pitchFamily="34" charset="0"/>
          </a:endParaRPr>
        </a:p>
      </dgm:t>
    </dgm:pt>
    <dgm:pt modelId="{CEC9B8AC-2EF4-456E-82F2-60397651378B}" type="parTrans" cxnId="{E2C85B61-29AE-4D3B-9CB1-5E784B6F6F9A}">
      <dgm:prSet/>
      <dgm:spPr/>
      <dgm:t>
        <a:bodyPr/>
        <a:lstStyle/>
        <a:p>
          <a:endParaRPr lang="fr-CH" sz="1600"/>
        </a:p>
      </dgm:t>
    </dgm:pt>
    <dgm:pt modelId="{F794E531-839B-4C31-AEF8-BEC3C79AA505}" type="sibTrans" cxnId="{E2C85B61-29AE-4D3B-9CB1-5E784B6F6F9A}">
      <dgm:prSet/>
      <dgm:spPr/>
      <dgm:t>
        <a:bodyPr/>
        <a:lstStyle/>
        <a:p>
          <a:endParaRPr lang="fr-CH" sz="1600"/>
        </a:p>
      </dgm:t>
    </dgm:pt>
    <dgm:pt modelId="{CC2EA084-79E0-45D4-B781-B0B91D63ADC2}">
      <dgm:prSet phldrT="[Texte]" custT="1"/>
      <dgm:spPr/>
      <dgm:t>
        <a:bodyPr/>
        <a:lstStyle/>
        <a:p>
          <a:r>
            <a:rPr lang="fr-CH" sz="1100" dirty="0" smtClean="0">
              <a:latin typeface="Univers" pitchFamily="34" charset="0"/>
            </a:rPr>
            <a:t>Relative exhaustion</a:t>
          </a:r>
          <a:endParaRPr lang="fr-CH" sz="1100" dirty="0">
            <a:latin typeface="Univers" pitchFamily="34" charset="0"/>
          </a:endParaRPr>
        </a:p>
      </dgm:t>
    </dgm:pt>
    <dgm:pt modelId="{D1F6FA62-C37E-4D8F-87A5-9F9A43CE180F}" type="parTrans" cxnId="{07BD98CF-7E73-43A5-8A40-B83E9E73FB6A}">
      <dgm:prSet/>
      <dgm:spPr/>
      <dgm:t>
        <a:bodyPr/>
        <a:lstStyle/>
        <a:p>
          <a:endParaRPr lang="fr-CH" sz="1600"/>
        </a:p>
      </dgm:t>
    </dgm:pt>
    <dgm:pt modelId="{6C9BE8C2-5C37-4573-8F64-4779BAEA409A}" type="sibTrans" cxnId="{07BD98CF-7E73-43A5-8A40-B83E9E73FB6A}">
      <dgm:prSet/>
      <dgm:spPr/>
      <dgm:t>
        <a:bodyPr/>
        <a:lstStyle/>
        <a:p>
          <a:endParaRPr lang="fr-CH" sz="1600"/>
        </a:p>
      </dgm:t>
    </dgm:pt>
    <dgm:pt modelId="{9E116926-C086-453F-AEF8-E03BEE8A6F90}">
      <dgm:prSet phldrT="[Texte]" custT="1"/>
      <dgm:spPr/>
      <dgm:t>
        <a:bodyPr/>
        <a:lstStyle/>
        <a:p>
          <a:r>
            <a:rPr lang="fr-CH" sz="1100" dirty="0" smtClean="0">
              <a:latin typeface="Univers" pitchFamily="34" charset="0"/>
            </a:rPr>
            <a:t>An </a:t>
          </a:r>
          <a:r>
            <a:rPr lang="fr-CH" sz="1100" dirty="0" err="1" smtClean="0">
              <a:latin typeface="Univers" pitchFamily="34" charset="0"/>
            </a:rPr>
            <a:t>answer</a:t>
          </a:r>
          <a:r>
            <a:rPr lang="fr-CH" sz="1100" dirty="0" smtClean="0">
              <a:latin typeface="Univers" pitchFamily="34" charset="0"/>
            </a:rPr>
            <a:t> </a:t>
          </a:r>
          <a:r>
            <a:rPr lang="fr-CH" sz="1100" dirty="0" err="1" smtClean="0">
              <a:latin typeface="Univers" pitchFamily="34" charset="0"/>
            </a:rPr>
            <a:t>is</a:t>
          </a:r>
          <a:r>
            <a:rPr lang="fr-CH" sz="1100" dirty="0" smtClean="0">
              <a:latin typeface="Univers" pitchFamily="34" charset="0"/>
            </a:rPr>
            <a:t> </a:t>
          </a:r>
          <a:r>
            <a:rPr lang="fr-CH" sz="1100" dirty="0" err="1" smtClean="0">
              <a:latin typeface="Univers" pitchFamily="34" charset="0"/>
            </a:rPr>
            <a:t>needed</a:t>
          </a:r>
          <a:endParaRPr lang="fr-CH" sz="1100" dirty="0">
            <a:latin typeface="Univers" pitchFamily="34" charset="0"/>
          </a:endParaRPr>
        </a:p>
      </dgm:t>
    </dgm:pt>
    <dgm:pt modelId="{A851FFB5-FE1A-4982-B169-101F83C05A9D}" type="parTrans" cxnId="{EBC16439-BC3F-44FD-9234-F8BB235C2E6B}">
      <dgm:prSet/>
      <dgm:spPr/>
      <dgm:t>
        <a:bodyPr/>
        <a:lstStyle/>
        <a:p>
          <a:endParaRPr lang="fr-CH" sz="1600"/>
        </a:p>
      </dgm:t>
    </dgm:pt>
    <dgm:pt modelId="{C571DD66-6556-44C5-A658-F5F52A948DCF}" type="sibTrans" cxnId="{EBC16439-BC3F-44FD-9234-F8BB235C2E6B}">
      <dgm:prSet/>
      <dgm:spPr/>
      <dgm:t>
        <a:bodyPr/>
        <a:lstStyle/>
        <a:p>
          <a:endParaRPr lang="fr-CH" sz="1600"/>
        </a:p>
      </dgm:t>
    </dgm:pt>
    <dgm:pt modelId="{4C63711A-2C35-4211-80FF-F8B933E28887}">
      <dgm:prSet phldrT="[Texte]" custT="1"/>
      <dgm:spPr/>
      <dgm:t>
        <a:bodyPr/>
        <a:lstStyle/>
        <a:p>
          <a:r>
            <a:rPr lang="fr-CH" sz="1100" dirty="0" smtClean="0">
              <a:latin typeface="Univers" pitchFamily="34" charset="0"/>
            </a:rPr>
            <a:t>No time to </a:t>
          </a:r>
          <a:r>
            <a:rPr lang="fr-CH" sz="1100" dirty="0" err="1" smtClean="0">
              <a:latin typeface="Univers" pitchFamily="34" charset="0"/>
            </a:rPr>
            <a:t>discuss</a:t>
          </a:r>
          <a:endParaRPr lang="fr-CH" sz="1100" dirty="0">
            <a:latin typeface="Univers" pitchFamily="34" charset="0"/>
          </a:endParaRPr>
        </a:p>
      </dgm:t>
    </dgm:pt>
    <dgm:pt modelId="{EEACAC1B-DA99-4327-91A2-5963C927FCD2}" type="parTrans" cxnId="{484E1B12-BC8E-4B20-A790-1D95B9ACE240}">
      <dgm:prSet/>
      <dgm:spPr/>
      <dgm:t>
        <a:bodyPr/>
        <a:lstStyle/>
        <a:p>
          <a:endParaRPr lang="fr-CH" sz="1600"/>
        </a:p>
      </dgm:t>
    </dgm:pt>
    <dgm:pt modelId="{55A1D4E9-190E-46F7-8870-0E77ACB67832}" type="sibTrans" cxnId="{484E1B12-BC8E-4B20-A790-1D95B9ACE240}">
      <dgm:prSet/>
      <dgm:spPr/>
      <dgm:t>
        <a:bodyPr/>
        <a:lstStyle/>
        <a:p>
          <a:endParaRPr lang="fr-CH" sz="1600"/>
        </a:p>
      </dgm:t>
    </dgm:pt>
    <dgm:pt modelId="{B7DF2558-1220-4B7B-BE17-357A9DC43E2A}">
      <dgm:prSet phldrT="[Texte]" custT="1"/>
      <dgm:spPr/>
      <dgm:t>
        <a:bodyPr/>
        <a:lstStyle/>
        <a:p>
          <a:r>
            <a:rPr lang="fr-CH" sz="1100" dirty="0" smtClean="0">
              <a:latin typeface="Univers" pitchFamily="34" charset="0"/>
            </a:rPr>
            <a:t>fatigue</a:t>
          </a:r>
          <a:endParaRPr lang="fr-CH" sz="1100" dirty="0">
            <a:latin typeface="Univers" pitchFamily="34" charset="0"/>
          </a:endParaRPr>
        </a:p>
      </dgm:t>
    </dgm:pt>
    <dgm:pt modelId="{7D09BBA6-F566-4AF7-B696-5B9C8AD3622F}" type="parTrans" cxnId="{FC9CD0DE-B31D-4CF2-AF97-2CB2BB0CC6F1}">
      <dgm:prSet/>
      <dgm:spPr/>
      <dgm:t>
        <a:bodyPr/>
        <a:lstStyle/>
        <a:p>
          <a:endParaRPr lang="fr-CH" sz="1600"/>
        </a:p>
      </dgm:t>
    </dgm:pt>
    <dgm:pt modelId="{B1CE43AD-CD26-4D59-9E7E-C1CF1BBD58B0}" type="sibTrans" cxnId="{FC9CD0DE-B31D-4CF2-AF97-2CB2BB0CC6F1}">
      <dgm:prSet/>
      <dgm:spPr/>
      <dgm:t>
        <a:bodyPr/>
        <a:lstStyle/>
        <a:p>
          <a:endParaRPr lang="fr-CH" sz="1600"/>
        </a:p>
      </dgm:t>
    </dgm:pt>
    <dgm:pt modelId="{63CC8FB0-E938-4843-9546-A436AF71BC34}" type="pres">
      <dgm:prSet presAssocID="{006C61B3-1D93-4B09-A78A-077287AACC8E}" presName="Name0" presStyleCnt="0">
        <dgm:presLayoutVars>
          <dgm:dir/>
          <dgm:resizeHandles val="exact"/>
        </dgm:presLayoutVars>
      </dgm:prSet>
      <dgm:spPr/>
    </dgm:pt>
    <dgm:pt modelId="{6BF7AFE8-28F6-464F-B40F-616E3287D6DF}" type="pres">
      <dgm:prSet presAssocID="{FD5C2BFD-B712-4161-A4D1-2A9A47340650}" presName="Name5" presStyleLbl="vennNode1" presStyleIdx="0" presStyleCnt="6">
        <dgm:presLayoutVars>
          <dgm:bulletEnabled val="1"/>
        </dgm:presLayoutVars>
      </dgm:prSet>
      <dgm:spPr/>
      <dgm:t>
        <a:bodyPr/>
        <a:lstStyle/>
        <a:p>
          <a:endParaRPr lang="fr-CH"/>
        </a:p>
      </dgm:t>
    </dgm:pt>
    <dgm:pt modelId="{E6CD991C-D64F-46A9-BABF-CE02DB821A03}" type="pres">
      <dgm:prSet presAssocID="{9B62E0CC-B835-4125-BD76-7ED09D503C1D}" presName="space" presStyleCnt="0"/>
      <dgm:spPr/>
    </dgm:pt>
    <dgm:pt modelId="{B1EC6344-0940-47E7-938C-A389A2A1DE3F}" type="pres">
      <dgm:prSet presAssocID="{63FBFC65-E3E2-4BB8-A584-F08B2E42349D}" presName="Name5" presStyleLbl="vennNode1" presStyleIdx="1" presStyleCnt="6">
        <dgm:presLayoutVars>
          <dgm:bulletEnabled val="1"/>
        </dgm:presLayoutVars>
      </dgm:prSet>
      <dgm:spPr/>
      <dgm:t>
        <a:bodyPr/>
        <a:lstStyle/>
        <a:p>
          <a:endParaRPr lang="fr-CH"/>
        </a:p>
      </dgm:t>
    </dgm:pt>
    <dgm:pt modelId="{C9AF5A37-1CCB-434D-BBEB-AA6EF34166AE}" type="pres">
      <dgm:prSet presAssocID="{F794E531-839B-4C31-AEF8-BEC3C79AA505}" presName="space" presStyleCnt="0"/>
      <dgm:spPr/>
    </dgm:pt>
    <dgm:pt modelId="{F7357341-2A1C-46F5-ACE5-B108C846595F}" type="pres">
      <dgm:prSet presAssocID="{9E116926-C086-453F-AEF8-E03BEE8A6F90}" presName="Name5" presStyleLbl="vennNode1" presStyleIdx="2" presStyleCnt="6">
        <dgm:presLayoutVars>
          <dgm:bulletEnabled val="1"/>
        </dgm:presLayoutVars>
      </dgm:prSet>
      <dgm:spPr/>
      <dgm:t>
        <a:bodyPr/>
        <a:lstStyle/>
        <a:p>
          <a:endParaRPr lang="fr-CH"/>
        </a:p>
      </dgm:t>
    </dgm:pt>
    <dgm:pt modelId="{B06934B7-5FAD-41B1-928C-092E14DC09FD}" type="pres">
      <dgm:prSet presAssocID="{C571DD66-6556-44C5-A658-F5F52A948DCF}" presName="space" presStyleCnt="0"/>
      <dgm:spPr/>
    </dgm:pt>
    <dgm:pt modelId="{928CC6E1-5270-466F-A930-74FA49BDCB83}" type="pres">
      <dgm:prSet presAssocID="{CC2EA084-79E0-45D4-B781-B0B91D63ADC2}" presName="Name5" presStyleLbl="vennNode1" presStyleIdx="3" presStyleCnt="6" custScaleX="105138" custLinFactNeighborX="7740" custLinFactNeighborY="-680">
        <dgm:presLayoutVars>
          <dgm:bulletEnabled val="1"/>
        </dgm:presLayoutVars>
      </dgm:prSet>
      <dgm:spPr/>
      <dgm:t>
        <a:bodyPr/>
        <a:lstStyle/>
        <a:p>
          <a:endParaRPr lang="fr-CH"/>
        </a:p>
      </dgm:t>
    </dgm:pt>
    <dgm:pt modelId="{47A6A697-E1ED-4157-87EA-ABC6740CAA40}" type="pres">
      <dgm:prSet presAssocID="{6C9BE8C2-5C37-4573-8F64-4779BAEA409A}" presName="space" presStyleCnt="0"/>
      <dgm:spPr/>
    </dgm:pt>
    <dgm:pt modelId="{F22E31DD-E885-4AFB-B305-C682366A9FFA}" type="pres">
      <dgm:prSet presAssocID="{4C63711A-2C35-4211-80FF-F8B933E28887}" presName="Name5" presStyleLbl="vennNode1" presStyleIdx="4" presStyleCnt="6" custScaleX="101956">
        <dgm:presLayoutVars>
          <dgm:bulletEnabled val="1"/>
        </dgm:presLayoutVars>
      </dgm:prSet>
      <dgm:spPr/>
      <dgm:t>
        <a:bodyPr/>
        <a:lstStyle/>
        <a:p>
          <a:endParaRPr lang="fr-CH"/>
        </a:p>
      </dgm:t>
    </dgm:pt>
    <dgm:pt modelId="{44475BCC-F65B-4390-A771-FA9738DF0865}" type="pres">
      <dgm:prSet presAssocID="{55A1D4E9-190E-46F7-8870-0E77ACB67832}" presName="space" presStyleCnt="0"/>
      <dgm:spPr/>
    </dgm:pt>
    <dgm:pt modelId="{8A2930A4-5D02-4B42-8213-B193213CE013}" type="pres">
      <dgm:prSet presAssocID="{B7DF2558-1220-4B7B-BE17-357A9DC43E2A}" presName="Name5" presStyleLbl="vennNode1" presStyleIdx="5" presStyleCnt="6">
        <dgm:presLayoutVars>
          <dgm:bulletEnabled val="1"/>
        </dgm:presLayoutVars>
      </dgm:prSet>
      <dgm:spPr/>
      <dgm:t>
        <a:bodyPr/>
        <a:lstStyle/>
        <a:p>
          <a:endParaRPr lang="fr-CH"/>
        </a:p>
      </dgm:t>
    </dgm:pt>
  </dgm:ptLst>
  <dgm:cxnLst>
    <dgm:cxn modelId="{CEC1A09C-16AB-4ED6-9101-CB6D6DDDFD3D}" type="presOf" srcId="{006C61B3-1D93-4B09-A78A-077287AACC8E}" destId="{63CC8FB0-E938-4843-9546-A436AF71BC34}" srcOrd="0" destOrd="0" presId="urn:microsoft.com/office/officeart/2005/8/layout/venn3"/>
    <dgm:cxn modelId="{07BD98CF-7E73-43A5-8A40-B83E9E73FB6A}" srcId="{006C61B3-1D93-4B09-A78A-077287AACC8E}" destId="{CC2EA084-79E0-45D4-B781-B0B91D63ADC2}" srcOrd="3" destOrd="0" parTransId="{D1F6FA62-C37E-4D8F-87A5-9F9A43CE180F}" sibTransId="{6C9BE8C2-5C37-4573-8F64-4779BAEA409A}"/>
    <dgm:cxn modelId="{7CC408CA-FA49-4975-916E-3428DF56E49F}" type="presOf" srcId="{63FBFC65-E3E2-4BB8-A584-F08B2E42349D}" destId="{B1EC6344-0940-47E7-938C-A389A2A1DE3F}" srcOrd="0" destOrd="0" presId="urn:microsoft.com/office/officeart/2005/8/layout/venn3"/>
    <dgm:cxn modelId="{22AF7ACB-8D7F-4EA3-B443-0874A1518A29}" srcId="{006C61B3-1D93-4B09-A78A-077287AACC8E}" destId="{FD5C2BFD-B712-4161-A4D1-2A9A47340650}" srcOrd="0" destOrd="0" parTransId="{0B6F6A37-F65C-49E3-AE88-898745C032A6}" sibTransId="{9B62E0CC-B835-4125-BD76-7ED09D503C1D}"/>
    <dgm:cxn modelId="{950A93D5-34D2-4C2C-8445-4B5CB169F96E}" type="presOf" srcId="{B7DF2558-1220-4B7B-BE17-357A9DC43E2A}" destId="{8A2930A4-5D02-4B42-8213-B193213CE013}" srcOrd="0" destOrd="0" presId="urn:microsoft.com/office/officeart/2005/8/layout/venn3"/>
    <dgm:cxn modelId="{484E1B12-BC8E-4B20-A790-1D95B9ACE240}" srcId="{006C61B3-1D93-4B09-A78A-077287AACC8E}" destId="{4C63711A-2C35-4211-80FF-F8B933E28887}" srcOrd="4" destOrd="0" parTransId="{EEACAC1B-DA99-4327-91A2-5963C927FCD2}" sibTransId="{55A1D4E9-190E-46F7-8870-0E77ACB67832}"/>
    <dgm:cxn modelId="{35FC8111-1194-4AC0-B001-C8C380ABC924}" type="presOf" srcId="{CC2EA084-79E0-45D4-B781-B0B91D63ADC2}" destId="{928CC6E1-5270-466F-A930-74FA49BDCB83}" srcOrd="0" destOrd="0" presId="urn:microsoft.com/office/officeart/2005/8/layout/venn3"/>
    <dgm:cxn modelId="{EF70662A-80AE-4CB9-B0D4-08EC6E4DADF6}" type="presOf" srcId="{4C63711A-2C35-4211-80FF-F8B933E28887}" destId="{F22E31DD-E885-4AFB-B305-C682366A9FFA}" srcOrd="0" destOrd="0" presId="urn:microsoft.com/office/officeart/2005/8/layout/venn3"/>
    <dgm:cxn modelId="{A21C1093-B226-4E7B-BA72-72E0FCFB43FA}" type="presOf" srcId="{9E116926-C086-453F-AEF8-E03BEE8A6F90}" destId="{F7357341-2A1C-46F5-ACE5-B108C846595F}" srcOrd="0" destOrd="0" presId="urn:microsoft.com/office/officeart/2005/8/layout/venn3"/>
    <dgm:cxn modelId="{FC9CD0DE-B31D-4CF2-AF97-2CB2BB0CC6F1}" srcId="{006C61B3-1D93-4B09-A78A-077287AACC8E}" destId="{B7DF2558-1220-4B7B-BE17-357A9DC43E2A}" srcOrd="5" destOrd="0" parTransId="{7D09BBA6-F566-4AF7-B696-5B9C8AD3622F}" sibTransId="{B1CE43AD-CD26-4D59-9E7E-C1CF1BBD58B0}"/>
    <dgm:cxn modelId="{E2C85B61-29AE-4D3B-9CB1-5E784B6F6F9A}" srcId="{006C61B3-1D93-4B09-A78A-077287AACC8E}" destId="{63FBFC65-E3E2-4BB8-A584-F08B2E42349D}" srcOrd="1" destOrd="0" parTransId="{CEC9B8AC-2EF4-456E-82F2-60397651378B}" sibTransId="{F794E531-839B-4C31-AEF8-BEC3C79AA505}"/>
    <dgm:cxn modelId="{C5EB82B1-FA34-4C78-821A-E9D742E6891A}" type="presOf" srcId="{FD5C2BFD-B712-4161-A4D1-2A9A47340650}" destId="{6BF7AFE8-28F6-464F-B40F-616E3287D6DF}" srcOrd="0" destOrd="0" presId="urn:microsoft.com/office/officeart/2005/8/layout/venn3"/>
    <dgm:cxn modelId="{EBC16439-BC3F-44FD-9234-F8BB235C2E6B}" srcId="{006C61B3-1D93-4B09-A78A-077287AACC8E}" destId="{9E116926-C086-453F-AEF8-E03BEE8A6F90}" srcOrd="2" destOrd="0" parTransId="{A851FFB5-FE1A-4982-B169-101F83C05A9D}" sibTransId="{C571DD66-6556-44C5-A658-F5F52A948DCF}"/>
    <dgm:cxn modelId="{CFD90A4E-74FD-4205-9AFE-792D9C2B0AD0}" type="presParOf" srcId="{63CC8FB0-E938-4843-9546-A436AF71BC34}" destId="{6BF7AFE8-28F6-464F-B40F-616E3287D6DF}" srcOrd="0" destOrd="0" presId="urn:microsoft.com/office/officeart/2005/8/layout/venn3"/>
    <dgm:cxn modelId="{C3D46565-BECF-412F-A1D9-0E425B337AEC}" type="presParOf" srcId="{63CC8FB0-E938-4843-9546-A436AF71BC34}" destId="{E6CD991C-D64F-46A9-BABF-CE02DB821A03}" srcOrd="1" destOrd="0" presId="urn:microsoft.com/office/officeart/2005/8/layout/venn3"/>
    <dgm:cxn modelId="{B5F5ABD7-322B-4F80-B655-A894C78BB617}" type="presParOf" srcId="{63CC8FB0-E938-4843-9546-A436AF71BC34}" destId="{B1EC6344-0940-47E7-938C-A389A2A1DE3F}" srcOrd="2" destOrd="0" presId="urn:microsoft.com/office/officeart/2005/8/layout/venn3"/>
    <dgm:cxn modelId="{A805E721-0079-4BA5-B039-B41B99737C3E}" type="presParOf" srcId="{63CC8FB0-E938-4843-9546-A436AF71BC34}" destId="{C9AF5A37-1CCB-434D-BBEB-AA6EF34166AE}" srcOrd="3" destOrd="0" presId="urn:microsoft.com/office/officeart/2005/8/layout/venn3"/>
    <dgm:cxn modelId="{93DC7BE3-225B-4639-8ACF-979E15B96DE3}" type="presParOf" srcId="{63CC8FB0-E938-4843-9546-A436AF71BC34}" destId="{F7357341-2A1C-46F5-ACE5-B108C846595F}" srcOrd="4" destOrd="0" presId="urn:microsoft.com/office/officeart/2005/8/layout/venn3"/>
    <dgm:cxn modelId="{DA7C24AD-6856-4606-9384-225FBF881FB7}" type="presParOf" srcId="{63CC8FB0-E938-4843-9546-A436AF71BC34}" destId="{B06934B7-5FAD-41B1-928C-092E14DC09FD}" srcOrd="5" destOrd="0" presId="urn:microsoft.com/office/officeart/2005/8/layout/venn3"/>
    <dgm:cxn modelId="{57A05338-2E4C-48F4-9FF8-E0E4F5816379}" type="presParOf" srcId="{63CC8FB0-E938-4843-9546-A436AF71BC34}" destId="{928CC6E1-5270-466F-A930-74FA49BDCB83}" srcOrd="6" destOrd="0" presId="urn:microsoft.com/office/officeart/2005/8/layout/venn3"/>
    <dgm:cxn modelId="{29FF7F9C-0F93-4AA7-8452-DE05DAE71153}" type="presParOf" srcId="{63CC8FB0-E938-4843-9546-A436AF71BC34}" destId="{47A6A697-E1ED-4157-87EA-ABC6740CAA40}" srcOrd="7" destOrd="0" presId="urn:microsoft.com/office/officeart/2005/8/layout/venn3"/>
    <dgm:cxn modelId="{D0F83A6F-1747-45F6-B5BE-89DFE66FF91E}" type="presParOf" srcId="{63CC8FB0-E938-4843-9546-A436AF71BC34}" destId="{F22E31DD-E885-4AFB-B305-C682366A9FFA}" srcOrd="8" destOrd="0" presId="urn:microsoft.com/office/officeart/2005/8/layout/venn3"/>
    <dgm:cxn modelId="{829F151B-873D-4F1D-85B2-317678A9955A}" type="presParOf" srcId="{63CC8FB0-E938-4843-9546-A436AF71BC34}" destId="{44475BCC-F65B-4390-A771-FA9738DF0865}" srcOrd="9" destOrd="0" presId="urn:microsoft.com/office/officeart/2005/8/layout/venn3"/>
    <dgm:cxn modelId="{150A68C6-63DE-4FFB-AC46-4E230746D1EE}" type="presParOf" srcId="{63CC8FB0-E938-4843-9546-A436AF71BC34}" destId="{8A2930A4-5D02-4B42-8213-B193213CE013}" srcOrd="10" destOrd="0" presId="urn:microsoft.com/office/officeart/2005/8/layout/ven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304360-E44C-472A-AA43-2372AFAA5AAE}" type="doc">
      <dgm:prSet loTypeId="urn:microsoft.com/office/officeart/2005/8/layout/arrow1" loCatId="process" qsTypeId="urn:microsoft.com/office/officeart/2005/8/quickstyle/3d1" qsCatId="3D" csTypeId="urn:microsoft.com/office/officeart/2005/8/colors/colorful2" csCatId="colorful" phldr="1"/>
      <dgm:spPr/>
      <dgm:t>
        <a:bodyPr/>
        <a:lstStyle/>
        <a:p>
          <a:endParaRPr lang="fr-CH"/>
        </a:p>
      </dgm:t>
    </dgm:pt>
    <dgm:pt modelId="{AB7B709C-07EA-4BEF-A5B6-9E711D5117AB}">
      <dgm:prSet phldrT="[Texte]"/>
      <dgm:spPr/>
      <dgm:t>
        <a:bodyPr/>
        <a:lstStyle/>
        <a:p>
          <a:r>
            <a:rPr lang="fr-CH" dirty="0" err="1" smtClean="0"/>
            <a:t>regression</a:t>
          </a:r>
          <a:endParaRPr lang="fr-CH" dirty="0"/>
        </a:p>
      </dgm:t>
    </dgm:pt>
    <dgm:pt modelId="{29467E5C-B185-4599-866D-F903FD7E2F1E}" type="parTrans" cxnId="{CE3C422E-B977-4496-A428-342C2A592348}">
      <dgm:prSet/>
      <dgm:spPr/>
      <dgm:t>
        <a:bodyPr/>
        <a:lstStyle/>
        <a:p>
          <a:endParaRPr lang="fr-CH"/>
        </a:p>
      </dgm:t>
    </dgm:pt>
    <dgm:pt modelId="{828C083A-165E-45CB-8A97-CB08714A4DC9}" type="sibTrans" cxnId="{CE3C422E-B977-4496-A428-342C2A592348}">
      <dgm:prSet/>
      <dgm:spPr/>
      <dgm:t>
        <a:bodyPr/>
        <a:lstStyle/>
        <a:p>
          <a:endParaRPr lang="fr-CH"/>
        </a:p>
      </dgm:t>
    </dgm:pt>
    <dgm:pt modelId="{D6304E03-CCAE-448D-8548-E587173D2162}">
      <dgm:prSet phldrT="[Texte]"/>
      <dgm:spPr/>
      <dgm:t>
        <a:bodyPr/>
        <a:lstStyle/>
        <a:p>
          <a:r>
            <a:rPr lang="fr-CH" dirty="0" smtClean="0">
              <a:solidFill>
                <a:schemeClr val="tx1"/>
              </a:solidFill>
            </a:rPr>
            <a:t>progression</a:t>
          </a:r>
          <a:endParaRPr lang="fr-CH" dirty="0">
            <a:solidFill>
              <a:schemeClr val="tx1"/>
            </a:solidFill>
          </a:endParaRPr>
        </a:p>
      </dgm:t>
    </dgm:pt>
    <dgm:pt modelId="{11479F2F-EB92-4E34-90C3-C1967A0E4F48}" type="parTrans" cxnId="{5175C479-FF3D-4E20-9474-F8091817180A}">
      <dgm:prSet/>
      <dgm:spPr/>
      <dgm:t>
        <a:bodyPr/>
        <a:lstStyle/>
        <a:p>
          <a:endParaRPr lang="fr-CH"/>
        </a:p>
      </dgm:t>
    </dgm:pt>
    <dgm:pt modelId="{B3F91DD8-8FD7-4388-AB6A-34D556F7C138}" type="sibTrans" cxnId="{5175C479-FF3D-4E20-9474-F8091817180A}">
      <dgm:prSet/>
      <dgm:spPr/>
      <dgm:t>
        <a:bodyPr/>
        <a:lstStyle/>
        <a:p>
          <a:endParaRPr lang="fr-CH"/>
        </a:p>
      </dgm:t>
    </dgm:pt>
    <dgm:pt modelId="{1A7837C7-3419-4BAD-8D0F-6AB9B1C73DB1}" type="pres">
      <dgm:prSet presAssocID="{6B304360-E44C-472A-AA43-2372AFAA5AAE}" presName="cycle" presStyleCnt="0">
        <dgm:presLayoutVars>
          <dgm:dir/>
          <dgm:resizeHandles val="exact"/>
        </dgm:presLayoutVars>
      </dgm:prSet>
      <dgm:spPr/>
      <dgm:t>
        <a:bodyPr/>
        <a:lstStyle/>
        <a:p>
          <a:endParaRPr lang="fr-CH"/>
        </a:p>
      </dgm:t>
    </dgm:pt>
    <dgm:pt modelId="{33154D21-2B20-45D0-80F8-FE0079293BCA}" type="pres">
      <dgm:prSet presAssocID="{AB7B709C-07EA-4BEF-A5B6-9E711D5117AB}" presName="arrow" presStyleLbl="node1" presStyleIdx="0" presStyleCnt="2">
        <dgm:presLayoutVars>
          <dgm:bulletEnabled val="1"/>
        </dgm:presLayoutVars>
      </dgm:prSet>
      <dgm:spPr/>
      <dgm:t>
        <a:bodyPr/>
        <a:lstStyle/>
        <a:p>
          <a:endParaRPr lang="fr-CH"/>
        </a:p>
      </dgm:t>
    </dgm:pt>
    <dgm:pt modelId="{E6233B75-91A3-4F9C-A74E-B293C0702EB5}" type="pres">
      <dgm:prSet presAssocID="{D6304E03-CCAE-448D-8548-E587173D2162}" presName="arrow" presStyleLbl="node1" presStyleIdx="1" presStyleCnt="2">
        <dgm:presLayoutVars>
          <dgm:bulletEnabled val="1"/>
        </dgm:presLayoutVars>
      </dgm:prSet>
      <dgm:spPr/>
      <dgm:t>
        <a:bodyPr/>
        <a:lstStyle/>
        <a:p>
          <a:endParaRPr lang="fr-CH"/>
        </a:p>
      </dgm:t>
    </dgm:pt>
  </dgm:ptLst>
  <dgm:cxnLst>
    <dgm:cxn modelId="{562797F0-C65E-4478-AE46-E6AD22CDF4A2}" type="presOf" srcId="{D6304E03-CCAE-448D-8548-E587173D2162}" destId="{E6233B75-91A3-4F9C-A74E-B293C0702EB5}" srcOrd="0" destOrd="0" presId="urn:microsoft.com/office/officeart/2005/8/layout/arrow1"/>
    <dgm:cxn modelId="{68824F38-B5EC-4DE0-8F2F-85C733CD05BC}" type="presOf" srcId="{AB7B709C-07EA-4BEF-A5B6-9E711D5117AB}" destId="{33154D21-2B20-45D0-80F8-FE0079293BCA}" srcOrd="0" destOrd="0" presId="urn:microsoft.com/office/officeart/2005/8/layout/arrow1"/>
    <dgm:cxn modelId="{027FC585-5364-4602-AFEB-F542083FD994}" type="presOf" srcId="{6B304360-E44C-472A-AA43-2372AFAA5AAE}" destId="{1A7837C7-3419-4BAD-8D0F-6AB9B1C73DB1}" srcOrd="0" destOrd="0" presId="urn:microsoft.com/office/officeart/2005/8/layout/arrow1"/>
    <dgm:cxn modelId="{5175C479-FF3D-4E20-9474-F8091817180A}" srcId="{6B304360-E44C-472A-AA43-2372AFAA5AAE}" destId="{D6304E03-CCAE-448D-8548-E587173D2162}" srcOrd="1" destOrd="0" parTransId="{11479F2F-EB92-4E34-90C3-C1967A0E4F48}" sibTransId="{B3F91DD8-8FD7-4388-AB6A-34D556F7C138}"/>
    <dgm:cxn modelId="{CE3C422E-B977-4496-A428-342C2A592348}" srcId="{6B304360-E44C-472A-AA43-2372AFAA5AAE}" destId="{AB7B709C-07EA-4BEF-A5B6-9E711D5117AB}" srcOrd="0" destOrd="0" parTransId="{29467E5C-B185-4599-866D-F903FD7E2F1E}" sibTransId="{828C083A-165E-45CB-8A97-CB08714A4DC9}"/>
    <dgm:cxn modelId="{9731A563-0978-487A-B638-36D0D8351CF3}" type="presParOf" srcId="{1A7837C7-3419-4BAD-8D0F-6AB9B1C73DB1}" destId="{33154D21-2B20-45D0-80F8-FE0079293BCA}" srcOrd="0" destOrd="0" presId="urn:microsoft.com/office/officeart/2005/8/layout/arrow1"/>
    <dgm:cxn modelId="{447AB705-921C-4DAE-B9BA-B44D15A26E1F}" type="presParOf" srcId="{1A7837C7-3419-4BAD-8D0F-6AB9B1C73DB1}" destId="{E6233B75-91A3-4F9C-A74E-B293C0702EB5}"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07A9B8-7AD6-40B5-9A5F-13418B6609FD}" type="doc">
      <dgm:prSet loTypeId="urn:microsoft.com/office/officeart/2005/8/layout/vList6" loCatId="list" qsTypeId="urn:microsoft.com/office/officeart/2005/8/quickstyle/3d2" qsCatId="3D" csTypeId="urn:microsoft.com/office/officeart/2005/8/colors/colorful2" csCatId="colorful" phldr="1"/>
      <dgm:spPr/>
    </dgm:pt>
    <dgm:pt modelId="{B6CED88C-4B30-4348-B4DE-00BF5BFC1D3F}">
      <dgm:prSet phldrT="[Texte]" custT="1"/>
      <dgm:spPr/>
      <dgm:t>
        <a:bodyPr/>
        <a:lstStyle/>
        <a:p>
          <a:pPr algn="l"/>
          <a:r>
            <a:rPr lang="fr-CH" sz="1800" b="1" dirty="0" smtClean="0">
              <a:solidFill>
                <a:schemeClr val="tx1">
                  <a:lumMod val="50000"/>
                  <a:lumOff val="50000"/>
                </a:schemeClr>
              </a:solidFill>
              <a:ea typeface="Univers Medium"/>
            </a:rPr>
            <a:t>Relation d'attachement ambivalente </a:t>
          </a:r>
          <a:r>
            <a:rPr lang="fr-CH" sz="1800" dirty="0" smtClean="0">
              <a:solidFill>
                <a:schemeClr val="tx1">
                  <a:lumMod val="50000"/>
                  <a:lumOff val="50000"/>
                </a:schemeClr>
              </a:solidFill>
              <a:ea typeface="Univers Medium"/>
            </a:rPr>
            <a:t>(aux personnes, au comportement)</a:t>
          </a:r>
          <a:endParaRPr lang="fr-CH" sz="1800" dirty="0">
            <a:solidFill>
              <a:schemeClr val="tx1">
                <a:lumMod val="50000"/>
                <a:lumOff val="50000"/>
              </a:schemeClr>
            </a:solidFill>
          </a:endParaRPr>
        </a:p>
      </dgm:t>
    </dgm:pt>
    <dgm:pt modelId="{42EFFFF8-26B4-4176-88FF-8428D9FEEF85}" type="parTrans" cxnId="{9CDB986A-A5E0-4812-9764-9FC42C7C3D89}">
      <dgm:prSet/>
      <dgm:spPr/>
      <dgm:t>
        <a:bodyPr/>
        <a:lstStyle/>
        <a:p>
          <a:endParaRPr lang="fr-CH" sz="1800">
            <a:solidFill>
              <a:schemeClr val="tx1">
                <a:lumMod val="50000"/>
                <a:lumOff val="50000"/>
              </a:schemeClr>
            </a:solidFill>
          </a:endParaRPr>
        </a:p>
      </dgm:t>
    </dgm:pt>
    <dgm:pt modelId="{E818E751-CD88-43D5-818C-9E0352344757}" type="sibTrans" cxnId="{9CDB986A-A5E0-4812-9764-9FC42C7C3D89}">
      <dgm:prSet/>
      <dgm:spPr/>
      <dgm:t>
        <a:bodyPr/>
        <a:lstStyle/>
        <a:p>
          <a:endParaRPr lang="fr-CH" sz="1800">
            <a:solidFill>
              <a:schemeClr val="tx1">
                <a:lumMod val="50000"/>
                <a:lumOff val="50000"/>
              </a:schemeClr>
            </a:solidFill>
          </a:endParaRPr>
        </a:p>
      </dgm:t>
    </dgm:pt>
    <dgm:pt modelId="{FA638E40-FE2D-492D-A6FF-BAC7F001EF62}">
      <dgm:prSet custT="1"/>
      <dgm:spPr/>
      <dgm:t>
        <a:bodyPr/>
        <a:lstStyle/>
        <a:p>
          <a:pPr algn="l"/>
          <a:r>
            <a:rPr lang="en-US" sz="1800" b="1" dirty="0" smtClean="0">
              <a:solidFill>
                <a:schemeClr val="tx1">
                  <a:lumMod val="50000"/>
                  <a:lumOff val="50000"/>
                </a:schemeClr>
              </a:solidFill>
              <a:ea typeface="Univers Medium"/>
            </a:rPr>
            <a:t>Succession</a:t>
          </a:r>
          <a:r>
            <a:rPr lang="en-US" sz="1800" b="0" dirty="0" smtClean="0">
              <a:solidFill>
                <a:schemeClr val="tx1">
                  <a:lumMod val="50000"/>
                  <a:lumOff val="50000"/>
                </a:schemeClr>
              </a:solidFill>
              <a:ea typeface="Univers Medium"/>
            </a:rPr>
            <a:t> de crises</a:t>
          </a:r>
        </a:p>
      </dgm:t>
    </dgm:pt>
    <dgm:pt modelId="{725C4B7E-B16B-458E-AC66-6350C6E2AE9A}" type="parTrans" cxnId="{3DF606E2-DACF-4040-BD75-61921ECD5C4F}">
      <dgm:prSet/>
      <dgm:spPr/>
      <dgm:t>
        <a:bodyPr/>
        <a:lstStyle/>
        <a:p>
          <a:endParaRPr lang="fr-CH" sz="1800">
            <a:solidFill>
              <a:schemeClr val="tx1">
                <a:lumMod val="50000"/>
                <a:lumOff val="50000"/>
              </a:schemeClr>
            </a:solidFill>
          </a:endParaRPr>
        </a:p>
      </dgm:t>
    </dgm:pt>
    <dgm:pt modelId="{CD1D63DD-4EC5-452A-9ECB-F8F69D6EC817}" type="sibTrans" cxnId="{3DF606E2-DACF-4040-BD75-61921ECD5C4F}">
      <dgm:prSet/>
      <dgm:spPr/>
      <dgm:t>
        <a:bodyPr/>
        <a:lstStyle/>
        <a:p>
          <a:endParaRPr lang="fr-CH" sz="1800">
            <a:solidFill>
              <a:schemeClr val="tx1">
                <a:lumMod val="50000"/>
                <a:lumOff val="50000"/>
              </a:schemeClr>
            </a:solidFill>
          </a:endParaRPr>
        </a:p>
      </dgm:t>
    </dgm:pt>
    <dgm:pt modelId="{85611ABE-AAAD-4BE6-A292-14923B20C27E}">
      <dgm:prSet custT="1"/>
      <dgm:spPr/>
      <dgm:t>
        <a:bodyPr/>
        <a:lstStyle/>
        <a:p>
          <a:pPr algn="l"/>
          <a:r>
            <a:rPr lang="fr-CH" sz="1800" b="1" dirty="0" smtClean="0">
              <a:solidFill>
                <a:schemeClr val="tx1">
                  <a:lumMod val="50000"/>
                  <a:lumOff val="50000"/>
                </a:schemeClr>
              </a:solidFill>
              <a:ea typeface="Univers Medium"/>
            </a:rPr>
            <a:t>Substances</a:t>
          </a:r>
          <a:r>
            <a:rPr lang="fr-CH" sz="1800" dirty="0" smtClean="0">
              <a:solidFill>
                <a:schemeClr val="tx1">
                  <a:lumMod val="50000"/>
                  <a:lumOff val="50000"/>
                </a:schemeClr>
              </a:solidFill>
              <a:ea typeface="Univers Medium"/>
            </a:rPr>
            <a:t> </a:t>
          </a:r>
          <a:r>
            <a:rPr lang="fr-CH" sz="1800" dirty="0" smtClean="0">
              <a:solidFill>
                <a:schemeClr val="tx1">
                  <a:lumMod val="50000"/>
                  <a:lumOff val="50000"/>
                </a:schemeClr>
              </a:solidFill>
              <a:ea typeface="Univers Medium"/>
              <a:sym typeface="Wingdings" pitchFamily="2" charset="2"/>
            </a:rPr>
            <a:t>  </a:t>
          </a:r>
          <a:r>
            <a:rPr lang="fr-CH" sz="1800" b="0" dirty="0" smtClean="0">
              <a:solidFill>
                <a:schemeClr val="tx1">
                  <a:lumMod val="50000"/>
                  <a:lumOff val="50000"/>
                </a:schemeClr>
              </a:solidFill>
              <a:ea typeface="Univers Medium"/>
            </a:rPr>
            <a:t>urgentisation de la crise</a:t>
          </a:r>
          <a:endParaRPr lang="en-US" sz="1800" b="0" dirty="0" smtClean="0">
            <a:solidFill>
              <a:schemeClr val="tx1">
                <a:lumMod val="50000"/>
                <a:lumOff val="50000"/>
              </a:schemeClr>
            </a:solidFill>
            <a:ea typeface="Univers Medium"/>
          </a:endParaRPr>
        </a:p>
      </dgm:t>
    </dgm:pt>
    <dgm:pt modelId="{B7A88FC3-FA68-4EDD-9EBE-99AF21D3D68C}" type="parTrans" cxnId="{B6AE5165-9617-4FDE-BD3C-0A1F98C8F888}">
      <dgm:prSet/>
      <dgm:spPr/>
      <dgm:t>
        <a:bodyPr/>
        <a:lstStyle/>
        <a:p>
          <a:endParaRPr lang="fr-CH" sz="1800">
            <a:solidFill>
              <a:schemeClr val="tx1">
                <a:lumMod val="50000"/>
                <a:lumOff val="50000"/>
              </a:schemeClr>
            </a:solidFill>
          </a:endParaRPr>
        </a:p>
      </dgm:t>
    </dgm:pt>
    <dgm:pt modelId="{0B0FAB3E-231A-4DF3-AF45-B86F1987B47F}" type="sibTrans" cxnId="{B6AE5165-9617-4FDE-BD3C-0A1F98C8F888}">
      <dgm:prSet/>
      <dgm:spPr/>
      <dgm:t>
        <a:bodyPr/>
        <a:lstStyle/>
        <a:p>
          <a:endParaRPr lang="fr-CH" sz="1800">
            <a:solidFill>
              <a:schemeClr val="tx1">
                <a:lumMod val="50000"/>
                <a:lumOff val="50000"/>
              </a:schemeClr>
            </a:solidFill>
          </a:endParaRPr>
        </a:p>
      </dgm:t>
    </dgm:pt>
    <dgm:pt modelId="{DD47DD98-9E93-44BA-A405-B5DE3B92E1DE}">
      <dgm:prSet custT="1"/>
      <dgm:spPr/>
      <dgm:t>
        <a:bodyPr/>
        <a:lstStyle/>
        <a:p>
          <a:pPr algn="l"/>
          <a:r>
            <a:rPr lang="fr-CH" sz="1800" b="1" dirty="0" smtClean="0">
              <a:solidFill>
                <a:schemeClr val="tx1">
                  <a:lumMod val="50000"/>
                  <a:lumOff val="50000"/>
                </a:schemeClr>
              </a:solidFill>
              <a:ea typeface="Univers Medium"/>
            </a:rPr>
            <a:t>Vulnérabilité personnelle au stress</a:t>
          </a:r>
          <a:endParaRPr lang="en-US" sz="1800" b="1" dirty="0" smtClean="0">
            <a:solidFill>
              <a:schemeClr val="tx1">
                <a:lumMod val="50000"/>
                <a:lumOff val="50000"/>
              </a:schemeClr>
            </a:solidFill>
            <a:ea typeface="Univers Medium"/>
          </a:endParaRPr>
        </a:p>
      </dgm:t>
    </dgm:pt>
    <dgm:pt modelId="{A8240675-4B07-48AB-8157-E61AA9251EBD}" type="parTrans" cxnId="{BD9732C2-F6C8-417D-A80D-B93F53B03836}">
      <dgm:prSet/>
      <dgm:spPr/>
      <dgm:t>
        <a:bodyPr/>
        <a:lstStyle/>
        <a:p>
          <a:endParaRPr lang="fr-CH" sz="1800">
            <a:solidFill>
              <a:schemeClr val="tx1">
                <a:lumMod val="50000"/>
                <a:lumOff val="50000"/>
              </a:schemeClr>
            </a:solidFill>
          </a:endParaRPr>
        </a:p>
      </dgm:t>
    </dgm:pt>
    <dgm:pt modelId="{2301C9FE-2633-4B68-8757-317E23A3D339}" type="sibTrans" cxnId="{BD9732C2-F6C8-417D-A80D-B93F53B03836}">
      <dgm:prSet/>
      <dgm:spPr/>
      <dgm:t>
        <a:bodyPr/>
        <a:lstStyle/>
        <a:p>
          <a:endParaRPr lang="fr-CH" sz="1800">
            <a:solidFill>
              <a:schemeClr val="tx1">
                <a:lumMod val="50000"/>
                <a:lumOff val="50000"/>
              </a:schemeClr>
            </a:solidFill>
          </a:endParaRPr>
        </a:p>
      </dgm:t>
    </dgm:pt>
    <dgm:pt modelId="{BC410EFC-A612-4504-8E8D-B6CAB312CE98}">
      <dgm:prSet custT="1"/>
      <dgm:spPr/>
      <dgm:t>
        <a:bodyPr/>
        <a:lstStyle/>
        <a:p>
          <a:pPr algn="l"/>
          <a:r>
            <a:rPr lang="fr-CH" sz="1800" b="1" dirty="0" smtClean="0">
              <a:solidFill>
                <a:schemeClr val="tx1">
                  <a:lumMod val="50000"/>
                  <a:lumOff val="50000"/>
                </a:schemeClr>
              </a:solidFill>
              <a:ea typeface="Univers Medium"/>
            </a:rPr>
            <a:t>Absence de support social </a:t>
          </a:r>
          <a:r>
            <a:rPr lang="fr-CH" sz="1800" dirty="0" smtClean="0">
              <a:solidFill>
                <a:schemeClr val="tx1">
                  <a:lumMod val="50000"/>
                  <a:lumOff val="50000"/>
                </a:schemeClr>
              </a:solidFill>
              <a:ea typeface="Univers Medium"/>
            </a:rPr>
            <a:t>(succession de pertes)</a:t>
          </a:r>
          <a:endParaRPr lang="fr-CH" sz="1800" dirty="0">
            <a:solidFill>
              <a:schemeClr val="tx1">
                <a:lumMod val="50000"/>
                <a:lumOff val="50000"/>
              </a:schemeClr>
            </a:solidFill>
          </a:endParaRPr>
        </a:p>
      </dgm:t>
    </dgm:pt>
    <dgm:pt modelId="{0447319F-8F25-4711-90A2-BC968B0C11A2}" type="parTrans" cxnId="{B7D62740-FAA6-4635-9CF8-B63ABF102341}">
      <dgm:prSet/>
      <dgm:spPr/>
      <dgm:t>
        <a:bodyPr/>
        <a:lstStyle/>
        <a:p>
          <a:endParaRPr lang="fr-CH" sz="1800">
            <a:solidFill>
              <a:schemeClr val="tx1">
                <a:lumMod val="50000"/>
                <a:lumOff val="50000"/>
              </a:schemeClr>
            </a:solidFill>
          </a:endParaRPr>
        </a:p>
      </dgm:t>
    </dgm:pt>
    <dgm:pt modelId="{EC7E2218-C534-47E8-9658-6AE6FC2B7B95}" type="sibTrans" cxnId="{B7D62740-FAA6-4635-9CF8-B63ABF102341}">
      <dgm:prSet/>
      <dgm:spPr/>
      <dgm:t>
        <a:bodyPr/>
        <a:lstStyle/>
        <a:p>
          <a:endParaRPr lang="fr-CH" sz="1800">
            <a:solidFill>
              <a:schemeClr val="tx1">
                <a:lumMod val="50000"/>
                <a:lumOff val="50000"/>
              </a:schemeClr>
            </a:solidFill>
          </a:endParaRPr>
        </a:p>
      </dgm:t>
    </dgm:pt>
    <dgm:pt modelId="{4416C3EF-D5D9-4392-B73B-555025D902EE}" type="pres">
      <dgm:prSet presAssocID="{E307A9B8-7AD6-40B5-9A5F-13418B6609FD}" presName="Name0" presStyleCnt="0">
        <dgm:presLayoutVars>
          <dgm:dir/>
          <dgm:animLvl val="lvl"/>
          <dgm:resizeHandles/>
        </dgm:presLayoutVars>
      </dgm:prSet>
      <dgm:spPr/>
    </dgm:pt>
    <dgm:pt modelId="{9531F0E2-F390-49A7-9D3A-453B6DCC6BDF}" type="pres">
      <dgm:prSet presAssocID="{B6CED88C-4B30-4348-B4DE-00BF5BFC1D3F}" presName="linNode" presStyleCnt="0"/>
      <dgm:spPr/>
    </dgm:pt>
    <dgm:pt modelId="{F4CC2761-9977-4148-8473-BA4B4C0F1018}" type="pres">
      <dgm:prSet presAssocID="{B6CED88C-4B30-4348-B4DE-00BF5BFC1D3F}" presName="parentShp" presStyleLbl="node1" presStyleIdx="0" presStyleCnt="5" custScaleX="250000">
        <dgm:presLayoutVars>
          <dgm:bulletEnabled val="1"/>
        </dgm:presLayoutVars>
      </dgm:prSet>
      <dgm:spPr/>
      <dgm:t>
        <a:bodyPr/>
        <a:lstStyle/>
        <a:p>
          <a:endParaRPr lang="fr-CH"/>
        </a:p>
      </dgm:t>
    </dgm:pt>
    <dgm:pt modelId="{7A184C97-03F0-49CC-AD05-6AE61DFA9075}" type="pres">
      <dgm:prSet presAssocID="{B6CED88C-4B30-4348-B4DE-00BF5BFC1D3F}" presName="childShp" presStyleLbl="bgAccFollowNode1" presStyleIdx="0" presStyleCnt="5">
        <dgm:presLayoutVars>
          <dgm:bulletEnabled val="1"/>
        </dgm:presLayoutVars>
      </dgm:prSet>
      <dgm:spPr/>
    </dgm:pt>
    <dgm:pt modelId="{F4BD546B-BC22-41BC-8157-1286BD0E9CC7}" type="pres">
      <dgm:prSet presAssocID="{E818E751-CD88-43D5-818C-9E0352344757}" presName="spacing" presStyleCnt="0"/>
      <dgm:spPr/>
    </dgm:pt>
    <dgm:pt modelId="{426DC120-4C1D-4358-A351-DD41C6309B7E}" type="pres">
      <dgm:prSet presAssocID="{FA638E40-FE2D-492D-A6FF-BAC7F001EF62}" presName="linNode" presStyleCnt="0"/>
      <dgm:spPr/>
    </dgm:pt>
    <dgm:pt modelId="{8EE122B7-6783-4597-93F9-797EA77C95C6}" type="pres">
      <dgm:prSet presAssocID="{FA638E40-FE2D-492D-A6FF-BAC7F001EF62}" presName="parentShp" presStyleLbl="node1" presStyleIdx="1" presStyleCnt="5" custScaleX="250000">
        <dgm:presLayoutVars>
          <dgm:bulletEnabled val="1"/>
        </dgm:presLayoutVars>
      </dgm:prSet>
      <dgm:spPr/>
      <dgm:t>
        <a:bodyPr/>
        <a:lstStyle/>
        <a:p>
          <a:endParaRPr lang="fr-CH"/>
        </a:p>
      </dgm:t>
    </dgm:pt>
    <dgm:pt modelId="{B89F4411-A033-4D3C-B1E2-03890831A996}" type="pres">
      <dgm:prSet presAssocID="{FA638E40-FE2D-492D-A6FF-BAC7F001EF62}" presName="childShp" presStyleLbl="bgAccFollowNode1" presStyleIdx="1" presStyleCnt="5">
        <dgm:presLayoutVars>
          <dgm:bulletEnabled val="1"/>
        </dgm:presLayoutVars>
      </dgm:prSet>
      <dgm:spPr/>
    </dgm:pt>
    <dgm:pt modelId="{9041BE7E-CD6A-441F-B7C7-D4935B557C67}" type="pres">
      <dgm:prSet presAssocID="{CD1D63DD-4EC5-452A-9ECB-F8F69D6EC817}" presName="spacing" presStyleCnt="0"/>
      <dgm:spPr/>
    </dgm:pt>
    <dgm:pt modelId="{F60042FB-3A9E-47CA-9D21-E896DA754D7B}" type="pres">
      <dgm:prSet presAssocID="{85611ABE-AAAD-4BE6-A292-14923B20C27E}" presName="linNode" presStyleCnt="0"/>
      <dgm:spPr/>
    </dgm:pt>
    <dgm:pt modelId="{BCA7F2E9-A9CF-4ADA-B48E-770990F27D45}" type="pres">
      <dgm:prSet presAssocID="{85611ABE-AAAD-4BE6-A292-14923B20C27E}" presName="parentShp" presStyleLbl="node1" presStyleIdx="2" presStyleCnt="5" custScaleX="250000">
        <dgm:presLayoutVars>
          <dgm:bulletEnabled val="1"/>
        </dgm:presLayoutVars>
      </dgm:prSet>
      <dgm:spPr/>
      <dgm:t>
        <a:bodyPr/>
        <a:lstStyle/>
        <a:p>
          <a:endParaRPr lang="fr-CH"/>
        </a:p>
      </dgm:t>
    </dgm:pt>
    <dgm:pt modelId="{2845CCF0-48F2-45C4-9E1C-4BFA8AB76246}" type="pres">
      <dgm:prSet presAssocID="{85611ABE-AAAD-4BE6-A292-14923B20C27E}" presName="childShp" presStyleLbl="bgAccFollowNode1" presStyleIdx="2" presStyleCnt="5">
        <dgm:presLayoutVars>
          <dgm:bulletEnabled val="1"/>
        </dgm:presLayoutVars>
      </dgm:prSet>
      <dgm:spPr/>
    </dgm:pt>
    <dgm:pt modelId="{8C4A2929-6AA6-4D09-9CFE-5DCED1718BCE}" type="pres">
      <dgm:prSet presAssocID="{0B0FAB3E-231A-4DF3-AF45-B86F1987B47F}" presName="spacing" presStyleCnt="0"/>
      <dgm:spPr/>
    </dgm:pt>
    <dgm:pt modelId="{A68251AD-F671-4373-8405-9129E3C98661}" type="pres">
      <dgm:prSet presAssocID="{DD47DD98-9E93-44BA-A405-B5DE3B92E1DE}" presName="linNode" presStyleCnt="0"/>
      <dgm:spPr/>
    </dgm:pt>
    <dgm:pt modelId="{B6CBD422-049E-46EE-9725-0560C059C7A0}" type="pres">
      <dgm:prSet presAssocID="{DD47DD98-9E93-44BA-A405-B5DE3B92E1DE}" presName="parentShp" presStyleLbl="node1" presStyleIdx="3" presStyleCnt="5" custScaleX="250000">
        <dgm:presLayoutVars>
          <dgm:bulletEnabled val="1"/>
        </dgm:presLayoutVars>
      </dgm:prSet>
      <dgm:spPr/>
      <dgm:t>
        <a:bodyPr/>
        <a:lstStyle/>
        <a:p>
          <a:endParaRPr lang="fr-CH"/>
        </a:p>
      </dgm:t>
    </dgm:pt>
    <dgm:pt modelId="{169B2306-071D-4AE2-BA6A-9785C2E659BC}" type="pres">
      <dgm:prSet presAssocID="{DD47DD98-9E93-44BA-A405-B5DE3B92E1DE}" presName="childShp" presStyleLbl="bgAccFollowNode1" presStyleIdx="3" presStyleCnt="5">
        <dgm:presLayoutVars>
          <dgm:bulletEnabled val="1"/>
        </dgm:presLayoutVars>
      </dgm:prSet>
      <dgm:spPr/>
    </dgm:pt>
    <dgm:pt modelId="{AEACF106-75DD-4A07-8C96-AE1CA9027A53}" type="pres">
      <dgm:prSet presAssocID="{2301C9FE-2633-4B68-8757-317E23A3D339}" presName="spacing" presStyleCnt="0"/>
      <dgm:spPr/>
    </dgm:pt>
    <dgm:pt modelId="{CD0B3654-5110-4570-8858-54D9EDBFDDCE}" type="pres">
      <dgm:prSet presAssocID="{BC410EFC-A612-4504-8E8D-B6CAB312CE98}" presName="linNode" presStyleCnt="0"/>
      <dgm:spPr/>
    </dgm:pt>
    <dgm:pt modelId="{D5E41BE6-1BED-4475-82F9-EE3B6CD1BB8E}" type="pres">
      <dgm:prSet presAssocID="{BC410EFC-A612-4504-8E8D-B6CAB312CE98}" presName="parentShp" presStyleLbl="node1" presStyleIdx="4" presStyleCnt="5" custScaleX="250000">
        <dgm:presLayoutVars>
          <dgm:bulletEnabled val="1"/>
        </dgm:presLayoutVars>
      </dgm:prSet>
      <dgm:spPr/>
      <dgm:t>
        <a:bodyPr/>
        <a:lstStyle/>
        <a:p>
          <a:endParaRPr lang="fr-CH"/>
        </a:p>
      </dgm:t>
    </dgm:pt>
    <dgm:pt modelId="{8BF8528F-76B5-45C9-A01A-67AE8333FE74}" type="pres">
      <dgm:prSet presAssocID="{BC410EFC-A612-4504-8E8D-B6CAB312CE98}" presName="childShp" presStyleLbl="bgAccFollowNode1" presStyleIdx="4" presStyleCnt="5">
        <dgm:presLayoutVars>
          <dgm:bulletEnabled val="1"/>
        </dgm:presLayoutVars>
      </dgm:prSet>
      <dgm:spPr/>
    </dgm:pt>
  </dgm:ptLst>
  <dgm:cxnLst>
    <dgm:cxn modelId="{CAF96534-550D-4710-950E-3EA317B99B92}" type="presOf" srcId="{B6CED88C-4B30-4348-B4DE-00BF5BFC1D3F}" destId="{F4CC2761-9977-4148-8473-BA4B4C0F1018}" srcOrd="0" destOrd="0" presId="urn:microsoft.com/office/officeart/2005/8/layout/vList6"/>
    <dgm:cxn modelId="{3965CAFE-79E2-4BF1-8195-475E1FAD1803}" type="presOf" srcId="{DD47DD98-9E93-44BA-A405-B5DE3B92E1DE}" destId="{B6CBD422-049E-46EE-9725-0560C059C7A0}" srcOrd="0" destOrd="0" presId="urn:microsoft.com/office/officeart/2005/8/layout/vList6"/>
    <dgm:cxn modelId="{6312D170-C918-4952-8F8B-C7BC8725AEAF}" type="presOf" srcId="{FA638E40-FE2D-492D-A6FF-BAC7F001EF62}" destId="{8EE122B7-6783-4597-93F9-797EA77C95C6}" srcOrd="0" destOrd="0" presId="urn:microsoft.com/office/officeart/2005/8/layout/vList6"/>
    <dgm:cxn modelId="{34B5ECA4-8A01-4579-8B61-D1138A997B61}" type="presOf" srcId="{E307A9B8-7AD6-40B5-9A5F-13418B6609FD}" destId="{4416C3EF-D5D9-4392-B73B-555025D902EE}" srcOrd="0" destOrd="0" presId="urn:microsoft.com/office/officeart/2005/8/layout/vList6"/>
    <dgm:cxn modelId="{B7D62740-FAA6-4635-9CF8-B63ABF102341}" srcId="{E307A9B8-7AD6-40B5-9A5F-13418B6609FD}" destId="{BC410EFC-A612-4504-8E8D-B6CAB312CE98}" srcOrd="4" destOrd="0" parTransId="{0447319F-8F25-4711-90A2-BC968B0C11A2}" sibTransId="{EC7E2218-C534-47E8-9658-6AE6FC2B7B95}"/>
    <dgm:cxn modelId="{2DAAE993-A5DB-4492-A3B7-4FD23BD4C53F}" type="presOf" srcId="{BC410EFC-A612-4504-8E8D-B6CAB312CE98}" destId="{D5E41BE6-1BED-4475-82F9-EE3B6CD1BB8E}" srcOrd="0" destOrd="0" presId="urn:microsoft.com/office/officeart/2005/8/layout/vList6"/>
    <dgm:cxn modelId="{B6AE5165-9617-4FDE-BD3C-0A1F98C8F888}" srcId="{E307A9B8-7AD6-40B5-9A5F-13418B6609FD}" destId="{85611ABE-AAAD-4BE6-A292-14923B20C27E}" srcOrd="2" destOrd="0" parTransId="{B7A88FC3-FA68-4EDD-9EBE-99AF21D3D68C}" sibTransId="{0B0FAB3E-231A-4DF3-AF45-B86F1987B47F}"/>
    <dgm:cxn modelId="{9CDB986A-A5E0-4812-9764-9FC42C7C3D89}" srcId="{E307A9B8-7AD6-40B5-9A5F-13418B6609FD}" destId="{B6CED88C-4B30-4348-B4DE-00BF5BFC1D3F}" srcOrd="0" destOrd="0" parTransId="{42EFFFF8-26B4-4176-88FF-8428D9FEEF85}" sibTransId="{E818E751-CD88-43D5-818C-9E0352344757}"/>
    <dgm:cxn modelId="{3DF606E2-DACF-4040-BD75-61921ECD5C4F}" srcId="{E307A9B8-7AD6-40B5-9A5F-13418B6609FD}" destId="{FA638E40-FE2D-492D-A6FF-BAC7F001EF62}" srcOrd="1" destOrd="0" parTransId="{725C4B7E-B16B-458E-AC66-6350C6E2AE9A}" sibTransId="{CD1D63DD-4EC5-452A-9ECB-F8F69D6EC817}"/>
    <dgm:cxn modelId="{427B03DF-E76B-4675-B496-05930493B55A}" type="presOf" srcId="{85611ABE-AAAD-4BE6-A292-14923B20C27E}" destId="{BCA7F2E9-A9CF-4ADA-B48E-770990F27D45}" srcOrd="0" destOrd="0" presId="urn:microsoft.com/office/officeart/2005/8/layout/vList6"/>
    <dgm:cxn modelId="{BD9732C2-F6C8-417D-A80D-B93F53B03836}" srcId="{E307A9B8-7AD6-40B5-9A5F-13418B6609FD}" destId="{DD47DD98-9E93-44BA-A405-B5DE3B92E1DE}" srcOrd="3" destOrd="0" parTransId="{A8240675-4B07-48AB-8157-E61AA9251EBD}" sibTransId="{2301C9FE-2633-4B68-8757-317E23A3D339}"/>
    <dgm:cxn modelId="{D8C33E03-4B4C-44B2-94ED-EE2BED6FB93D}" type="presParOf" srcId="{4416C3EF-D5D9-4392-B73B-555025D902EE}" destId="{9531F0E2-F390-49A7-9D3A-453B6DCC6BDF}" srcOrd="0" destOrd="0" presId="urn:microsoft.com/office/officeart/2005/8/layout/vList6"/>
    <dgm:cxn modelId="{11355929-4F57-42D4-A812-11DA6332985E}" type="presParOf" srcId="{9531F0E2-F390-49A7-9D3A-453B6DCC6BDF}" destId="{F4CC2761-9977-4148-8473-BA4B4C0F1018}" srcOrd="0" destOrd="0" presId="urn:microsoft.com/office/officeart/2005/8/layout/vList6"/>
    <dgm:cxn modelId="{E1EC16B4-CCDA-456A-9869-52C3189B3ED5}" type="presParOf" srcId="{9531F0E2-F390-49A7-9D3A-453B6DCC6BDF}" destId="{7A184C97-03F0-49CC-AD05-6AE61DFA9075}" srcOrd="1" destOrd="0" presId="urn:microsoft.com/office/officeart/2005/8/layout/vList6"/>
    <dgm:cxn modelId="{0F2A99C6-CB4F-49DC-9516-08F29835451D}" type="presParOf" srcId="{4416C3EF-D5D9-4392-B73B-555025D902EE}" destId="{F4BD546B-BC22-41BC-8157-1286BD0E9CC7}" srcOrd="1" destOrd="0" presId="urn:microsoft.com/office/officeart/2005/8/layout/vList6"/>
    <dgm:cxn modelId="{546B9819-04B0-49FA-AC13-079C0E9B2924}" type="presParOf" srcId="{4416C3EF-D5D9-4392-B73B-555025D902EE}" destId="{426DC120-4C1D-4358-A351-DD41C6309B7E}" srcOrd="2" destOrd="0" presId="urn:microsoft.com/office/officeart/2005/8/layout/vList6"/>
    <dgm:cxn modelId="{68A46C8B-ADD9-43D2-AC51-5AF9E5DBF95B}" type="presParOf" srcId="{426DC120-4C1D-4358-A351-DD41C6309B7E}" destId="{8EE122B7-6783-4597-93F9-797EA77C95C6}" srcOrd="0" destOrd="0" presId="urn:microsoft.com/office/officeart/2005/8/layout/vList6"/>
    <dgm:cxn modelId="{601F5655-F053-4CFB-A728-420F1EE9DB45}" type="presParOf" srcId="{426DC120-4C1D-4358-A351-DD41C6309B7E}" destId="{B89F4411-A033-4D3C-B1E2-03890831A996}" srcOrd="1" destOrd="0" presId="urn:microsoft.com/office/officeart/2005/8/layout/vList6"/>
    <dgm:cxn modelId="{E056EC23-E64A-4364-9E85-BE404EA490F6}" type="presParOf" srcId="{4416C3EF-D5D9-4392-B73B-555025D902EE}" destId="{9041BE7E-CD6A-441F-B7C7-D4935B557C67}" srcOrd="3" destOrd="0" presId="urn:microsoft.com/office/officeart/2005/8/layout/vList6"/>
    <dgm:cxn modelId="{57E8D16D-25B1-4FFE-B0A0-E3EF94D46ED6}" type="presParOf" srcId="{4416C3EF-D5D9-4392-B73B-555025D902EE}" destId="{F60042FB-3A9E-47CA-9D21-E896DA754D7B}" srcOrd="4" destOrd="0" presId="urn:microsoft.com/office/officeart/2005/8/layout/vList6"/>
    <dgm:cxn modelId="{1BB92EAA-82C9-4005-ACEB-DEF58177E54D}" type="presParOf" srcId="{F60042FB-3A9E-47CA-9D21-E896DA754D7B}" destId="{BCA7F2E9-A9CF-4ADA-B48E-770990F27D45}" srcOrd="0" destOrd="0" presId="urn:microsoft.com/office/officeart/2005/8/layout/vList6"/>
    <dgm:cxn modelId="{CCD21DA4-33FA-43E3-8757-A33E8ABF30EF}" type="presParOf" srcId="{F60042FB-3A9E-47CA-9D21-E896DA754D7B}" destId="{2845CCF0-48F2-45C4-9E1C-4BFA8AB76246}" srcOrd="1" destOrd="0" presId="urn:microsoft.com/office/officeart/2005/8/layout/vList6"/>
    <dgm:cxn modelId="{7C66C909-24F0-4D94-8B82-EA00A5EB5A6C}" type="presParOf" srcId="{4416C3EF-D5D9-4392-B73B-555025D902EE}" destId="{8C4A2929-6AA6-4D09-9CFE-5DCED1718BCE}" srcOrd="5" destOrd="0" presId="urn:microsoft.com/office/officeart/2005/8/layout/vList6"/>
    <dgm:cxn modelId="{DBDA098D-FCF2-46FD-8C64-8013A454B750}" type="presParOf" srcId="{4416C3EF-D5D9-4392-B73B-555025D902EE}" destId="{A68251AD-F671-4373-8405-9129E3C98661}" srcOrd="6" destOrd="0" presId="urn:microsoft.com/office/officeart/2005/8/layout/vList6"/>
    <dgm:cxn modelId="{A9D27290-EB44-46E3-A23D-8C78F6283EB4}" type="presParOf" srcId="{A68251AD-F671-4373-8405-9129E3C98661}" destId="{B6CBD422-049E-46EE-9725-0560C059C7A0}" srcOrd="0" destOrd="0" presId="urn:microsoft.com/office/officeart/2005/8/layout/vList6"/>
    <dgm:cxn modelId="{0ADE22D5-FEB4-4E77-86F4-5F6015CFE5E1}" type="presParOf" srcId="{A68251AD-F671-4373-8405-9129E3C98661}" destId="{169B2306-071D-4AE2-BA6A-9785C2E659BC}" srcOrd="1" destOrd="0" presId="urn:microsoft.com/office/officeart/2005/8/layout/vList6"/>
    <dgm:cxn modelId="{E4A98388-47A7-4EBC-921B-05E5F5A2DF35}" type="presParOf" srcId="{4416C3EF-D5D9-4392-B73B-555025D902EE}" destId="{AEACF106-75DD-4A07-8C96-AE1CA9027A53}" srcOrd="7" destOrd="0" presId="urn:microsoft.com/office/officeart/2005/8/layout/vList6"/>
    <dgm:cxn modelId="{661957A5-23B1-4BA0-9320-E10CF492B407}" type="presParOf" srcId="{4416C3EF-D5D9-4392-B73B-555025D902EE}" destId="{CD0B3654-5110-4570-8858-54D9EDBFDDCE}" srcOrd="8" destOrd="0" presId="urn:microsoft.com/office/officeart/2005/8/layout/vList6"/>
    <dgm:cxn modelId="{377392C8-39EA-4621-843E-F3754CAA25D8}" type="presParOf" srcId="{CD0B3654-5110-4570-8858-54D9EDBFDDCE}" destId="{D5E41BE6-1BED-4475-82F9-EE3B6CD1BB8E}" srcOrd="0" destOrd="0" presId="urn:microsoft.com/office/officeart/2005/8/layout/vList6"/>
    <dgm:cxn modelId="{03AC368E-A308-4311-8432-409985EFBF76}" type="presParOf" srcId="{CD0B3654-5110-4570-8858-54D9EDBFDDCE}" destId="{8BF8528F-76B5-45C9-A01A-67AE8333FE7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F7AFE8-28F6-464F-B40F-616E3287D6DF}">
      <dsp:nvSpPr>
        <dsp:cNvPr id="0" name=""/>
        <dsp:cNvSpPr/>
      </dsp:nvSpPr>
      <dsp:spPr>
        <a:xfrm>
          <a:off x="3944" y="142222"/>
          <a:ext cx="1820454" cy="1730092"/>
        </a:xfrm>
        <a:prstGeom prst="ellipse">
          <a:avLst/>
        </a:prstGeom>
        <a:gradFill rotWithShape="0">
          <a:gsLst>
            <a:gs pos="0">
              <a:schemeClr val="lt1">
                <a:alpha val="50000"/>
                <a:hueOff val="0"/>
                <a:satOff val="0"/>
                <a:lumOff val="0"/>
                <a:alphaOff val="0"/>
                <a:tint val="100000"/>
                <a:shade val="100000"/>
                <a:satMod val="130000"/>
              </a:schemeClr>
            </a:gs>
            <a:gs pos="100000">
              <a:schemeClr val="l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5213" tIns="13970" rIns="95213"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Patient/relatives </a:t>
          </a:r>
          <a:r>
            <a:rPr lang="fr-CH" sz="1100" kern="1200" dirty="0" err="1" smtClean="0">
              <a:latin typeface="Univers" pitchFamily="34" charset="0"/>
            </a:rPr>
            <a:t>anxiety</a:t>
          </a:r>
          <a:endParaRPr lang="fr-CH" sz="1100" kern="1200" dirty="0">
            <a:latin typeface="Univers" pitchFamily="34" charset="0"/>
          </a:endParaRPr>
        </a:p>
      </dsp:txBody>
      <dsp:txXfrm>
        <a:off x="3944" y="142222"/>
        <a:ext cx="1820454" cy="1730092"/>
      </dsp:txXfrm>
    </dsp:sp>
    <dsp:sp modelId="{B1EC6344-0940-47E7-938C-A389A2A1DE3F}">
      <dsp:nvSpPr>
        <dsp:cNvPr id="0" name=""/>
        <dsp:cNvSpPr/>
      </dsp:nvSpPr>
      <dsp:spPr>
        <a:xfrm>
          <a:off x="1478381" y="142222"/>
          <a:ext cx="1730092" cy="1730092"/>
        </a:xfrm>
        <a:prstGeom prst="ellipse">
          <a:avLst/>
        </a:prstGeom>
        <a:gradFill rotWithShape="0">
          <a:gsLst>
            <a:gs pos="0">
              <a:schemeClr val="lt1">
                <a:alpha val="50000"/>
                <a:hueOff val="0"/>
                <a:satOff val="0"/>
                <a:lumOff val="0"/>
                <a:alphaOff val="0"/>
                <a:tint val="100000"/>
                <a:shade val="100000"/>
                <a:satMod val="130000"/>
              </a:schemeClr>
            </a:gs>
            <a:gs pos="100000">
              <a:schemeClr val="l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5213" tIns="13970" rIns="95213" bIns="13970" numCol="1" spcCol="1270" anchor="ctr" anchorCtr="0">
          <a:noAutofit/>
        </a:bodyPr>
        <a:lstStyle/>
        <a:p>
          <a:pPr lvl="0" algn="ctr" defTabSz="488950">
            <a:lnSpc>
              <a:spcPct val="90000"/>
            </a:lnSpc>
            <a:spcBef>
              <a:spcPct val="0"/>
            </a:spcBef>
            <a:spcAft>
              <a:spcPct val="35000"/>
            </a:spcAft>
          </a:pPr>
          <a:r>
            <a:rPr lang="fr-CH" sz="1100" kern="1200" dirty="0" err="1" smtClean="0">
              <a:latin typeface="Univers" pitchFamily="34" charset="0"/>
            </a:rPr>
            <a:t>suddenly</a:t>
          </a:r>
          <a:endParaRPr lang="fr-CH" sz="1100" kern="1200" dirty="0">
            <a:latin typeface="Univers" pitchFamily="34" charset="0"/>
          </a:endParaRPr>
        </a:p>
      </dsp:txBody>
      <dsp:txXfrm>
        <a:off x="1478381" y="142222"/>
        <a:ext cx="1730092" cy="1730092"/>
      </dsp:txXfrm>
    </dsp:sp>
    <dsp:sp modelId="{F7357341-2A1C-46F5-ACE5-B108C846595F}">
      <dsp:nvSpPr>
        <dsp:cNvPr id="0" name=""/>
        <dsp:cNvSpPr/>
      </dsp:nvSpPr>
      <dsp:spPr>
        <a:xfrm>
          <a:off x="2862454" y="142222"/>
          <a:ext cx="1730092" cy="1730092"/>
        </a:xfrm>
        <a:prstGeom prst="ellipse">
          <a:avLst/>
        </a:prstGeom>
        <a:gradFill rotWithShape="0">
          <a:gsLst>
            <a:gs pos="0">
              <a:schemeClr val="lt1">
                <a:alpha val="50000"/>
                <a:hueOff val="0"/>
                <a:satOff val="0"/>
                <a:lumOff val="0"/>
                <a:alphaOff val="0"/>
                <a:tint val="100000"/>
                <a:shade val="100000"/>
                <a:satMod val="130000"/>
              </a:schemeClr>
            </a:gs>
            <a:gs pos="100000">
              <a:schemeClr val="l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5213" tIns="13970" rIns="95213"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 </a:t>
          </a:r>
          <a:r>
            <a:rPr lang="fr-CH" sz="1100" kern="1200" dirty="0" err="1" smtClean="0">
              <a:latin typeface="Univers" pitchFamily="34" charset="0"/>
            </a:rPr>
            <a:t>you</a:t>
          </a:r>
          <a:r>
            <a:rPr lang="fr-CH" sz="1100" kern="1200" dirty="0" smtClean="0">
              <a:latin typeface="Univers" pitchFamily="34" charset="0"/>
            </a:rPr>
            <a:t> must »</a:t>
          </a:r>
          <a:endParaRPr lang="fr-CH" sz="1100" kern="1200" dirty="0">
            <a:latin typeface="Univers" pitchFamily="34" charset="0"/>
          </a:endParaRPr>
        </a:p>
      </dsp:txBody>
      <dsp:txXfrm>
        <a:off x="2862454" y="142222"/>
        <a:ext cx="1730092" cy="1730092"/>
      </dsp:txXfrm>
    </dsp:sp>
    <dsp:sp modelId="{928CC6E1-5270-466F-A930-74FA49BDCB83}">
      <dsp:nvSpPr>
        <dsp:cNvPr id="0" name=""/>
        <dsp:cNvSpPr/>
      </dsp:nvSpPr>
      <dsp:spPr>
        <a:xfrm>
          <a:off x="4246528" y="142222"/>
          <a:ext cx="1730092" cy="1730092"/>
        </a:xfrm>
        <a:prstGeom prst="ellipse">
          <a:avLst/>
        </a:prstGeom>
        <a:gradFill rotWithShape="0">
          <a:gsLst>
            <a:gs pos="0">
              <a:schemeClr val="lt1">
                <a:alpha val="50000"/>
                <a:hueOff val="0"/>
                <a:satOff val="0"/>
                <a:lumOff val="0"/>
                <a:alphaOff val="0"/>
                <a:tint val="100000"/>
                <a:shade val="100000"/>
                <a:satMod val="130000"/>
              </a:schemeClr>
            </a:gs>
            <a:gs pos="100000">
              <a:schemeClr val="l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5213" tIns="13970" rIns="95213"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Relatives pression</a:t>
          </a:r>
          <a:endParaRPr lang="fr-CH" sz="1100" kern="1200" dirty="0">
            <a:latin typeface="Univers" pitchFamily="34" charset="0"/>
          </a:endParaRPr>
        </a:p>
      </dsp:txBody>
      <dsp:txXfrm>
        <a:off x="4246528" y="142222"/>
        <a:ext cx="1730092" cy="1730092"/>
      </dsp:txXfrm>
    </dsp:sp>
    <dsp:sp modelId="{731CAD29-3A07-4292-822B-7AC429BBAA97}">
      <dsp:nvSpPr>
        <dsp:cNvPr id="0" name=""/>
        <dsp:cNvSpPr/>
      </dsp:nvSpPr>
      <dsp:spPr>
        <a:xfrm>
          <a:off x="5630602" y="142222"/>
          <a:ext cx="1730092" cy="1730092"/>
        </a:xfrm>
        <a:prstGeom prst="ellipse">
          <a:avLst/>
        </a:prstGeom>
        <a:gradFill rotWithShape="0">
          <a:gsLst>
            <a:gs pos="0">
              <a:schemeClr val="lt1">
                <a:alpha val="50000"/>
                <a:hueOff val="0"/>
                <a:satOff val="0"/>
                <a:lumOff val="0"/>
                <a:alphaOff val="0"/>
                <a:tint val="100000"/>
                <a:shade val="100000"/>
                <a:satMod val="130000"/>
              </a:schemeClr>
            </a:gs>
            <a:gs pos="100000">
              <a:schemeClr val="l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5213" tIns="13970" rIns="95213"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Impossible </a:t>
          </a:r>
          <a:r>
            <a:rPr lang="fr-CH" sz="1100" kern="1200" dirty="0" err="1" smtClean="0">
              <a:latin typeface="Univers" pitchFamily="34" charset="0"/>
            </a:rPr>
            <a:t>aim</a:t>
          </a:r>
          <a:endParaRPr lang="fr-CH" sz="1100" kern="1200" dirty="0">
            <a:latin typeface="Univers" pitchFamily="34" charset="0"/>
          </a:endParaRPr>
        </a:p>
      </dsp:txBody>
      <dsp:txXfrm>
        <a:off x="5630602" y="142222"/>
        <a:ext cx="1730092" cy="1730092"/>
      </dsp:txXfrm>
    </dsp:sp>
    <dsp:sp modelId="{04C08E43-0293-4151-BCCB-9F9FDCCD8DA7}">
      <dsp:nvSpPr>
        <dsp:cNvPr id="0" name=""/>
        <dsp:cNvSpPr/>
      </dsp:nvSpPr>
      <dsp:spPr>
        <a:xfrm>
          <a:off x="7014676" y="142222"/>
          <a:ext cx="1730092" cy="1730092"/>
        </a:xfrm>
        <a:prstGeom prst="ellipse">
          <a:avLst/>
        </a:prstGeom>
        <a:gradFill rotWithShape="0">
          <a:gsLst>
            <a:gs pos="0">
              <a:schemeClr val="lt1">
                <a:alpha val="50000"/>
                <a:hueOff val="0"/>
                <a:satOff val="0"/>
                <a:lumOff val="0"/>
                <a:alphaOff val="0"/>
                <a:tint val="100000"/>
                <a:shade val="100000"/>
                <a:satMod val="130000"/>
              </a:schemeClr>
            </a:gs>
            <a:gs pos="100000">
              <a:schemeClr val="l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5213" tIns="13970" rIns="95213"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Urgence </a:t>
          </a:r>
          <a:r>
            <a:rPr lang="fr-CH" sz="1100" kern="1200" dirty="0" err="1" smtClean="0">
              <a:latin typeface="Univers" pitchFamily="34" charset="0"/>
            </a:rPr>
            <a:t>repeat</a:t>
          </a:r>
          <a:endParaRPr lang="fr-CH" sz="1100" kern="1200" dirty="0">
            <a:latin typeface="Univers" pitchFamily="34" charset="0"/>
          </a:endParaRPr>
        </a:p>
      </dsp:txBody>
      <dsp:txXfrm>
        <a:off x="7014676" y="142222"/>
        <a:ext cx="1730092" cy="17300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F7AFE8-28F6-464F-B40F-616E3287D6DF}">
      <dsp:nvSpPr>
        <dsp:cNvPr id="0" name=""/>
        <dsp:cNvSpPr/>
      </dsp:nvSpPr>
      <dsp:spPr>
        <a:xfrm>
          <a:off x="4006" y="145434"/>
          <a:ext cx="1723684" cy="172368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4860" tIns="13970" rIns="94860"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sym typeface="Wingdings 3"/>
            </a:rPr>
            <a:t> </a:t>
          </a:r>
          <a:r>
            <a:rPr lang="fr-CH" sz="1100" kern="1200" dirty="0" err="1" smtClean="0">
              <a:latin typeface="Univers" pitchFamily="34" charset="0"/>
              <a:sym typeface="Wingdings 3"/>
            </a:rPr>
            <a:t>anxiety</a:t>
          </a:r>
          <a:r>
            <a:rPr lang="fr-CH" sz="1100" kern="1200" dirty="0" smtClean="0">
              <a:latin typeface="Univers" pitchFamily="34" charset="0"/>
            </a:rPr>
            <a:t>:</a:t>
          </a:r>
        </a:p>
        <a:p>
          <a:pPr lvl="0" algn="ctr" defTabSz="488950">
            <a:lnSpc>
              <a:spcPct val="90000"/>
            </a:lnSpc>
            <a:spcBef>
              <a:spcPct val="0"/>
            </a:spcBef>
            <a:spcAft>
              <a:spcPct val="35000"/>
            </a:spcAft>
          </a:pPr>
          <a:r>
            <a:rPr lang="fr-CH" sz="1100" kern="1200" dirty="0" smtClean="0">
              <a:latin typeface="Univers" pitchFamily="34" charset="0"/>
              <a:sym typeface="Wingdings 3"/>
            </a:rPr>
            <a:t> </a:t>
          </a:r>
          <a:r>
            <a:rPr lang="fr-CH" sz="1100" kern="1200" dirty="0" err="1" smtClean="0">
              <a:latin typeface="Univers" pitchFamily="34" charset="0"/>
              <a:sym typeface="Wingdings 3"/>
            </a:rPr>
            <a:t>Reflexion</a:t>
          </a:r>
          <a:r>
            <a:rPr lang="fr-CH" sz="1100" kern="1200" dirty="0" smtClean="0">
              <a:latin typeface="Univers" pitchFamily="34" charset="0"/>
              <a:sym typeface="Wingdings 3"/>
            </a:rPr>
            <a:t> </a:t>
          </a:r>
          <a:r>
            <a:rPr lang="fr-CH" sz="1100" kern="1200" dirty="0" err="1" smtClean="0">
              <a:latin typeface="Univers" pitchFamily="34" charset="0"/>
              <a:sym typeface="Wingdings 3"/>
            </a:rPr>
            <a:t>capacity</a:t>
          </a:r>
          <a:endParaRPr lang="fr-CH" sz="1100" kern="1200" dirty="0">
            <a:latin typeface="Univers" pitchFamily="34" charset="0"/>
          </a:endParaRPr>
        </a:p>
      </dsp:txBody>
      <dsp:txXfrm>
        <a:off x="4006" y="145434"/>
        <a:ext cx="1723684" cy="1723684"/>
      </dsp:txXfrm>
    </dsp:sp>
    <dsp:sp modelId="{B1EC6344-0940-47E7-938C-A389A2A1DE3F}">
      <dsp:nvSpPr>
        <dsp:cNvPr id="0" name=""/>
        <dsp:cNvSpPr/>
      </dsp:nvSpPr>
      <dsp:spPr>
        <a:xfrm>
          <a:off x="1382953" y="145434"/>
          <a:ext cx="1723684" cy="172368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4860" tIns="13970" rIns="94860"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sym typeface="Wingdings 3"/>
            </a:rPr>
            <a:t> p</a:t>
          </a:r>
          <a:r>
            <a:rPr lang="fr-CH" sz="1100" kern="1200" dirty="0" smtClean="0">
              <a:latin typeface="Univers" pitchFamily="34" charset="0"/>
            </a:rPr>
            <a:t>ression: </a:t>
          </a:r>
        </a:p>
        <a:p>
          <a:pPr lvl="0" algn="ctr" defTabSz="488950">
            <a:lnSpc>
              <a:spcPct val="90000"/>
            </a:lnSpc>
            <a:spcBef>
              <a:spcPct val="0"/>
            </a:spcBef>
            <a:spcAft>
              <a:spcPct val="35000"/>
            </a:spcAft>
          </a:pPr>
          <a:r>
            <a:rPr lang="fr-CH" sz="1100" kern="1200" dirty="0" smtClean="0">
              <a:latin typeface="Univers" pitchFamily="34" charset="0"/>
              <a:sym typeface="Wingdings 3"/>
            </a:rPr>
            <a:t> </a:t>
          </a:r>
          <a:r>
            <a:rPr lang="fr-CH" sz="1100" kern="1200" dirty="0" err="1" smtClean="0">
              <a:latin typeface="Univers" pitchFamily="34" charset="0"/>
              <a:sym typeface="Wingdings 3"/>
            </a:rPr>
            <a:t>Reflexion</a:t>
          </a:r>
          <a:r>
            <a:rPr lang="fr-CH" sz="1100" kern="1200" dirty="0" smtClean="0">
              <a:latin typeface="Univers" pitchFamily="34" charset="0"/>
              <a:sym typeface="Wingdings 3"/>
            </a:rPr>
            <a:t> </a:t>
          </a:r>
          <a:r>
            <a:rPr lang="fr-CH" sz="1100" kern="1200" dirty="0" err="1" smtClean="0">
              <a:latin typeface="Univers" pitchFamily="34" charset="0"/>
              <a:sym typeface="Wingdings 3"/>
            </a:rPr>
            <a:t>capacity</a:t>
          </a:r>
          <a:endParaRPr lang="fr-CH" sz="1100" kern="1200" dirty="0">
            <a:latin typeface="Univers" pitchFamily="34" charset="0"/>
          </a:endParaRPr>
        </a:p>
      </dsp:txBody>
      <dsp:txXfrm>
        <a:off x="1382953" y="145434"/>
        <a:ext cx="1723684" cy="1723684"/>
      </dsp:txXfrm>
    </dsp:sp>
    <dsp:sp modelId="{F7357341-2A1C-46F5-ACE5-B108C846595F}">
      <dsp:nvSpPr>
        <dsp:cNvPr id="0" name=""/>
        <dsp:cNvSpPr/>
      </dsp:nvSpPr>
      <dsp:spPr>
        <a:xfrm>
          <a:off x="2761901" y="145434"/>
          <a:ext cx="1723684" cy="172368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4860" tIns="13970" rIns="94860"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An </a:t>
          </a:r>
          <a:r>
            <a:rPr lang="fr-CH" sz="1100" kern="1200" dirty="0" err="1" smtClean="0">
              <a:latin typeface="Univers" pitchFamily="34" charset="0"/>
            </a:rPr>
            <a:t>answer</a:t>
          </a:r>
          <a:r>
            <a:rPr lang="fr-CH" sz="1100" kern="1200" dirty="0" smtClean="0">
              <a:latin typeface="Univers" pitchFamily="34" charset="0"/>
            </a:rPr>
            <a:t> </a:t>
          </a:r>
          <a:r>
            <a:rPr lang="fr-CH" sz="1100" kern="1200" dirty="0" err="1" smtClean="0">
              <a:latin typeface="Univers" pitchFamily="34" charset="0"/>
            </a:rPr>
            <a:t>is</a:t>
          </a:r>
          <a:r>
            <a:rPr lang="fr-CH" sz="1100" kern="1200" dirty="0" smtClean="0">
              <a:latin typeface="Univers" pitchFamily="34" charset="0"/>
            </a:rPr>
            <a:t> </a:t>
          </a:r>
          <a:r>
            <a:rPr lang="fr-CH" sz="1100" kern="1200" dirty="0" err="1" smtClean="0">
              <a:latin typeface="Univers" pitchFamily="34" charset="0"/>
            </a:rPr>
            <a:t>needed</a:t>
          </a:r>
          <a:endParaRPr lang="fr-CH" sz="1100" kern="1200" dirty="0">
            <a:latin typeface="Univers" pitchFamily="34" charset="0"/>
          </a:endParaRPr>
        </a:p>
      </dsp:txBody>
      <dsp:txXfrm>
        <a:off x="2761901" y="145434"/>
        <a:ext cx="1723684" cy="1723684"/>
      </dsp:txXfrm>
    </dsp:sp>
    <dsp:sp modelId="{928CC6E1-5270-466F-A930-74FA49BDCB83}">
      <dsp:nvSpPr>
        <dsp:cNvPr id="0" name=""/>
        <dsp:cNvSpPr/>
      </dsp:nvSpPr>
      <dsp:spPr>
        <a:xfrm>
          <a:off x="4167531" y="133713"/>
          <a:ext cx="1812247" cy="172368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4860" tIns="13970" rIns="94860"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Relative exhaustion</a:t>
          </a:r>
          <a:endParaRPr lang="fr-CH" sz="1100" kern="1200" dirty="0">
            <a:latin typeface="Univers" pitchFamily="34" charset="0"/>
          </a:endParaRPr>
        </a:p>
      </dsp:txBody>
      <dsp:txXfrm>
        <a:off x="4167531" y="133713"/>
        <a:ext cx="1812247" cy="1723684"/>
      </dsp:txXfrm>
    </dsp:sp>
    <dsp:sp modelId="{F22E31DD-E885-4AFB-B305-C682366A9FFA}">
      <dsp:nvSpPr>
        <dsp:cNvPr id="0" name=""/>
        <dsp:cNvSpPr/>
      </dsp:nvSpPr>
      <dsp:spPr>
        <a:xfrm>
          <a:off x="5608359" y="145434"/>
          <a:ext cx="1757399" cy="172368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4860" tIns="13970" rIns="94860"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No time to </a:t>
          </a:r>
          <a:r>
            <a:rPr lang="fr-CH" sz="1100" kern="1200" dirty="0" err="1" smtClean="0">
              <a:latin typeface="Univers" pitchFamily="34" charset="0"/>
            </a:rPr>
            <a:t>discuss</a:t>
          </a:r>
          <a:endParaRPr lang="fr-CH" sz="1100" kern="1200" dirty="0">
            <a:latin typeface="Univers" pitchFamily="34" charset="0"/>
          </a:endParaRPr>
        </a:p>
      </dsp:txBody>
      <dsp:txXfrm>
        <a:off x="5608359" y="145434"/>
        <a:ext cx="1757399" cy="1723684"/>
      </dsp:txXfrm>
    </dsp:sp>
    <dsp:sp modelId="{8A2930A4-5D02-4B42-8213-B193213CE013}">
      <dsp:nvSpPr>
        <dsp:cNvPr id="0" name=""/>
        <dsp:cNvSpPr/>
      </dsp:nvSpPr>
      <dsp:spPr>
        <a:xfrm>
          <a:off x="7021022" y="145434"/>
          <a:ext cx="1723684" cy="172368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94860" tIns="13970" rIns="94860" bIns="13970" numCol="1" spcCol="1270" anchor="ctr" anchorCtr="0">
          <a:noAutofit/>
        </a:bodyPr>
        <a:lstStyle/>
        <a:p>
          <a:pPr lvl="0" algn="ctr" defTabSz="488950">
            <a:lnSpc>
              <a:spcPct val="90000"/>
            </a:lnSpc>
            <a:spcBef>
              <a:spcPct val="0"/>
            </a:spcBef>
            <a:spcAft>
              <a:spcPct val="35000"/>
            </a:spcAft>
          </a:pPr>
          <a:r>
            <a:rPr lang="fr-CH" sz="1100" kern="1200" dirty="0" smtClean="0">
              <a:latin typeface="Univers" pitchFamily="34" charset="0"/>
            </a:rPr>
            <a:t>fatigue</a:t>
          </a:r>
          <a:endParaRPr lang="fr-CH" sz="1100" kern="1200" dirty="0">
            <a:latin typeface="Univers" pitchFamily="34" charset="0"/>
          </a:endParaRPr>
        </a:p>
      </dsp:txBody>
      <dsp:txXfrm>
        <a:off x="7021022" y="145434"/>
        <a:ext cx="1723684" cy="17236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154D21-2B20-45D0-80F8-FE0079293BCA}">
      <dsp:nvSpPr>
        <dsp:cNvPr id="0" name=""/>
        <dsp:cNvSpPr/>
      </dsp:nvSpPr>
      <dsp:spPr>
        <a:xfrm rot="16200000">
          <a:off x="726" y="687"/>
          <a:ext cx="1959187" cy="1959187"/>
        </a:xfrm>
        <a:prstGeom prst="upArrow">
          <a:avLst>
            <a:gd name="adj1" fmla="val 50000"/>
            <a:gd name="adj2" fmla="val 35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CH" sz="2100" kern="1200" dirty="0" err="1" smtClean="0"/>
            <a:t>regression</a:t>
          </a:r>
          <a:endParaRPr lang="fr-CH" sz="2100" kern="1200" dirty="0"/>
        </a:p>
      </dsp:txBody>
      <dsp:txXfrm rot="16200000">
        <a:off x="726" y="687"/>
        <a:ext cx="1959187" cy="1959187"/>
      </dsp:txXfrm>
    </dsp:sp>
    <dsp:sp modelId="{E6233B75-91A3-4F9C-A74E-B293C0702EB5}">
      <dsp:nvSpPr>
        <dsp:cNvPr id="0" name=""/>
        <dsp:cNvSpPr/>
      </dsp:nvSpPr>
      <dsp:spPr>
        <a:xfrm rot="5400000">
          <a:off x="3411459" y="687"/>
          <a:ext cx="1959187" cy="1959187"/>
        </a:xfrm>
        <a:prstGeom prst="upArrow">
          <a:avLst>
            <a:gd name="adj1" fmla="val 50000"/>
            <a:gd name="adj2" fmla="val 35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CH" sz="2100" kern="1200" dirty="0" smtClean="0">
              <a:solidFill>
                <a:schemeClr val="tx1"/>
              </a:solidFill>
            </a:rPr>
            <a:t>progression</a:t>
          </a:r>
          <a:endParaRPr lang="fr-CH" sz="2100" kern="1200" dirty="0">
            <a:solidFill>
              <a:schemeClr val="tx1"/>
            </a:solidFill>
          </a:endParaRPr>
        </a:p>
      </dsp:txBody>
      <dsp:txXfrm rot="5400000">
        <a:off x="3411459" y="687"/>
        <a:ext cx="1959187" cy="19591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184C97-03F0-49CC-AD05-6AE61DFA9075}">
      <dsp:nvSpPr>
        <dsp:cNvPr id="0" name=""/>
        <dsp:cNvSpPr/>
      </dsp:nvSpPr>
      <dsp:spPr>
        <a:xfrm>
          <a:off x="4171156" y="1371"/>
          <a:ext cx="2502693" cy="742679"/>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F4CC2761-9977-4148-8473-BA4B4C0F1018}">
      <dsp:nvSpPr>
        <dsp:cNvPr id="0" name=""/>
        <dsp:cNvSpPr/>
      </dsp:nvSpPr>
      <dsp:spPr>
        <a:xfrm>
          <a:off x="0" y="1371"/>
          <a:ext cx="4171156" cy="74267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fr-CH" sz="1800" b="1" kern="1200" dirty="0" smtClean="0">
              <a:solidFill>
                <a:schemeClr val="tx1">
                  <a:lumMod val="50000"/>
                  <a:lumOff val="50000"/>
                </a:schemeClr>
              </a:solidFill>
              <a:ea typeface="Univers Medium"/>
            </a:rPr>
            <a:t>Relation d'attachement ambivalente </a:t>
          </a:r>
          <a:r>
            <a:rPr lang="fr-CH" sz="1800" kern="1200" dirty="0" smtClean="0">
              <a:solidFill>
                <a:schemeClr val="tx1">
                  <a:lumMod val="50000"/>
                  <a:lumOff val="50000"/>
                </a:schemeClr>
              </a:solidFill>
              <a:ea typeface="Univers Medium"/>
            </a:rPr>
            <a:t>(aux personnes, au comportement)</a:t>
          </a:r>
          <a:endParaRPr lang="fr-CH" sz="1800" kern="1200" dirty="0">
            <a:solidFill>
              <a:schemeClr val="tx1">
                <a:lumMod val="50000"/>
                <a:lumOff val="50000"/>
              </a:schemeClr>
            </a:solidFill>
          </a:endParaRPr>
        </a:p>
      </dsp:txBody>
      <dsp:txXfrm>
        <a:off x="0" y="1371"/>
        <a:ext cx="4171156" cy="742679"/>
      </dsp:txXfrm>
    </dsp:sp>
    <dsp:sp modelId="{B89F4411-A033-4D3C-B1E2-03890831A996}">
      <dsp:nvSpPr>
        <dsp:cNvPr id="0" name=""/>
        <dsp:cNvSpPr/>
      </dsp:nvSpPr>
      <dsp:spPr>
        <a:xfrm>
          <a:off x="4171156" y="818319"/>
          <a:ext cx="2502693" cy="742679"/>
        </a:xfrm>
        <a:prstGeom prst="rightArrow">
          <a:avLst>
            <a:gd name="adj1" fmla="val 75000"/>
            <a:gd name="adj2" fmla="val 50000"/>
          </a:avLst>
        </a:prstGeom>
        <a:solidFill>
          <a:schemeClr val="accent2">
            <a:tint val="40000"/>
            <a:alpha val="90000"/>
            <a:hueOff val="1256455"/>
            <a:satOff val="-1094"/>
            <a:lumOff val="-1"/>
            <a:alphaOff val="0"/>
          </a:schemeClr>
        </a:solidFill>
        <a:ln w="9525" cap="flat" cmpd="sng" algn="ctr">
          <a:solidFill>
            <a:schemeClr val="accent2">
              <a:tint val="40000"/>
              <a:alpha val="90000"/>
              <a:hueOff val="1256455"/>
              <a:satOff val="-1094"/>
              <a:lumOff val="-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8EE122B7-6783-4597-93F9-797EA77C95C6}">
      <dsp:nvSpPr>
        <dsp:cNvPr id="0" name=""/>
        <dsp:cNvSpPr/>
      </dsp:nvSpPr>
      <dsp:spPr>
        <a:xfrm>
          <a:off x="0" y="818319"/>
          <a:ext cx="4171156" cy="742679"/>
        </a:xfrm>
        <a:prstGeom prst="round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lumMod val="50000"/>
                  <a:lumOff val="50000"/>
                </a:schemeClr>
              </a:solidFill>
              <a:ea typeface="Univers Medium"/>
            </a:rPr>
            <a:t>Succession</a:t>
          </a:r>
          <a:r>
            <a:rPr lang="en-US" sz="1800" b="0" kern="1200" dirty="0" smtClean="0">
              <a:solidFill>
                <a:schemeClr val="tx1">
                  <a:lumMod val="50000"/>
                  <a:lumOff val="50000"/>
                </a:schemeClr>
              </a:solidFill>
              <a:ea typeface="Univers Medium"/>
            </a:rPr>
            <a:t> de crises</a:t>
          </a:r>
        </a:p>
      </dsp:txBody>
      <dsp:txXfrm>
        <a:off x="0" y="818319"/>
        <a:ext cx="4171156" cy="742679"/>
      </dsp:txXfrm>
    </dsp:sp>
    <dsp:sp modelId="{2845CCF0-48F2-45C4-9E1C-4BFA8AB76246}">
      <dsp:nvSpPr>
        <dsp:cNvPr id="0" name=""/>
        <dsp:cNvSpPr/>
      </dsp:nvSpPr>
      <dsp:spPr>
        <a:xfrm>
          <a:off x="4171156" y="1635266"/>
          <a:ext cx="2502693" cy="742679"/>
        </a:xfrm>
        <a:prstGeom prst="rightArrow">
          <a:avLst>
            <a:gd name="adj1" fmla="val 75000"/>
            <a:gd name="adj2" fmla="val 50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BCA7F2E9-A9CF-4ADA-B48E-770990F27D45}">
      <dsp:nvSpPr>
        <dsp:cNvPr id="0" name=""/>
        <dsp:cNvSpPr/>
      </dsp:nvSpPr>
      <dsp:spPr>
        <a:xfrm>
          <a:off x="0" y="1635266"/>
          <a:ext cx="4171156" cy="742679"/>
        </a:xfrm>
        <a:prstGeom prst="round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fr-CH" sz="1800" b="1" kern="1200" dirty="0" smtClean="0">
              <a:solidFill>
                <a:schemeClr val="tx1">
                  <a:lumMod val="50000"/>
                  <a:lumOff val="50000"/>
                </a:schemeClr>
              </a:solidFill>
              <a:ea typeface="Univers Medium"/>
            </a:rPr>
            <a:t>Substances</a:t>
          </a:r>
          <a:r>
            <a:rPr lang="fr-CH" sz="1800" kern="1200" dirty="0" smtClean="0">
              <a:solidFill>
                <a:schemeClr val="tx1">
                  <a:lumMod val="50000"/>
                  <a:lumOff val="50000"/>
                </a:schemeClr>
              </a:solidFill>
              <a:ea typeface="Univers Medium"/>
            </a:rPr>
            <a:t> </a:t>
          </a:r>
          <a:r>
            <a:rPr lang="fr-CH" sz="1800" kern="1200" dirty="0" smtClean="0">
              <a:solidFill>
                <a:schemeClr val="tx1">
                  <a:lumMod val="50000"/>
                  <a:lumOff val="50000"/>
                </a:schemeClr>
              </a:solidFill>
              <a:ea typeface="Univers Medium"/>
              <a:sym typeface="Wingdings" pitchFamily="2" charset="2"/>
            </a:rPr>
            <a:t>  </a:t>
          </a:r>
          <a:r>
            <a:rPr lang="fr-CH" sz="1800" b="0" kern="1200" dirty="0" smtClean="0">
              <a:solidFill>
                <a:schemeClr val="tx1">
                  <a:lumMod val="50000"/>
                  <a:lumOff val="50000"/>
                </a:schemeClr>
              </a:solidFill>
              <a:ea typeface="Univers Medium"/>
            </a:rPr>
            <a:t>urgentisation de la crise</a:t>
          </a:r>
          <a:endParaRPr lang="en-US" sz="1800" b="0" kern="1200" dirty="0" smtClean="0">
            <a:solidFill>
              <a:schemeClr val="tx1">
                <a:lumMod val="50000"/>
                <a:lumOff val="50000"/>
              </a:schemeClr>
            </a:solidFill>
            <a:ea typeface="Univers Medium"/>
          </a:endParaRPr>
        </a:p>
      </dsp:txBody>
      <dsp:txXfrm>
        <a:off x="0" y="1635266"/>
        <a:ext cx="4171156" cy="742679"/>
      </dsp:txXfrm>
    </dsp:sp>
    <dsp:sp modelId="{169B2306-071D-4AE2-BA6A-9785C2E659BC}">
      <dsp:nvSpPr>
        <dsp:cNvPr id="0" name=""/>
        <dsp:cNvSpPr/>
      </dsp:nvSpPr>
      <dsp:spPr>
        <a:xfrm>
          <a:off x="4171156" y="2452213"/>
          <a:ext cx="2502693" cy="742679"/>
        </a:xfrm>
        <a:prstGeom prst="rightArrow">
          <a:avLst>
            <a:gd name="adj1" fmla="val 75000"/>
            <a:gd name="adj2" fmla="val 50000"/>
          </a:avLst>
        </a:prstGeom>
        <a:solidFill>
          <a:schemeClr val="accent2">
            <a:tint val="40000"/>
            <a:alpha val="90000"/>
            <a:hueOff val="3769366"/>
            <a:satOff val="-3283"/>
            <a:lumOff val="-4"/>
            <a:alphaOff val="0"/>
          </a:schemeClr>
        </a:solidFill>
        <a:ln w="9525" cap="flat" cmpd="sng" algn="ctr">
          <a:solidFill>
            <a:schemeClr val="accent2">
              <a:tint val="40000"/>
              <a:alpha val="90000"/>
              <a:hueOff val="3769366"/>
              <a:satOff val="-3283"/>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B6CBD422-049E-46EE-9725-0560C059C7A0}">
      <dsp:nvSpPr>
        <dsp:cNvPr id="0" name=""/>
        <dsp:cNvSpPr/>
      </dsp:nvSpPr>
      <dsp:spPr>
        <a:xfrm>
          <a:off x="0" y="2452213"/>
          <a:ext cx="4171156" cy="742679"/>
        </a:xfrm>
        <a:prstGeom prst="round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fr-CH" sz="1800" b="1" kern="1200" dirty="0" smtClean="0">
              <a:solidFill>
                <a:schemeClr val="tx1">
                  <a:lumMod val="50000"/>
                  <a:lumOff val="50000"/>
                </a:schemeClr>
              </a:solidFill>
              <a:ea typeface="Univers Medium"/>
            </a:rPr>
            <a:t>Vulnérabilité personnelle au stress</a:t>
          </a:r>
          <a:endParaRPr lang="en-US" sz="1800" b="1" kern="1200" dirty="0" smtClean="0">
            <a:solidFill>
              <a:schemeClr val="tx1">
                <a:lumMod val="50000"/>
                <a:lumOff val="50000"/>
              </a:schemeClr>
            </a:solidFill>
            <a:ea typeface="Univers Medium"/>
          </a:endParaRPr>
        </a:p>
      </dsp:txBody>
      <dsp:txXfrm>
        <a:off x="0" y="2452213"/>
        <a:ext cx="4171156" cy="742679"/>
      </dsp:txXfrm>
    </dsp:sp>
    <dsp:sp modelId="{8BF8528F-76B5-45C9-A01A-67AE8333FE74}">
      <dsp:nvSpPr>
        <dsp:cNvPr id="0" name=""/>
        <dsp:cNvSpPr/>
      </dsp:nvSpPr>
      <dsp:spPr>
        <a:xfrm>
          <a:off x="4171156" y="3269160"/>
          <a:ext cx="2502693" cy="742679"/>
        </a:xfrm>
        <a:prstGeom prst="rightArrow">
          <a:avLst>
            <a:gd name="adj1" fmla="val 75000"/>
            <a:gd name="adj2" fmla="val 50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D5E41BE6-1BED-4475-82F9-EE3B6CD1BB8E}">
      <dsp:nvSpPr>
        <dsp:cNvPr id="0" name=""/>
        <dsp:cNvSpPr/>
      </dsp:nvSpPr>
      <dsp:spPr>
        <a:xfrm>
          <a:off x="0" y="3269160"/>
          <a:ext cx="4171156" cy="742679"/>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l" defTabSz="800100">
            <a:lnSpc>
              <a:spcPct val="90000"/>
            </a:lnSpc>
            <a:spcBef>
              <a:spcPct val="0"/>
            </a:spcBef>
            <a:spcAft>
              <a:spcPct val="35000"/>
            </a:spcAft>
          </a:pPr>
          <a:r>
            <a:rPr lang="fr-CH" sz="1800" b="1" kern="1200" dirty="0" smtClean="0">
              <a:solidFill>
                <a:schemeClr val="tx1">
                  <a:lumMod val="50000"/>
                  <a:lumOff val="50000"/>
                </a:schemeClr>
              </a:solidFill>
              <a:ea typeface="Univers Medium"/>
            </a:rPr>
            <a:t>Absence de support social </a:t>
          </a:r>
          <a:r>
            <a:rPr lang="fr-CH" sz="1800" kern="1200" dirty="0" smtClean="0">
              <a:solidFill>
                <a:schemeClr val="tx1">
                  <a:lumMod val="50000"/>
                  <a:lumOff val="50000"/>
                </a:schemeClr>
              </a:solidFill>
              <a:ea typeface="Univers Medium"/>
            </a:rPr>
            <a:t>(succession de pertes)</a:t>
          </a:r>
          <a:endParaRPr lang="fr-CH" sz="1800" kern="1200" dirty="0">
            <a:solidFill>
              <a:schemeClr val="tx1">
                <a:lumMod val="50000"/>
                <a:lumOff val="50000"/>
              </a:schemeClr>
            </a:solidFill>
          </a:endParaRPr>
        </a:p>
      </dsp:txBody>
      <dsp:txXfrm>
        <a:off x="0" y="3269160"/>
        <a:ext cx="4171156" cy="74267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45659" cy="496332"/>
          </a:xfrm>
          <a:prstGeom prst="rect">
            <a:avLst/>
          </a:prstGeom>
        </p:spPr>
        <p:txBody>
          <a:bodyPr vert="horz" lIns="95531" tIns="47765" rIns="95531" bIns="47765" rtlCol="0"/>
          <a:lstStyle>
            <a:lvl1pPr algn="l">
              <a:defRPr sz="1300"/>
            </a:lvl1pPr>
          </a:lstStyle>
          <a:p>
            <a:endParaRPr lang="en-US"/>
          </a:p>
        </p:txBody>
      </p:sp>
      <p:sp>
        <p:nvSpPr>
          <p:cNvPr id="3" name="Date Placeholder 2"/>
          <p:cNvSpPr>
            <a:spLocks noGrp="1"/>
          </p:cNvSpPr>
          <p:nvPr>
            <p:ph type="dt" sz="quarter" idx="1"/>
          </p:nvPr>
        </p:nvSpPr>
        <p:spPr>
          <a:xfrm>
            <a:off x="3850447" y="4"/>
            <a:ext cx="2945659" cy="496332"/>
          </a:xfrm>
          <a:prstGeom prst="rect">
            <a:avLst/>
          </a:prstGeom>
        </p:spPr>
        <p:txBody>
          <a:bodyPr vert="horz" lIns="95531" tIns="47765" rIns="95531" bIns="47765" rtlCol="0"/>
          <a:lstStyle>
            <a:lvl1pPr algn="r">
              <a:defRPr sz="1300"/>
            </a:lvl1pPr>
          </a:lstStyle>
          <a:p>
            <a:fld id="{2CC3E872-2484-714B-8BD0-274124CA0BBF}" type="datetimeFigureOut">
              <a:rPr lang="fr-FR"/>
              <a:pPr/>
              <a:t>05/05/2016</a:t>
            </a:fld>
            <a:endParaRPr lang="en-US"/>
          </a:p>
        </p:txBody>
      </p:sp>
      <p:sp>
        <p:nvSpPr>
          <p:cNvPr id="4" name="Footer Placeholder 3"/>
          <p:cNvSpPr>
            <a:spLocks noGrp="1"/>
          </p:cNvSpPr>
          <p:nvPr>
            <p:ph type="ftr" sz="quarter" idx="2"/>
          </p:nvPr>
        </p:nvSpPr>
        <p:spPr>
          <a:xfrm>
            <a:off x="4" y="9428588"/>
            <a:ext cx="2945659" cy="496332"/>
          </a:xfrm>
          <a:prstGeom prst="rect">
            <a:avLst/>
          </a:prstGeom>
        </p:spPr>
        <p:txBody>
          <a:bodyPr vert="horz" lIns="95531" tIns="47765" rIns="95531" bIns="47765" rtlCol="0" anchor="b"/>
          <a:lstStyle>
            <a:lvl1pPr algn="l">
              <a:defRPr sz="1300"/>
            </a:lvl1pPr>
          </a:lstStyle>
          <a:p>
            <a:endParaRPr lang="en-US"/>
          </a:p>
        </p:txBody>
      </p:sp>
      <p:sp>
        <p:nvSpPr>
          <p:cNvPr id="5" name="Slide Number Placeholder 4"/>
          <p:cNvSpPr>
            <a:spLocks noGrp="1"/>
          </p:cNvSpPr>
          <p:nvPr>
            <p:ph type="sldNum" sz="quarter" idx="3"/>
          </p:nvPr>
        </p:nvSpPr>
        <p:spPr>
          <a:xfrm>
            <a:off x="3850447" y="9428588"/>
            <a:ext cx="2945659" cy="496332"/>
          </a:xfrm>
          <a:prstGeom prst="rect">
            <a:avLst/>
          </a:prstGeom>
        </p:spPr>
        <p:txBody>
          <a:bodyPr vert="horz" lIns="95531" tIns="47765" rIns="95531" bIns="47765" rtlCol="0" anchor="b"/>
          <a:lstStyle>
            <a:lvl1pPr algn="r">
              <a:defRPr sz="1300"/>
            </a:lvl1pPr>
          </a:lstStyle>
          <a:p>
            <a:fld id="{DEB40765-E007-3C48-A6BF-F7AF00900A4A}" type="slidenum">
              <a:rPr/>
              <a:pPr/>
              <a:t>‹N°›</a:t>
            </a:fld>
            <a:endParaRPr lang="en-US"/>
          </a:p>
        </p:txBody>
      </p:sp>
    </p:spTree>
    <p:extLst>
      <p:ext uri="{BB962C8B-B14F-4D97-AF65-F5344CB8AC3E}">
        <p14:creationId xmlns:p14="http://schemas.microsoft.com/office/powerpoint/2010/main" xmlns="" val="1149053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4"/>
            <a:ext cx="2945659" cy="496332"/>
          </a:xfrm>
          <a:prstGeom prst="rect">
            <a:avLst/>
          </a:prstGeom>
        </p:spPr>
        <p:txBody>
          <a:bodyPr vert="horz" lIns="95531" tIns="47765" rIns="95531" bIns="47765" rtlCol="0"/>
          <a:lstStyle>
            <a:lvl1pPr algn="l">
              <a:defRPr sz="1300"/>
            </a:lvl1pPr>
          </a:lstStyle>
          <a:p>
            <a:endParaRPr lang="fr-FR"/>
          </a:p>
        </p:txBody>
      </p:sp>
      <p:sp>
        <p:nvSpPr>
          <p:cNvPr id="3" name="Espace réservé de la date 2"/>
          <p:cNvSpPr>
            <a:spLocks noGrp="1"/>
          </p:cNvSpPr>
          <p:nvPr>
            <p:ph type="dt" idx="1"/>
          </p:nvPr>
        </p:nvSpPr>
        <p:spPr>
          <a:xfrm>
            <a:off x="3850447" y="4"/>
            <a:ext cx="2945659" cy="496332"/>
          </a:xfrm>
          <a:prstGeom prst="rect">
            <a:avLst/>
          </a:prstGeom>
        </p:spPr>
        <p:txBody>
          <a:bodyPr vert="horz" lIns="95531" tIns="47765" rIns="95531" bIns="47765" rtlCol="0"/>
          <a:lstStyle>
            <a:lvl1pPr algn="r">
              <a:defRPr sz="1300"/>
            </a:lvl1pPr>
          </a:lstStyle>
          <a:p>
            <a:fld id="{32005B65-E8FB-6746-A433-87ABB5AD1170}" type="datetimeFigureOut">
              <a:rPr lang="fr-FR" smtClean="0"/>
              <a:pPr/>
              <a:t>05/05/2016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31" tIns="47765" rIns="95531" bIns="47765" rtlCol="0" anchor="ctr"/>
          <a:lstStyle/>
          <a:p>
            <a:endParaRPr lang="fr-FR"/>
          </a:p>
        </p:txBody>
      </p:sp>
      <p:sp>
        <p:nvSpPr>
          <p:cNvPr id="5" name="Espace réservé des commentaires 4"/>
          <p:cNvSpPr>
            <a:spLocks noGrp="1"/>
          </p:cNvSpPr>
          <p:nvPr>
            <p:ph type="body" sz="quarter" idx="3"/>
          </p:nvPr>
        </p:nvSpPr>
        <p:spPr>
          <a:xfrm>
            <a:off x="679768" y="4715157"/>
            <a:ext cx="5438140" cy="4466987"/>
          </a:xfrm>
          <a:prstGeom prst="rect">
            <a:avLst/>
          </a:prstGeom>
        </p:spPr>
        <p:txBody>
          <a:bodyPr vert="horz" lIns="95531" tIns="47765" rIns="95531" bIns="47765"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4" y="9428588"/>
            <a:ext cx="2945659" cy="496332"/>
          </a:xfrm>
          <a:prstGeom prst="rect">
            <a:avLst/>
          </a:prstGeom>
        </p:spPr>
        <p:txBody>
          <a:bodyPr vert="horz" lIns="95531" tIns="47765" rIns="95531" bIns="4776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7" y="9428588"/>
            <a:ext cx="2945659" cy="496332"/>
          </a:xfrm>
          <a:prstGeom prst="rect">
            <a:avLst/>
          </a:prstGeom>
        </p:spPr>
        <p:txBody>
          <a:bodyPr vert="horz" lIns="95531" tIns="47765" rIns="95531" bIns="47765" rtlCol="0" anchor="b"/>
          <a:lstStyle>
            <a:lvl1pPr algn="r">
              <a:defRPr sz="1300"/>
            </a:lvl1pPr>
          </a:lstStyle>
          <a:p>
            <a:fld id="{95E92000-65C4-C543-AD61-FAA63DF600CC}" type="slidenum">
              <a:rPr lang="fr-FR" smtClean="0"/>
              <a:pPr/>
              <a:t>‹N°›</a:t>
            </a:fld>
            <a:endParaRPr lang="fr-FR"/>
          </a:p>
        </p:txBody>
      </p:sp>
    </p:spTree>
    <p:extLst>
      <p:ext uri="{BB962C8B-B14F-4D97-AF65-F5344CB8AC3E}">
        <p14:creationId xmlns:p14="http://schemas.microsoft.com/office/powerpoint/2010/main" xmlns="" val="41524957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wikipedia.org/wiki/Sigmund_Freud"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fr.wikipedia.org/wiki/Zurich" TargetMode="External"/><Relationship Id="rId5" Type="http://schemas.openxmlformats.org/officeDocument/2006/relationships/hyperlink" Target="https://fr.wikipedia.org/wiki/Gen%C3%A8ve" TargetMode="External"/><Relationship Id="rId4" Type="http://schemas.openxmlformats.org/officeDocument/2006/relationships/hyperlink" Target="https://fr.wikipedia.org/wiki/S%C3%A1ndor_Ferenczi"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fr.wikipedia.org/wiki/%C3%89paphrodite_(affranchi)" TargetMode="External"/><Relationship Id="rId3" Type="http://schemas.openxmlformats.org/officeDocument/2006/relationships/hyperlink" Target="https://fr.wikipedia.org/wiki/50" TargetMode="External"/><Relationship Id="rId7" Type="http://schemas.openxmlformats.org/officeDocument/2006/relationships/hyperlink" Target="https://fr.wikipedia.org/wiki/N%C3%A9ron"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fr.wikipedia.org/wiki/Rome" TargetMode="External"/><Relationship Id="rId5" Type="http://schemas.openxmlformats.org/officeDocument/2006/relationships/hyperlink" Target="https://fr.wikipedia.org/wiki/Phrygie" TargetMode="External"/><Relationship Id="rId4" Type="http://schemas.openxmlformats.org/officeDocument/2006/relationships/hyperlink" Target="https://fr.wikipedia.org/wiki/Hi%C3%A9rapoli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3E66332-21B6-4CD7-9890-C07C59E333F2}" type="slidenum">
              <a:rPr lang="fr-FR" smtClean="0"/>
              <a:pPr/>
              <a:t>1</a:t>
            </a:fld>
            <a:endParaRPr lang="fr-F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215900" indent="-215900"/>
            <a:r>
              <a:rPr lang="fr-CH" dirty="0" smtClean="0">
                <a:cs typeface="Arial" pitchFamily="34" charset="0"/>
              </a:rPr>
              <a:t>Cabane au bord de la </a:t>
            </a:r>
            <a:r>
              <a:rPr lang="fr-CH" dirty="0" err="1" smtClean="0">
                <a:cs typeface="Arial" pitchFamily="34" charset="0"/>
              </a:rPr>
              <a:t>track</a:t>
            </a:r>
            <a:r>
              <a:rPr lang="fr-CH" dirty="0" smtClean="0">
                <a:cs typeface="Arial" pitchFamily="34" charset="0"/>
              </a:rPr>
              <a:t>, de Bernard Saulnier, artiste peintre de Montréal et utilisateur de services en santé mentale. M. Saulnier nous décrit son œuvre en ces mots : </a:t>
            </a:r>
          </a:p>
          <a:p>
            <a:pPr marL="215900" indent="-215900">
              <a:buFont typeface="Wingdings" pitchFamily="2" charset="2"/>
              <a:buNone/>
            </a:pPr>
            <a:r>
              <a:rPr lang="fr-CH" dirty="0" smtClean="0">
                <a:cs typeface="Arial" pitchFamily="34" charset="0"/>
              </a:rPr>
              <a:t>	« </a:t>
            </a:r>
            <a:r>
              <a:rPr lang="fr-CH" i="1" dirty="0" smtClean="0">
                <a:cs typeface="Arial" pitchFamily="34" charset="0"/>
              </a:rPr>
              <a:t>Cette toile parle de la solitude; des voyageurs qui dans le temps de la crise sautaient des trains. La </a:t>
            </a:r>
            <a:r>
              <a:rPr lang="fr-CH" i="1" dirty="0" err="1" smtClean="0">
                <a:cs typeface="Arial" pitchFamily="34" charset="0"/>
              </a:rPr>
              <a:t>track</a:t>
            </a:r>
            <a:r>
              <a:rPr lang="fr-CH" i="1" dirty="0" smtClean="0">
                <a:cs typeface="Arial" pitchFamily="34" charset="0"/>
              </a:rPr>
              <a:t>, c’est aussi l’espoir d’arriver quelque part ».</a:t>
            </a:r>
          </a:p>
          <a:p>
            <a:pPr eaLnBrk="1" hangingPunct="1"/>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p:spPr>
        <p:txBody>
          <a:bodyPr/>
          <a:lstStyle/>
          <a:p>
            <a:pPr marL="228600" indent="-228600">
              <a:buFont typeface="Calibri" pitchFamily="34" charset="0"/>
              <a:buAutoNum type="arabicPeriod"/>
            </a:pPr>
            <a:r>
              <a:rPr lang="fr-CH" smtClean="0"/>
              <a:t>L’urgence peut être vue comme un symptôme de la fin d’une crise</a:t>
            </a:r>
          </a:p>
          <a:p>
            <a:pPr marL="228600" indent="-228600">
              <a:buFont typeface="Calibri" pitchFamily="34" charset="0"/>
              <a:buAutoNum type="arabicPeriod"/>
            </a:pPr>
            <a:r>
              <a:rPr lang="fr-CH" smtClean="0"/>
              <a:t>Elle est un « moyen privilégié » pour faire vivre à l’interlocuteur ce que le patient ressent</a:t>
            </a:r>
          </a:p>
          <a:p>
            <a:pPr marL="228600" indent="-228600">
              <a:buFont typeface="Calibri" pitchFamily="34" charset="0"/>
              <a:buAutoNum type="arabicPeriod"/>
            </a:pPr>
            <a:r>
              <a:rPr lang="fr-CH" smtClean="0"/>
              <a:t>elle nous fait agir dans leur environnement et amène ainsi une sédation très rapide de l’angoisse. Ce sont typiquement des interventions de type hospitalisation qui aboutissent à une sédation de l’angoisse immédiate et à une sortie le lendemain avec un risque important de récidive</a:t>
            </a:r>
          </a:p>
          <a:p>
            <a:pPr marL="228600" indent="-228600">
              <a:buFont typeface="Calibri" pitchFamily="34" charset="0"/>
              <a:buAutoNum type="arabicPeriod"/>
            </a:pPr>
            <a:r>
              <a:rPr lang="fr-CH" smtClean="0"/>
              <a:t>Il est donc important de limiter avec ces patients les interventions directes afin de nous donner du temps pour mieux comprendre ce qui se passe pour le patient afin d’amener une réponse la plus adaptée possible</a:t>
            </a:r>
          </a:p>
        </p:txBody>
      </p:sp>
      <p:sp>
        <p:nvSpPr>
          <p:cNvPr id="48132" name="Espace réservé du numéro de diapositive 3"/>
          <p:cNvSpPr>
            <a:spLocks noGrp="1"/>
          </p:cNvSpPr>
          <p:nvPr>
            <p:ph type="sldNum" sz="quarter" idx="5"/>
          </p:nvPr>
        </p:nvSpPr>
        <p:spPr>
          <a:noFill/>
        </p:spPr>
        <p:txBody>
          <a:bodyPr/>
          <a:lstStyle/>
          <a:p>
            <a:fld id="{F853C400-1162-4FD4-80BC-F43DC09ACCFA}" type="slidenum">
              <a:rPr lang="fr-FR" smtClean="0"/>
              <a:pPr/>
              <a:t>10</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870C8FD-F4DD-4C5C-A9BB-3B1D0BC3F8DF}" type="slidenum">
              <a:rPr lang="fr-FR" smtClean="0"/>
              <a:pPr/>
              <a:t>11</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fr-CH"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p:spPr>
        <p:txBody>
          <a:bodyPr/>
          <a:lstStyle/>
          <a:p>
            <a:pPr>
              <a:spcBef>
                <a:spcPct val="0"/>
              </a:spcBef>
            </a:pPr>
            <a:r>
              <a:rPr lang="fr-CH" sz="1200" i="1" dirty="0" smtClean="0"/>
              <a:t> </a:t>
            </a:r>
            <a:r>
              <a:rPr lang="fr-CH" sz="1200" i="1" dirty="0" err="1" smtClean="0"/>
              <a:t>Crisis</a:t>
            </a:r>
            <a:r>
              <a:rPr lang="fr-CH" sz="1200" i="1" dirty="0" smtClean="0"/>
              <a:t>, du grec </a:t>
            </a:r>
            <a:r>
              <a:rPr lang="fr-CH" sz="1200" i="1" dirty="0" err="1" smtClean="0"/>
              <a:t>krinomaï</a:t>
            </a:r>
            <a:r>
              <a:rPr lang="fr-CH" sz="1200" i="1" dirty="0" smtClean="0"/>
              <a:t>, c’était jadis le moment du jugement, des décisions à prendre, un croisement qui impose une option sur la route à suivre</a:t>
            </a:r>
            <a:endParaRPr lang="en-US" dirty="0" smtClean="0"/>
          </a:p>
        </p:txBody>
      </p:sp>
      <p:sp>
        <p:nvSpPr>
          <p:cNvPr id="50180" name="Espace réservé du numéro de diapositive 3"/>
          <p:cNvSpPr>
            <a:spLocks noGrp="1"/>
          </p:cNvSpPr>
          <p:nvPr>
            <p:ph type="sldNum" sz="quarter" idx="5"/>
          </p:nvPr>
        </p:nvSpPr>
        <p:spPr>
          <a:noFill/>
        </p:spPr>
        <p:txBody>
          <a:bodyPr/>
          <a:lstStyle/>
          <a:p>
            <a:fld id="{11AB79C3-CEC8-4976-9C00-75778A783621}"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51203" name="Rectangle 3"/>
          <p:cNvSpPr>
            <a:spLocks noGrp="1"/>
          </p:cNvSpPr>
          <p:nvPr>
            <p:ph type="body" idx="1"/>
          </p:nvPr>
        </p:nvSpPr>
        <p:spPr/>
        <p:txBody>
          <a:bodyPr/>
          <a:lstStyle/>
          <a:p>
            <a:pPr eaLnBrk="1" hangingPunct="1">
              <a:defRPr/>
            </a:pPr>
            <a:r>
              <a:rPr lang="fr-CH" dirty="0" smtClean="0">
                <a:latin typeface="+mn-lt"/>
              </a:rPr>
              <a:t>Ces travaux suscitent un intérêt immédiat et donnent lieu à de nombreux efforts de théorisation. Un ouvrage présentant  une avancée importante en ce sens ne paraît cependant qu'en 1964, année où Caplan publie un ouvrage, « </a:t>
            </a:r>
            <a:r>
              <a:rPr lang="fr-CH" dirty="0" err="1" smtClean="0">
                <a:latin typeface="+mn-lt"/>
              </a:rPr>
              <a:t>Principles</a:t>
            </a:r>
            <a:r>
              <a:rPr lang="fr-CH" dirty="0" smtClean="0">
                <a:latin typeface="+mn-lt"/>
              </a:rPr>
              <a:t> of </a:t>
            </a:r>
            <a:r>
              <a:rPr lang="fr-CH" dirty="0" err="1" smtClean="0">
                <a:latin typeface="+mn-lt"/>
              </a:rPr>
              <a:t>Preventive</a:t>
            </a:r>
            <a:r>
              <a:rPr lang="fr-CH" dirty="0" smtClean="0">
                <a:latin typeface="+mn-lt"/>
              </a:rPr>
              <a:t> </a:t>
            </a:r>
            <a:r>
              <a:rPr lang="fr-CH" dirty="0" err="1" smtClean="0">
                <a:latin typeface="+mn-lt"/>
              </a:rPr>
              <a:t>Psychiatry</a:t>
            </a:r>
            <a:r>
              <a:rPr lang="fr-CH" dirty="0" smtClean="0">
                <a:latin typeface="+mn-lt"/>
              </a:rPr>
              <a:t> » La définition de la crise de Caplan (1964) est encore actuelle et pertinente. Selon lui, la crise est  «une période relativement courte de déséquilibre psychologique chez une personne confrontée à un événement dangereux qui représente un problème important pour elle, et qu'elle ne peut fuir ni résoudre avec ses ressources habituelles de résolution de problème» (Caplan, 1964). </a:t>
            </a:r>
          </a:p>
          <a:p>
            <a:pPr>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a:ln/>
        </p:spPr>
      </p:sp>
      <p:sp>
        <p:nvSpPr>
          <p:cNvPr id="52227" name="Rectangle 3"/>
          <p:cNvSpPr>
            <a:spLocks noGrp="1"/>
          </p:cNvSpPr>
          <p:nvPr>
            <p:ph type="body" idx="1"/>
          </p:nvPr>
        </p:nvSpPr>
        <p:spPr/>
        <p:txBody>
          <a:bodyPr/>
          <a:lstStyle/>
          <a:p>
            <a:pPr>
              <a:defRPr/>
            </a:pPr>
            <a:r>
              <a:rPr lang="fr-CH" dirty="0" smtClean="0"/>
              <a:t>Caplan présente 3 concepts principaux en ce qui concerne  la rencontre d’un individu de son homéostasie habituelle et  du « facteur de crise »</a:t>
            </a:r>
          </a:p>
          <a:p>
            <a:pPr>
              <a:defRPr/>
            </a:pPr>
            <a:r>
              <a:rPr lang="fr-CH" dirty="0" smtClean="0"/>
              <a:t> </a:t>
            </a:r>
            <a:r>
              <a:rPr lang="fr-CH" dirty="0" smtClean="0">
                <a:latin typeface="+mn-lt"/>
              </a:rPr>
              <a:t>(Lecomte, 1986)</a:t>
            </a:r>
          </a:p>
          <a:p>
            <a:pPr marL="171450" indent="-171450">
              <a:buFont typeface="Arial" pitchFamily="34" charset="0"/>
              <a:buChar char="•"/>
              <a:defRPr/>
            </a:pPr>
            <a:r>
              <a:rPr lang="fr-CH" b="1" dirty="0" smtClean="0">
                <a:latin typeface="+mn-lt"/>
              </a:rPr>
              <a:t>L’équilibre-déséquilibre</a:t>
            </a:r>
            <a:r>
              <a:rPr lang="fr-CH" dirty="0" smtClean="0">
                <a:latin typeface="+mn-lt"/>
              </a:rPr>
              <a:t> désigne la relation de l'individu avec son environnement social et physique, relation qui fluctue plus ou moins selon les périodes de sa vie. Ce concept dérive de celui d'homéostasie, c'est-à-dire de la tendance chez l'individu au maintien d'un équilibre constant entre les processus corporels et environnementaux de façon à assurer un fonctionnement optimal.</a:t>
            </a:r>
          </a:p>
          <a:p>
            <a:pPr marL="171450" indent="-171450">
              <a:buFont typeface="Arial" pitchFamily="34" charset="0"/>
              <a:buChar char="•"/>
              <a:defRPr/>
            </a:pPr>
            <a:r>
              <a:rPr lang="fr-CH" b="1" dirty="0" smtClean="0">
                <a:latin typeface="+mn-lt"/>
              </a:rPr>
              <a:t>L'événement dangereux</a:t>
            </a:r>
            <a:r>
              <a:rPr lang="fr-CH" dirty="0" smtClean="0">
                <a:latin typeface="+mn-lt"/>
              </a:rPr>
              <a:t> qui est un événement menaçant l'équilibre psychologique de l'individu. Il peut survenir dans son environnement physique (catastrophe naturelle), dans sa vie sociale (la perte d'un parent) ou dans sa vie biologique (une maladie). </a:t>
            </a:r>
          </a:p>
          <a:p>
            <a:pPr marL="171450" indent="-171450">
              <a:buFont typeface="Arial" pitchFamily="34" charset="0"/>
              <a:buChar char="•"/>
              <a:defRPr/>
            </a:pPr>
            <a:r>
              <a:rPr lang="fr-CH" b="1" dirty="0" smtClean="0">
                <a:latin typeface="+mn-lt"/>
              </a:rPr>
              <a:t>Les</a:t>
            </a:r>
            <a:r>
              <a:rPr lang="fr-CH" dirty="0" smtClean="0">
                <a:latin typeface="+mn-lt"/>
              </a:rPr>
              <a:t> </a:t>
            </a:r>
            <a:r>
              <a:rPr lang="fr-CH" b="1" dirty="0" smtClean="0">
                <a:latin typeface="+mn-lt"/>
              </a:rPr>
              <a:t>mécanismes de résolution de problème</a:t>
            </a:r>
            <a:r>
              <a:rPr lang="fr-CH" dirty="0" smtClean="0">
                <a:latin typeface="+mn-lt"/>
              </a:rPr>
              <a:t> ou d'adaptation sont les manières conscientes et inconscientes par lesquelles un individu règle ses problèmes, protège et maintient sa sécurité et son équilibre.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54275" name="Rectangle 3"/>
          <p:cNvSpPr>
            <a:spLocks noGrp="1"/>
          </p:cNvSpPr>
          <p:nvPr>
            <p:ph type="body" idx="1"/>
          </p:nvPr>
        </p:nvSpPr>
        <p:spPr>
          <a:noFill/>
          <a:ln/>
        </p:spPr>
        <p:txBody>
          <a:bodyPr/>
          <a:lstStyle/>
          <a:p>
            <a:r>
              <a:rPr lang="fr-CH" smtClean="0"/>
              <a:t>Edgar Nahoum, dit Edgar Morin, né à Paris le 8 juillet 1921, est un sociologue et philosophe français.</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ln/>
        </p:spPr>
      </p:sp>
      <p:sp>
        <p:nvSpPr>
          <p:cNvPr id="55299" name="Rectangle 3"/>
          <p:cNvSpPr>
            <a:spLocks noGrp="1"/>
          </p:cNvSpPr>
          <p:nvPr>
            <p:ph type="body" idx="1"/>
          </p:nvPr>
        </p:nvSpPr>
        <p:spPr>
          <a:noFill/>
          <a:ln/>
        </p:spPr>
        <p:txBody>
          <a:bodyPr/>
          <a:lstStyle/>
          <a:p>
            <a:r>
              <a:rPr lang="fr-CH" sz="1200" b="0" i="0" kern="1200" dirty="0" smtClean="0">
                <a:solidFill>
                  <a:schemeClr val="tx1"/>
                </a:solidFill>
                <a:latin typeface="+mn-lt"/>
                <a:ea typeface="+mn-ea"/>
                <a:cs typeface="+mn-cs"/>
              </a:rPr>
              <a:t>Psychiatre </a:t>
            </a:r>
            <a:r>
              <a:rPr lang="fr-CH" sz="1200" b="0" i="0" kern="1200" dirty="0" err="1" smtClean="0">
                <a:solidFill>
                  <a:schemeClr val="tx1"/>
                </a:solidFill>
                <a:latin typeface="+mn-lt"/>
                <a:ea typeface="+mn-ea"/>
                <a:cs typeface="+mn-cs"/>
              </a:rPr>
              <a:t>pschanaliste</a:t>
            </a:r>
            <a:r>
              <a:rPr lang="fr-CH" sz="1200" b="0" i="0" kern="1200" dirty="0" smtClean="0">
                <a:solidFill>
                  <a:schemeClr val="tx1"/>
                </a:solidFill>
                <a:latin typeface="+mn-lt"/>
                <a:ea typeface="+mn-ea"/>
                <a:cs typeface="+mn-cs"/>
              </a:rPr>
              <a:t> d’origine hongroise. Il est considéré comme l'un des grands chroniqueurs des débats entre </a:t>
            </a:r>
            <a:r>
              <a:rPr lang="fr-CH" sz="1200" b="0" i="0" u="none" strike="noStrike" kern="1200" dirty="0" smtClean="0">
                <a:solidFill>
                  <a:schemeClr val="tx1"/>
                </a:solidFill>
                <a:latin typeface="+mn-lt"/>
                <a:ea typeface="+mn-ea"/>
                <a:cs typeface="+mn-cs"/>
                <a:hlinkClick r:id="rId3" tooltip="Sigmund Freud"/>
              </a:rPr>
              <a:t>Sigmund Freud</a:t>
            </a:r>
            <a:r>
              <a:rPr lang="fr-CH" sz="1200" b="0" i="0" kern="1200" dirty="0" smtClean="0">
                <a:solidFill>
                  <a:schemeClr val="tx1"/>
                </a:solidFill>
                <a:latin typeface="+mn-lt"/>
                <a:ea typeface="+mn-ea"/>
                <a:cs typeface="+mn-cs"/>
              </a:rPr>
              <a:t> et </a:t>
            </a:r>
            <a:r>
              <a:rPr lang="fr-CH" sz="1200" b="0" i="0" u="none" strike="noStrike" kern="1200" dirty="0" err="1" smtClean="0">
                <a:solidFill>
                  <a:schemeClr val="tx1"/>
                </a:solidFill>
                <a:latin typeface="+mn-lt"/>
                <a:ea typeface="+mn-ea"/>
                <a:cs typeface="+mn-cs"/>
                <a:hlinkClick r:id="rId4" tooltip="Sándor Ferenczi"/>
              </a:rPr>
              <a:t>Sándor</a:t>
            </a:r>
            <a:r>
              <a:rPr lang="fr-CH" sz="1200" b="0" i="0" u="none" strike="noStrike" kern="1200" dirty="0" smtClean="0">
                <a:solidFill>
                  <a:schemeClr val="tx1"/>
                </a:solidFill>
                <a:latin typeface="+mn-lt"/>
                <a:ea typeface="+mn-ea"/>
                <a:cs typeface="+mn-cs"/>
                <a:hlinkClick r:id="rId4" tooltip="Sándor Ferenczi"/>
              </a:rPr>
              <a:t> Ferenczi</a:t>
            </a:r>
            <a:r>
              <a:rPr lang="fr-CH" sz="1200" b="0" i="0" kern="1200" dirty="0" smtClean="0">
                <a:solidFill>
                  <a:schemeClr val="tx1"/>
                </a:solidFill>
                <a:latin typeface="+mn-lt"/>
                <a:ea typeface="+mn-ea"/>
                <a:cs typeface="+mn-cs"/>
              </a:rPr>
              <a:t> et a aussi publié leur correspondance. </a:t>
            </a:r>
          </a:p>
          <a:p>
            <a:r>
              <a:rPr lang="fr-CH" sz="1200" b="0" i="0" kern="1200" dirty="0" smtClean="0">
                <a:solidFill>
                  <a:schemeClr val="tx1"/>
                </a:solidFill>
                <a:latin typeface="+mn-lt"/>
                <a:ea typeface="+mn-ea"/>
                <a:cs typeface="+mn-cs"/>
              </a:rPr>
              <a:t>Il vit à </a:t>
            </a:r>
            <a:r>
              <a:rPr lang="fr-CH" sz="1200" b="0" i="0" u="none" strike="noStrike" kern="1200" dirty="0" smtClean="0">
                <a:solidFill>
                  <a:schemeClr val="tx1"/>
                </a:solidFill>
                <a:latin typeface="+mn-lt"/>
                <a:ea typeface="+mn-ea"/>
                <a:cs typeface="+mn-cs"/>
                <a:hlinkClick r:id="rId5" tooltip="Genève"/>
              </a:rPr>
              <a:t>Genève</a:t>
            </a:r>
            <a:r>
              <a:rPr lang="fr-CH" sz="1200" b="0" i="0" kern="1200" dirty="0" smtClean="0">
                <a:solidFill>
                  <a:schemeClr val="tx1"/>
                </a:solidFill>
                <a:latin typeface="+mn-lt"/>
                <a:ea typeface="+mn-ea"/>
                <a:cs typeface="+mn-cs"/>
              </a:rPr>
              <a:t>. André </a:t>
            </a:r>
            <a:r>
              <a:rPr lang="fr-CH" sz="1200" b="0" i="0" kern="1200" dirty="0" err="1" smtClean="0">
                <a:solidFill>
                  <a:schemeClr val="tx1"/>
                </a:solidFill>
                <a:latin typeface="+mn-lt"/>
                <a:ea typeface="+mn-ea"/>
                <a:cs typeface="+mn-cs"/>
              </a:rPr>
              <a:t>Haynal</a:t>
            </a:r>
            <a:r>
              <a:rPr lang="fr-CH" sz="1200" b="0" i="0" kern="1200" dirty="0" smtClean="0">
                <a:solidFill>
                  <a:schemeClr val="tx1"/>
                </a:solidFill>
                <a:latin typeface="+mn-lt"/>
                <a:ea typeface="+mn-ea"/>
                <a:cs typeface="+mn-cs"/>
              </a:rPr>
              <a:t> a étudié à Budapest la philosophie et, ensuite, à </a:t>
            </a:r>
            <a:r>
              <a:rPr lang="fr-CH" sz="1200" b="0" i="0" u="none" strike="noStrike" kern="1200" dirty="0" smtClean="0">
                <a:solidFill>
                  <a:schemeClr val="tx1"/>
                </a:solidFill>
                <a:latin typeface="+mn-lt"/>
                <a:ea typeface="+mn-ea"/>
                <a:cs typeface="+mn-cs"/>
                <a:hlinkClick r:id="rId6" tooltip="Zurich"/>
              </a:rPr>
              <a:t>Zurich</a:t>
            </a:r>
            <a:r>
              <a:rPr lang="fr-CH" sz="1200" b="0" i="0" kern="1200" dirty="0" smtClean="0">
                <a:solidFill>
                  <a:schemeClr val="tx1"/>
                </a:solidFill>
                <a:latin typeface="+mn-lt"/>
                <a:ea typeface="+mn-ea"/>
                <a:cs typeface="+mn-cs"/>
              </a:rPr>
              <a:t> la médecine. Il occupait une chaire de professeur à la faculté de médecine de l'université de Genève.</a:t>
            </a:r>
            <a:r>
              <a:rPr lang="fr-CH" sz="1200" b="0" i="0" kern="1200" baseline="0" dirty="0" smtClean="0">
                <a:solidFill>
                  <a:schemeClr val="tx1"/>
                </a:solidFill>
                <a:latin typeface="+mn-lt"/>
                <a:ea typeface="+mn-ea"/>
                <a:cs typeface="+mn-cs"/>
              </a:rPr>
              <a:t> </a:t>
            </a:r>
          </a:p>
          <a:p>
            <a:r>
              <a:rPr lang="fr-CH" sz="1200" b="0" i="0" kern="1200" dirty="0" err="1" smtClean="0">
                <a:solidFill>
                  <a:schemeClr val="tx1"/>
                </a:solidFill>
                <a:latin typeface="+mn-lt"/>
                <a:ea typeface="+mn-ea"/>
                <a:cs typeface="+mn-cs"/>
              </a:rPr>
              <a:t>Haynal</a:t>
            </a:r>
            <a:r>
              <a:rPr lang="fr-CH" sz="1200" b="0" i="0" kern="1200" dirty="0" smtClean="0">
                <a:solidFill>
                  <a:schemeClr val="tx1"/>
                </a:solidFill>
                <a:latin typeface="+mn-lt"/>
                <a:ea typeface="+mn-ea"/>
                <a:cs typeface="+mn-cs"/>
              </a:rPr>
              <a:t> a rédigé de nombreux livres sur des questions psychanalytiques, la technique en particulier, qui ont été traduits en plusieurs langues.</a:t>
            </a:r>
            <a:endParaRPr lang="en-US" dirty="0" smtClean="0"/>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a:ln/>
        </p:spPr>
        <p:txBody>
          <a:bodyPr/>
          <a:lstStyle/>
          <a:p>
            <a:r>
              <a:rPr lang="fr-CH" dirty="0" smtClean="0"/>
              <a:t>Psychiatre, psychanalyste de Lausanne. </a:t>
            </a:r>
            <a:r>
              <a:rPr lang="fr-CH" sz="1200" b="0" i="0" kern="1200" dirty="0" smtClean="0">
                <a:solidFill>
                  <a:schemeClr val="tx1"/>
                </a:solidFill>
                <a:latin typeface="+mn-lt"/>
                <a:ea typeface="+mn-ea"/>
                <a:cs typeface="+mn-cs"/>
              </a:rPr>
              <a:t>Les psychothérapies brèves d'inspiration psychanalytique sont caractérisées par la technique du face à face, par une limitation temporelle et par la focalisation du traitement sur un symptôme.</a:t>
            </a:r>
          </a:p>
          <a:p>
            <a:r>
              <a:rPr lang="fr-CH" sz="1200" b="0" i="0" kern="1200" dirty="0" smtClean="0">
                <a:solidFill>
                  <a:schemeClr val="tx1"/>
                </a:solidFill>
                <a:latin typeface="+mn-lt"/>
                <a:ea typeface="+mn-ea"/>
                <a:cs typeface="+mn-cs"/>
              </a:rPr>
              <a:t>À partir de cette pratique, Edmond Gilliéron a développé une approche profondément originale centrée sur les motivations conduisant un patient à la consultation. </a:t>
            </a:r>
          </a:p>
          <a:p>
            <a:r>
              <a:rPr lang="fr-CH" sz="1200" b="0" i="0" kern="1200" dirty="0" smtClean="0">
                <a:solidFill>
                  <a:schemeClr val="tx1"/>
                </a:solidFill>
                <a:latin typeface="+mn-lt"/>
                <a:ea typeface="+mn-ea"/>
                <a:cs typeface="+mn-cs"/>
              </a:rPr>
              <a:t>Les indications en sont multiples : crises existentielles provoquées par une naissance ou un deuil, crise d'adolescence... Ce sont aussi les moments où l'on consulte parce que certains symptômes (obsessionnels, phobiques ou autres) deviennent trop pénibles. À partir de nombreux exemples cliniques, l'auteur développe les stratégies thérapeutiques à mettre en œuvre. </a:t>
            </a:r>
          </a:p>
          <a:p>
            <a:r>
              <a:rPr lang="fr-CH" sz="1200" b="0" i="0" kern="1200" dirty="0" smtClean="0">
                <a:solidFill>
                  <a:schemeClr val="tx1"/>
                </a:solidFill>
                <a:latin typeface="+mn-lt"/>
                <a:ea typeface="+mn-ea"/>
                <a:cs typeface="+mn-cs"/>
              </a:rPr>
              <a:t>Par ailleurs, il décrit avec précision une technique d'investigation psychanalytique en quatre séances, pouvant se révéler suffisante dans certains cas pour une profonde amélioration des troubles du patient.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ln/>
        </p:spPr>
      </p:sp>
      <p:sp>
        <p:nvSpPr>
          <p:cNvPr id="55299" name="Rectangle 3"/>
          <p:cNvSpPr>
            <a:spLocks noGrp="1"/>
          </p:cNvSpPr>
          <p:nvPr>
            <p:ph type="body" idx="1"/>
          </p:nvPr>
        </p:nvSpPr>
        <p:spPr>
          <a:noFill/>
          <a:ln/>
        </p:spPr>
        <p:txBody>
          <a:bodyPr/>
          <a:lstStyle/>
          <a:p>
            <a:r>
              <a:rPr lang="fr-CH" sz="1200" b="0" i="0" kern="1200" dirty="0" smtClean="0">
                <a:solidFill>
                  <a:schemeClr val="tx1"/>
                </a:solidFill>
                <a:latin typeface="+mn-lt"/>
                <a:ea typeface="+mn-ea"/>
                <a:cs typeface="+mn-cs"/>
              </a:rPr>
              <a:t>Ludwig </a:t>
            </a:r>
            <a:r>
              <a:rPr lang="fr-CH" sz="1200" b="0" i="0" kern="1200" dirty="0" err="1" smtClean="0">
                <a:solidFill>
                  <a:schemeClr val="tx1"/>
                </a:solidFill>
                <a:latin typeface="+mn-lt"/>
                <a:ea typeface="+mn-ea"/>
                <a:cs typeface="+mn-cs"/>
              </a:rPr>
              <a:t>von</a:t>
            </a:r>
            <a:r>
              <a:rPr lang="fr-CH" sz="1200" b="0" i="0" kern="1200" dirty="0" smtClean="0">
                <a:solidFill>
                  <a:schemeClr val="tx1"/>
                </a:solidFill>
                <a:latin typeface="+mn-lt"/>
                <a:ea typeface="+mn-ea"/>
                <a:cs typeface="+mn-cs"/>
              </a:rPr>
              <a:t> </a:t>
            </a:r>
            <a:r>
              <a:rPr lang="fr-CH" sz="1200" b="0" i="0" kern="1200" dirty="0" err="1" smtClean="0">
                <a:solidFill>
                  <a:schemeClr val="tx1"/>
                </a:solidFill>
                <a:latin typeface="+mn-lt"/>
                <a:ea typeface="+mn-ea"/>
                <a:cs typeface="+mn-cs"/>
              </a:rPr>
              <a:t>Bertalanffy</a:t>
            </a:r>
            <a:r>
              <a:rPr lang="fr-CH" sz="1200" b="0" i="0" kern="1200" dirty="0" smtClean="0">
                <a:solidFill>
                  <a:schemeClr val="tx1"/>
                </a:solidFill>
                <a:latin typeface="+mn-lt"/>
                <a:ea typeface="+mn-ea"/>
                <a:cs typeface="+mn-cs"/>
              </a:rPr>
              <a:t> est né et a grandi près de Vienne. La famille </a:t>
            </a:r>
            <a:r>
              <a:rPr lang="fr-CH" sz="1200" b="0" i="0" kern="1200" dirty="0" err="1" smtClean="0">
                <a:solidFill>
                  <a:schemeClr val="tx1"/>
                </a:solidFill>
                <a:latin typeface="+mn-lt"/>
                <a:ea typeface="+mn-ea"/>
                <a:cs typeface="+mn-cs"/>
              </a:rPr>
              <a:t>Bertalanffy</a:t>
            </a:r>
            <a:r>
              <a:rPr lang="fr-CH" sz="1200" b="0" i="0" kern="1200" dirty="0" smtClean="0">
                <a:solidFill>
                  <a:schemeClr val="tx1"/>
                </a:solidFill>
                <a:latin typeface="+mn-lt"/>
                <a:ea typeface="+mn-ea"/>
                <a:cs typeface="+mn-cs"/>
              </a:rPr>
              <a:t> a des racines hongroises. Il est biologiste. Il a des zones d’intérêt </a:t>
            </a:r>
            <a:r>
              <a:rPr lang="fr-CH" sz="1200" b="0" i="0" kern="1200" dirty="0" err="1" smtClean="0">
                <a:solidFill>
                  <a:schemeClr val="tx1"/>
                </a:solidFill>
                <a:latin typeface="+mn-lt"/>
                <a:ea typeface="+mn-ea"/>
                <a:cs typeface="+mn-cs"/>
              </a:rPr>
              <a:t>tres</a:t>
            </a:r>
            <a:r>
              <a:rPr lang="fr-CH" sz="1200" b="0" i="0" kern="1200" dirty="0" smtClean="0">
                <a:solidFill>
                  <a:schemeClr val="tx1"/>
                </a:solidFill>
                <a:latin typeface="+mn-lt"/>
                <a:ea typeface="+mn-ea"/>
                <a:cs typeface="+mn-cs"/>
              </a:rPr>
              <a:t> </a:t>
            </a:r>
            <a:r>
              <a:rPr lang="fr-CH" sz="1200" b="0" i="0" kern="1200" dirty="0" err="1" smtClean="0">
                <a:solidFill>
                  <a:schemeClr val="tx1"/>
                </a:solidFill>
                <a:latin typeface="+mn-lt"/>
                <a:ea typeface="+mn-ea"/>
                <a:cs typeface="+mn-cs"/>
              </a:rPr>
              <a:t>lages</a:t>
            </a:r>
            <a:r>
              <a:rPr lang="fr-CH" sz="1200" b="0" i="0" kern="1200" dirty="0" smtClean="0">
                <a:solidFill>
                  <a:schemeClr val="tx1"/>
                </a:solidFill>
                <a:latin typeface="+mn-lt"/>
                <a:ea typeface="+mn-ea"/>
                <a:cs typeface="+mn-cs"/>
              </a:rPr>
              <a:t> qui couvrent plusieurs domaines (mathématiques, philosophie, psychiatrie,</a:t>
            </a:r>
            <a:r>
              <a:rPr lang="fr-CH" sz="1200" b="0" i="0" kern="1200" baseline="0" dirty="0" smtClean="0">
                <a:solidFill>
                  <a:schemeClr val="tx1"/>
                </a:solidFill>
                <a:latin typeface="+mn-lt"/>
                <a:ea typeface="+mn-ea"/>
                <a:cs typeface="+mn-cs"/>
              </a:rPr>
              <a:t> théorie de l’évolution…)</a:t>
            </a:r>
            <a:r>
              <a:rPr lang="fr-CH" sz="1200" kern="1200" dirty="0" smtClean="0">
                <a:solidFill>
                  <a:schemeClr val="tx1"/>
                </a:solidFill>
                <a:latin typeface="+mn-lt"/>
                <a:ea typeface="+mn-ea"/>
                <a:cs typeface="+mn-cs"/>
              </a:rPr>
              <a:t> . Il est le premier </a:t>
            </a:r>
            <a:r>
              <a:rPr lang="fr-CH" sz="1200" kern="1200" dirty="0" err="1" smtClean="0">
                <a:solidFill>
                  <a:schemeClr val="tx1"/>
                </a:solidFill>
                <a:latin typeface="+mn-lt"/>
                <a:ea typeface="+mn-ea"/>
                <a:cs typeface="+mn-cs"/>
              </a:rPr>
              <a:t>àavoir</a:t>
            </a:r>
            <a:r>
              <a:rPr lang="fr-CH" sz="1200" kern="1200" dirty="0" smtClean="0">
                <a:solidFill>
                  <a:schemeClr val="tx1"/>
                </a:solidFill>
                <a:latin typeface="+mn-lt"/>
                <a:ea typeface="+mn-ea"/>
                <a:cs typeface="+mn-cs"/>
              </a:rPr>
              <a:t> travaillé sur la "théorie générale des systèmes».</a:t>
            </a:r>
          </a:p>
          <a:p>
            <a:endParaRPr lang="fr-CH" sz="1200" b="0" i="0" kern="1200" baseline="0" dirty="0" smtClean="0">
              <a:solidFill>
                <a:schemeClr val="tx1"/>
              </a:solidFill>
              <a:latin typeface="+mn-lt"/>
              <a:ea typeface="+mn-ea"/>
              <a:cs typeface="+mn-cs"/>
            </a:endParaRPr>
          </a:p>
          <a:p>
            <a:r>
              <a:rPr lang="fr-CH" sz="1200" kern="1200" dirty="0" smtClean="0">
                <a:solidFill>
                  <a:schemeClr val="tx1"/>
                </a:solidFill>
                <a:latin typeface="+mn-lt"/>
                <a:ea typeface="+mn-ea"/>
                <a:cs typeface="+mn-cs"/>
              </a:rPr>
              <a:t>Dans cette conception, c’est la relation qui fait tenir le système. </a:t>
            </a:r>
          </a:p>
          <a:p>
            <a:endParaRPr lang="fr-CH" sz="1200" kern="1200" dirty="0" smtClean="0">
              <a:solidFill>
                <a:schemeClr val="tx1"/>
              </a:solidFill>
              <a:latin typeface="+mn-lt"/>
              <a:ea typeface="+mn-ea"/>
              <a:cs typeface="+mn-cs"/>
            </a:endParaRPr>
          </a:p>
          <a:p>
            <a:r>
              <a:rPr lang="fr-CH" sz="1200" kern="1200" dirty="0" smtClean="0">
                <a:solidFill>
                  <a:schemeClr val="tx1"/>
                </a:solidFill>
                <a:latin typeface="+mn-lt"/>
                <a:ea typeface="+mn-ea"/>
                <a:cs typeface="+mn-cs"/>
              </a:rPr>
              <a:t>Un tout n'est donc pas uniquement une somme d'unités : </a:t>
            </a:r>
            <a:r>
              <a:rPr lang="fr-CH" sz="1200" i="1" kern="1200" dirty="0" smtClean="0">
                <a:solidFill>
                  <a:schemeClr val="tx1"/>
                </a:solidFill>
                <a:latin typeface="+mn-lt"/>
                <a:ea typeface="+mn-ea"/>
                <a:cs typeface="+mn-cs"/>
              </a:rPr>
              <a:t>"C'est un ensemble d'éléments interdépendants, c'est à dire liés entre eux par des relations telles que, si l'une est modifiée, les autres le seront aussi et que, par conséquent, tout l'ensemble est transformé».</a:t>
            </a:r>
            <a:endParaRPr lang="fr-CH" sz="1200" kern="1200" dirty="0" smtClean="0">
              <a:solidFill>
                <a:schemeClr val="tx1"/>
              </a:solidFill>
              <a:latin typeface="+mn-lt"/>
              <a:ea typeface="+mn-ea"/>
              <a:cs typeface="+mn-cs"/>
            </a:endParaRPr>
          </a:p>
          <a:p>
            <a:r>
              <a:rPr lang="fr-CH" sz="1200" kern="1200" dirty="0" smtClean="0">
                <a:solidFill>
                  <a:schemeClr val="tx1"/>
                </a:solidFill>
                <a:latin typeface="+mn-lt"/>
                <a:ea typeface="+mn-ea"/>
                <a:cs typeface="+mn-cs"/>
              </a:rPr>
              <a:t>Ce regard sur l’impact du comportement d’une personne sur son environnement (et vice-versa), implique dans la pratique clinique l’intégration rapide du réseau familial, social ou thérapeutique pour travailler l’hypothèse de crise et pour accompagner le patient et le réseau qui l’entoure dans les changements nécessaires à un meilleur fonctionnement.</a:t>
            </a:r>
            <a:endParaRPr lang="fr-CH" sz="1200" kern="1200" dirty="0">
              <a:solidFill>
                <a:schemeClr val="tx1"/>
              </a:solidFill>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6C47675-5BD0-4F0A-87CC-A60162852261}" type="slidenum">
              <a:rPr lang="fr-FR" smtClean="0"/>
              <a:pPr/>
              <a:t>19</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150000"/>
              </a:lnSpc>
              <a:buClr>
                <a:srgbClr val="CC3300"/>
              </a:buClr>
            </a:pPr>
            <a:r>
              <a:rPr lang="fr-FR" dirty="0" smtClean="0"/>
              <a:t>Moment de rupture dans l’équilibre personnel </a:t>
            </a:r>
          </a:p>
          <a:p>
            <a:pPr>
              <a:lnSpc>
                <a:spcPct val="150000"/>
              </a:lnSpc>
              <a:buClr>
                <a:srgbClr val="CC3300"/>
              </a:buClr>
            </a:pPr>
            <a:r>
              <a:rPr lang="fr-FR" dirty="0" smtClean="0"/>
              <a:t>Double mouvement possible: régression et progression</a:t>
            </a:r>
          </a:p>
          <a:p>
            <a:pPr eaLnBrk="1" hangingPunct="1">
              <a:lnSpc>
                <a:spcPct val="150000"/>
              </a:lnSpc>
              <a:buClr>
                <a:srgbClr val="CC3300"/>
              </a:buClr>
            </a:pPr>
            <a:r>
              <a:rPr lang="fr-FR" dirty="0" smtClean="0"/>
              <a:t>Nécessité de contacts soutenus avec des personnes repérées comme source d’étayage</a:t>
            </a:r>
          </a:p>
          <a:p>
            <a:pPr eaLnBrk="1" hangingPunct="1">
              <a:lnSpc>
                <a:spcPct val="150000"/>
              </a:lnSpc>
              <a:buClr>
                <a:srgbClr val="CC3300"/>
              </a:buClr>
            </a:pPr>
            <a:r>
              <a:rPr lang="fr-FR" dirty="0" smtClean="0"/>
              <a:t>Moment fécond qui, bien accompagné, permet de conduire à une intégration d’un changement et à un nouvel équilibre.</a:t>
            </a:r>
            <a:endParaRPr lang="fr-BE" b="1" dirty="0" smtClean="0">
              <a:solidFill>
                <a:srgbClr val="0000FF"/>
              </a:solidFill>
            </a:endParaRPr>
          </a:p>
          <a:p>
            <a:pPr eaLnBrk="1" hangingPunct="1"/>
            <a:endParaRPr lang="fr-CH"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Définition </a:t>
            </a:r>
            <a:r>
              <a:rPr lang="fr-CH" dirty="0" smtClean="0"/>
              <a:t>large</a:t>
            </a:r>
          </a:p>
          <a:p>
            <a:endParaRPr lang="fr-CH" dirty="0" smtClean="0"/>
          </a:p>
          <a:p>
            <a:r>
              <a:rPr lang="fr-CH" dirty="0" smtClean="0"/>
              <a:t>Se réfère au mot latin « </a:t>
            </a:r>
            <a:r>
              <a:rPr lang="fr-CH" dirty="0" err="1" smtClean="0"/>
              <a:t>urgens</a:t>
            </a:r>
            <a:r>
              <a:rPr lang="fr-CH" dirty="0" smtClean="0"/>
              <a:t> », c’est-à-dire « qui presse ».</a:t>
            </a:r>
          </a:p>
          <a:p>
            <a:r>
              <a:rPr lang="fr-CH" dirty="0" smtClean="0"/>
              <a:t>Une condition qui implique de donner du secours dans les plus brefs délais</a:t>
            </a:r>
            <a:endParaRPr lang="fr-CH" dirty="0"/>
          </a:p>
        </p:txBody>
      </p:sp>
      <p:sp>
        <p:nvSpPr>
          <p:cNvPr id="4" name="Espace réservé du numéro de diapositive 3"/>
          <p:cNvSpPr>
            <a:spLocks noGrp="1"/>
          </p:cNvSpPr>
          <p:nvPr>
            <p:ph type="sldNum" sz="quarter" idx="10"/>
          </p:nvPr>
        </p:nvSpPr>
        <p:spPr/>
        <p:txBody>
          <a:bodyPr/>
          <a:lstStyle/>
          <a:p>
            <a:fld id="{95E92000-65C4-C543-AD61-FAA63DF600CC}"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defTabSz="914400" eaLnBrk="1" hangingPunct="1">
              <a:defRPr/>
            </a:pPr>
            <a:r>
              <a:rPr lang="fr-CH" sz="1100" dirty="0" smtClean="0">
                <a:ea typeface="+mn-ea"/>
                <a:cs typeface="+mn-cs"/>
              </a:rPr>
              <a:t>Lors du premier entretien le patient amène son comportement avec lui tel un compagnon de route investi positivement depuis des années. Boire, passer des journées sur internet, consommer de la cocaïne ont été soit « l’ami à qui on tend la main » pour marquer des moments positifs importants de sa vie, soit un moyen efficace de lutter  contre la solitude, l’ennui ou de réparer une image narcissique endommagée.</a:t>
            </a:r>
          </a:p>
          <a:p>
            <a:pPr>
              <a:defRPr/>
            </a:pPr>
            <a:endParaRPr lang="fr-CH" dirty="0"/>
          </a:p>
        </p:txBody>
      </p:sp>
      <p:sp>
        <p:nvSpPr>
          <p:cNvPr id="93188" name="Espace réservé du numéro de diapositive 3"/>
          <p:cNvSpPr>
            <a:spLocks noGrp="1"/>
          </p:cNvSpPr>
          <p:nvPr>
            <p:ph type="sldNum" sz="quarter" idx="5"/>
          </p:nvPr>
        </p:nvSpPr>
        <p:spPr bwMode="auto">
          <a:noFill/>
          <a:ln>
            <a:miter lim="800000"/>
            <a:headEnd/>
            <a:tailEnd/>
          </a:ln>
        </p:spPr>
        <p:txBody>
          <a:bodyPr/>
          <a:lstStyle/>
          <a:p>
            <a:fld id="{A04497B2-8C8F-466F-806B-00D4D5960A4B}" type="slidenum">
              <a:rPr lang="en-US" smtClean="0">
                <a:ea typeface="MS PGothic" pitchFamily="34" charset="-128"/>
              </a:rPr>
              <a:pPr/>
              <a:t>21</a:t>
            </a:fld>
            <a:endParaRPr lang="en-US" smtClean="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defTabSz="914400" eaLnBrk="1" hangingPunct="1">
              <a:defRPr/>
            </a:pPr>
            <a:r>
              <a:rPr lang="fr-CH" sz="1100" dirty="0" smtClean="0">
                <a:ea typeface="+mn-ea"/>
                <a:cs typeface="+mn-cs"/>
              </a:rPr>
              <a:t>Lors du premier entretien le patient amène son comportement avec lui tel un compagnon de route investi positivement depuis des années. Boire, passer des journées sur internet, consommer de la cocaïne ont été soit « l’ami à qui on tend la main » pour marquer des moments positifs importants de sa vie, soit un moyen efficace de lutter  contre la solitude, l’ennui ou de réparer une image narcissique endommagée. </a:t>
            </a:r>
            <a:r>
              <a:rPr lang="fr-CH" sz="1100" dirty="0" smtClean="0"/>
              <a:t>Le comportement </a:t>
            </a:r>
            <a:r>
              <a:rPr lang="fr-CH" sz="1100" dirty="0" err="1" smtClean="0"/>
              <a:t>addictif</a:t>
            </a:r>
            <a:r>
              <a:rPr lang="fr-CH" sz="1100" dirty="0" smtClean="0"/>
              <a:t> présentent  ainsi des fonctions très importantes auxquelles il va être difficile pour la personne de renoncer en raison des bénéfices obtenus.</a:t>
            </a:r>
          </a:p>
          <a:p>
            <a:pPr>
              <a:defRPr/>
            </a:pPr>
            <a:endParaRPr lang="fr-CH" dirty="0"/>
          </a:p>
        </p:txBody>
      </p:sp>
      <p:sp>
        <p:nvSpPr>
          <p:cNvPr id="94212" name="Espace réservé du numéro de diapositive 3"/>
          <p:cNvSpPr>
            <a:spLocks noGrp="1"/>
          </p:cNvSpPr>
          <p:nvPr>
            <p:ph type="sldNum" sz="quarter" idx="5"/>
          </p:nvPr>
        </p:nvSpPr>
        <p:spPr bwMode="auto">
          <a:noFill/>
          <a:ln>
            <a:miter lim="800000"/>
            <a:headEnd/>
            <a:tailEnd/>
          </a:ln>
        </p:spPr>
        <p:txBody>
          <a:bodyPr/>
          <a:lstStyle/>
          <a:p>
            <a:fld id="{50492245-3871-4AC1-8D6D-5FDD275D1F6C}" type="slidenum">
              <a:rPr lang="en-US" smtClean="0">
                <a:ea typeface="MS PGothic" pitchFamily="34" charset="-128"/>
              </a:rPr>
              <a:pPr/>
              <a:t>22</a:t>
            </a:fld>
            <a:endParaRPr lang="en-US" smtClean="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a:lstStyle/>
          <a:p>
            <a:r>
              <a:rPr lang="fr-CH" sz="1200" b="1" smtClean="0"/>
              <a:t>Crises multiple dans une maladie chronique</a:t>
            </a:r>
          </a:p>
          <a:p>
            <a:endParaRPr lang="fr-CH" sz="1200" b="1" smtClean="0"/>
          </a:p>
          <a:p>
            <a:pPr>
              <a:buFontTx/>
              <a:buChar char="•"/>
            </a:pPr>
            <a:r>
              <a:rPr lang="fr-CH" sz="1100" smtClean="0"/>
              <a:t> Particularité de l’addiction avec ses phases de rétablissements et de rechutes (reprise des automatismes)</a:t>
            </a:r>
          </a:p>
          <a:p>
            <a:pPr>
              <a:buFontTx/>
              <a:buChar char="•"/>
            </a:pPr>
            <a:r>
              <a:rPr lang="fr-CH" sz="1100" smtClean="0"/>
              <a:t> Moindre tolérance à la perte et au changement</a:t>
            </a:r>
          </a:p>
          <a:p>
            <a:pPr lvl="1"/>
            <a:r>
              <a:rPr lang="fr-CH" sz="1100" smtClean="0"/>
              <a:t>- Relation d’attachement problématique</a:t>
            </a:r>
          </a:p>
          <a:p>
            <a:pPr lvl="1"/>
            <a:r>
              <a:rPr lang="fr-CH" sz="1100" smtClean="0"/>
              <a:t>-Environnement invalident avec difficulté à reconnaitre ses zones de compétences (Winnicott </a:t>
            </a:r>
            <a:r>
              <a:rPr lang="fr-CH" sz="1100" smtClean="0">
                <a:sym typeface="Wingdings" pitchFamily="2" charset="2"/>
              </a:rPr>
              <a:t> </a:t>
            </a:r>
            <a:r>
              <a:rPr lang="fr-CH" sz="1100" smtClean="0"/>
              <a:t>échec de la création d’un espace transitionnel  avec  aggrippement à l’objet et défaut d’individuation)</a:t>
            </a:r>
          </a:p>
          <a:p>
            <a:pPr>
              <a:buFontTx/>
              <a:buChar char="•"/>
            </a:pPr>
            <a:r>
              <a:rPr lang="fr-CH" sz="1100" smtClean="0"/>
              <a:t> Apprentissages défaillants </a:t>
            </a:r>
          </a:p>
          <a:p>
            <a:pPr lvl="1"/>
            <a:r>
              <a:rPr lang="fr-CH" sz="1100" smtClean="0"/>
              <a:t>- L’addiction prend la place de la confrontation aux situations sources d’anxiété avec développement d’outils pour y faire face (avantage de la diversité). Avec l’addiction l’individu développe un outil unique pour faire face à toutes les situations de la vie</a:t>
            </a:r>
          </a:p>
          <a:p>
            <a:pPr lvl="1"/>
            <a:r>
              <a:rPr lang="fr-CH" sz="1100" smtClean="0"/>
              <a:t>-Manque d’alternatives comportementales pour faire face  aux différentes situations émotionnelles de la vie</a:t>
            </a:r>
          </a:p>
          <a:p>
            <a:endParaRPr lang="fr-CH" sz="1100" smtClean="0"/>
          </a:p>
          <a:p>
            <a:endParaRPr lang="fr-CH" smtClean="0"/>
          </a:p>
        </p:txBody>
      </p:sp>
      <p:sp>
        <p:nvSpPr>
          <p:cNvPr id="97284" name="Espace réservé du numéro de diapositive 3"/>
          <p:cNvSpPr>
            <a:spLocks noGrp="1"/>
          </p:cNvSpPr>
          <p:nvPr>
            <p:ph type="sldNum" sz="quarter" idx="5"/>
          </p:nvPr>
        </p:nvSpPr>
        <p:spPr bwMode="auto">
          <a:noFill/>
          <a:ln>
            <a:miter lim="800000"/>
            <a:headEnd/>
            <a:tailEnd/>
          </a:ln>
        </p:spPr>
        <p:txBody>
          <a:bodyPr/>
          <a:lstStyle/>
          <a:p>
            <a:fld id="{E40F839B-BB7E-4EE1-B15F-11ECA7AD94A4}" type="slidenum">
              <a:rPr lang="en-US" smtClean="0">
                <a:ea typeface="MS PGothic" pitchFamily="34" charset="-128"/>
              </a:rPr>
              <a:pPr/>
              <a:t>23</a:t>
            </a:fld>
            <a:endParaRPr lang="en-US" smtClean="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a:defRPr/>
            </a:pPr>
            <a:r>
              <a:rPr lang="fr-CH" sz="1100" dirty="0" smtClean="0">
                <a:ea typeface="+mn-ea"/>
                <a:cs typeface="+mn-cs"/>
              </a:rPr>
              <a:t>Même si sa situation délétère dure depuis des mois voire des années, le premier contact avec le service d’addictologie prend souvent un caractère d’urgence : « il faut » agir immédiatement. Cette caractéristique du premier contact avec les patients souffrant d’addiction peut avoir des conséquences négatives en termes d’alliance thérapeutique et en termes de cohérence et d’efficacité des soins. </a:t>
            </a:r>
          </a:p>
        </p:txBody>
      </p:sp>
      <p:sp>
        <p:nvSpPr>
          <p:cNvPr id="98308" name="Espace réservé du numéro de diapositive 3"/>
          <p:cNvSpPr>
            <a:spLocks noGrp="1"/>
          </p:cNvSpPr>
          <p:nvPr>
            <p:ph type="sldNum" sz="quarter" idx="5"/>
          </p:nvPr>
        </p:nvSpPr>
        <p:spPr bwMode="auto">
          <a:noFill/>
          <a:ln>
            <a:miter lim="800000"/>
            <a:headEnd/>
            <a:tailEnd/>
          </a:ln>
        </p:spPr>
        <p:txBody>
          <a:bodyPr/>
          <a:lstStyle/>
          <a:p>
            <a:fld id="{8CC546A6-1B67-48B9-96D9-5B11782E6D19}" type="slidenum">
              <a:rPr lang="en-US" smtClean="0">
                <a:ea typeface="MS PGothic" pitchFamily="34" charset="-128"/>
              </a:rPr>
              <a:pPr/>
              <a:t>24</a:t>
            </a:fld>
            <a:endParaRPr lang="en-US" smtClean="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p:txBody>
          <a:bodyPr/>
          <a:lstStyle/>
          <a:p>
            <a:pPr defTabSz="914400" eaLnBrk="1" hangingPunct="1">
              <a:defRPr/>
            </a:pPr>
            <a:r>
              <a:rPr lang="fr-CH" sz="1100" dirty="0" smtClean="0">
                <a:ea typeface="+mn-ea"/>
                <a:cs typeface="+mn-cs"/>
              </a:rPr>
              <a:t>Même si sa situation délétère dure depuis des mois voire des années, le premier contact avec le service d’addictologie prend souvent un caractère d’urgence : « il faut » agir immédiatement. </a:t>
            </a:r>
          </a:p>
          <a:p>
            <a:pPr>
              <a:defRPr/>
            </a:pPr>
            <a:r>
              <a:rPr lang="fr-CH" sz="1100" dirty="0" smtClean="0">
                <a:ea typeface="+mn-ea"/>
                <a:cs typeface="+mn-cs"/>
              </a:rPr>
              <a:t>L'urgence est l'expression d'une situation devenue ingérable pour le patient et/ou son entourage. Il y a urgence dès qu'apparaît la notion de débordement. Tant que l' individu, sa famille ou le groupe social peut contenir les éléments destructeurs, le recours à l'institution d'urgence ne s'impose pas. Par contre, quand ces différentes instances sont débordées, la recherche d'un contenant s'avère  indispensable et efficacité du service d'urgence nous paraît à ce moment-là directement liée à sa capacité de contenir les émotions du sujet.</a:t>
            </a:r>
          </a:p>
          <a:p>
            <a:pPr>
              <a:defRPr/>
            </a:pPr>
            <a:r>
              <a:rPr lang="fr-CH" sz="1100" dirty="0" smtClean="0">
                <a:ea typeface="+mn-ea"/>
                <a:cs typeface="+mn-cs"/>
              </a:rPr>
              <a:t>Et ce qui définit souvent l’urgence, n'est pas tant les symptômes accentués d'une décompensation, que la réponse excessive, paroxystique que donne le patient et parfois son entourage, face à une situation qu'ils ne contrôlent plus.</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4451" name="Espace réservé des commentaires 2"/>
          <p:cNvSpPr>
            <a:spLocks noGrp="1"/>
          </p:cNvSpPr>
          <p:nvPr>
            <p:ph type="body" idx="1"/>
          </p:nvPr>
        </p:nvSpPr>
        <p:spPr bwMode="auto">
          <a:noFill/>
        </p:spPr>
        <p:txBody>
          <a:bodyPr/>
          <a:lstStyle/>
          <a:p>
            <a:endParaRPr lang="fr-CH" smtClean="0"/>
          </a:p>
        </p:txBody>
      </p:sp>
      <p:sp>
        <p:nvSpPr>
          <p:cNvPr id="104452" name="Espace réservé du numéro de diapositive 3"/>
          <p:cNvSpPr>
            <a:spLocks noGrp="1"/>
          </p:cNvSpPr>
          <p:nvPr>
            <p:ph type="sldNum" sz="quarter" idx="5"/>
          </p:nvPr>
        </p:nvSpPr>
        <p:spPr bwMode="auto">
          <a:noFill/>
          <a:ln>
            <a:miter lim="800000"/>
            <a:headEnd/>
            <a:tailEnd/>
          </a:ln>
        </p:spPr>
        <p:txBody>
          <a:bodyPr/>
          <a:lstStyle/>
          <a:p>
            <a:fld id="{8B0C48C5-F061-4AE1-AB78-8667F951EA69}" type="slidenum">
              <a:rPr lang="en-US" smtClean="0">
                <a:ea typeface="MS PGothic" pitchFamily="34" charset="-128"/>
              </a:rPr>
              <a:pPr/>
              <a:t>26</a:t>
            </a:fld>
            <a:endParaRPr lang="en-US" smtClean="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a:bodyPr>
          <a:lstStyle/>
          <a:p>
            <a:pPr>
              <a:defRPr/>
            </a:pPr>
            <a:r>
              <a:rPr lang="fr-CH" dirty="0" smtClean="0"/>
              <a:t>Dans cette revue remarquable, les auteurs ont fait une recherche très fouillée de la littérature pour mettre en exergue les liens entre trouble des affects (thymie, anxiété) et abus de substances /addiction.</a:t>
            </a:r>
          </a:p>
          <a:p>
            <a:pPr>
              <a:defRPr/>
            </a:pPr>
            <a:r>
              <a:rPr lang="fr-CH" dirty="0" smtClean="0"/>
              <a:t>En résumé,, ils montrent </a:t>
            </a:r>
          </a:p>
          <a:p>
            <a:pPr marL="228600" indent="-228600">
              <a:buFont typeface="+mj-lt"/>
              <a:buAutoNum type="arabicPeriod"/>
              <a:defRPr/>
            </a:pPr>
            <a:r>
              <a:rPr lang="fr-CH" dirty="0" smtClean="0"/>
              <a:t>Pour les affects négatifs (AN) (humeur dépressive par ex)</a:t>
            </a:r>
          </a:p>
          <a:p>
            <a:pPr marL="857250" lvl="1" indent="-228600">
              <a:buFont typeface="Arial" pitchFamily="34" charset="0"/>
              <a:buChar char="•"/>
              <a:defRPr/>
            </a:pPr>
            <a:r>
              <a:rPr lang="fr-CH" dirty="0" smtClean="0"/>
              <a:t>Des AN élevés favorisent l’initiation à la prise de substances</a:t>
            </a:r>
          </a:p>
          <a:p>
            <a:pPr marL="857250" lvl="1" indent="-228600">
              <a:buFont typeface="Arial" pitchFamily="34" charset="0"/>
              <a:buChar char="•"/>
              <a:defRPr/>
            </a:pPr>
            <a:r>
              <a:rPr lang="fr-CH" dirty="0" smtClean="0"/>
              <a:t>Des AN élevés favorisent l’usage excessif</a:t>
            </a:r>
          </a:p>
          <a:p>
            <a:pPr marL="857250" lvl="1" indent="-228600">
              <a:buFont typeface="Arial" pitchFamily="34" charset="0"/>
              <a:buChar char="•"/>
              <a:defRPr/>
            </a:pPr>
            <a:r>
              <a:rPr lang="fr-CH" dirty="0" smtClean="0"/>
              <a:t>Des AN TRES élevés favorisent l’addiction et la rechute</a:t>
            </a:r>
          </a:p>
          <a:p>
            <a:pPr marL="857250" lvl="1" indent="-228600">
              <a:buFont typeface="Arial" pitchFamily="34" charset="0"/>
              <a:buChar char="•"/>
              <a:defRPr/>
            </a:pPr>
            <a:endParaRPr lang="fr-CH" dirty="0" smtClean="0"/>
          </a:p>
          <a:p>
            <a:pPr marL="228600" indent="-228600">
              <a:buFont typeface="+mj-lt"/>
              <a:buAutoNum type="arabicPeriod"/>
              <a:defRPr/>
            </a:pPr>
            <a:r>
              <a:rPr lang="fr-CH" dirty="0" smtClean="0"/>
              <a:t>Pour les affects positifs (PA) comme l’euphorie ou l’excitation excessive</a:t>
            </a:r>
          </a:p>
          <a:p>
            <a:pPr marL="857250" lvl="1" indent="-228600">
              <a:buFont typeface="Arial" pitchFamily="34" charset="0"/>
              <a:buChar char="•"/>
              <a:defRPr/>
            </a:pPr>
            <a:r>
              <a:rPr lang="fr-CH" dirty="0" smtClean="0"/>
              <a:t>Des AP élevés favorisent l’initiation à la prise de substances</a:t>
            </a:r>
          </a:p>
          <a:p>
            <a:pPr marL="857250" lvl="1" indent="-228600">
              <a:buFont typeface="Arial" pitchFamily="34" charset="0"/>
              <a:buChar char="•"/>
              <a:defRPr/>
            </a:pPr>
            <a:r>
              <a:rPr lang="fr-CH" dirty="0" smtClean="0"/>
              <a:t>Des AP élevés favorisent l’usage excessif</a:t>
            </a:r>
          </a:p>
          <a:p>
            <a:pPr marL="857250" lvl="1" indent="-228600">
              <a:buFont typeface="Arial" pitchFamily="34" charset="0"/>
              <a:buChar char="•"/>
              <a:defRPr/>
            </a:pPr>
            <a:r>
              <a:rPr lang="fr-CH" dirty="0" smtClean="0"/>
              <a:t>Des  AP très bas (ex: anhédonie) favorisent l’addiction et la rechute</a:t>
            </a:r>
          </a:p>
          <a:p>
            <a:pPr marL="857250" lvl="1" indent="-228600">
              <a:buFont typeface="Arial" pitchFamily="34" charset="0"/>
              <a:buChar char="•"/>
              <a:defRPr/>
            </a:pPr>
            <a:endParaRPr lang="fr-CH" dirty="0" smtClean="0"/>
          </a:p>
          <a:p>
            <a:pPr marL="228600" indent="-228600">
              <a:buFont typeface="+mj-lt"/>
              <a:buAutoNum type="arabicPeriod"/>
              <a:defRPr/>
            </a:pPr>
            <a:r>
              <a:rPr lang="fr-CH" dirty="0" smtClean="0"/>
              <a:t>Le 3</a:t>
            </a:r>
            <a:r>
              <a:rPr lang="fr-CH" baseline="30000" dirty="0" smtClean="0"/>
              <a:t>ème</a:t>
            </a:r>
            <a:r>
              <a:rPr lang="fr-CH" dirty="0" smtClean="0"/>
              <a:t> critère est la capacité d’</a:t>
            </a:r>
            <a:r>
              <a:rPr lang="fr-CH" dirty="0" err="1" smtClean="0"/>
              <a:t>auto-contrôle</a:t>
            </a:r>
            <a:r>
              <a:rPr lang="fr-CH" dirty="0" smtClean="0"/>
              <a:t>  (CE)  à </a:t>
            </a:r>
            <a:r>
              <a:rPr lang="fr-CH" dirty="0" err="1" smtClean="0"/>
              <a:t>developper</a:t>
            </a:r>
            <a:r>
              <a:rPr lang="fr-CH" dirty="0" smtClean="0"/>
              <a:t> des réactions alternative à la réaction habituelle dans les situations de stress</a:t>
            </a:r>
          </a:p>
          <a:p>
            <a:pPr marL="857250" lvl="1" indent="-228600">
              <a:buFont typeface="Arial" pitchFamily="34" charset="0"/>
              <a:buChar char="•"/>
              <a:defRPr/>
            </a:pPr>
            <a:r>
              <a:rPr lang="fr-CH" dirty="0" smtClean="0"/>
              <a:t>Cette capacité quand elle est basse participe tant à l’initiation qu’à l’usage excessif qu'au maintien de l’addiction</a:t>
            </a:r>
          </a:p>
        </p:txBody>
      </p:sp>
      <p:sp>
        <p:nvSpPr>
          <p:cNvPr id="105476" name="Espace réservé du numéro de diapositive 3"/>
          <p:cNvSpPr>
            <a:spLocks noGrp="1"/>
          </p:cNvSpPr>
          <p:nvPr>
            <p:ph type="sldNum" sz="quarter" idx="5"/>
          </p:nvPr>
        </p:nvSpPr>
        <p:spPr bwMode="auto">
          <a:noFill/>
          <a:ln>
            <a:miter lim="800000"/>
            <a:headEnd/>
            <a:tailEnd/>
          </a:ln>
        </p:spPr>
        <p:txBody>
          <a:bodyPr/>
          <a:lstStyle/>
          <a:p>
            <a:fld id="{2C9ECD6C-5F95-4263-B87B-CB6766D31DC1}" type="slidenum">
              <a:rPr lang="en-US" smtClean="0">
                <a:ea typeface="MS PGothic" pitchFamily="34" charset="-128"/>
              </a:rPr>
              <a:pPr/>
              <a:t>27</a:t>
            </a:fld>
            <a:endParaRPr lang="en-US" smtClean="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a:lstStyle/>
          <a:p>
            <a:r>
              <a:rPr lang="fr-FR" sz="1100" smtClean="0"/>
              <a:t>Péjore le pronostic du trouble psychiatrique et celui de la conduite addictive.</a:t>
            </a:r>
          </a:p>
          <a:p>
            <a:r>
              <a:rPr lang="fr-FR" sz="1100" smtClean="0"/>
              <a:t>Taux plus élevés d’hospitalisations</a:t>
            </a:r>
          </a:p>
          <a:p>
            <a:r>
              <a:rPr lang="fr-FR" sz="1100" smtClean="0"/>
              <a:t>Plus de suicides et de TS</a:t>
            </a:r>
          </a:p>
          <a:p>
            <a:r>
              <a:rPr lang="fr-FR" sz="1100" smtClean="0"/>
              <a:t>Plus de délinquance-criminalité</a:t>
            </a:r>
          </a:p>
          <a:p>
            <a:r>
              <a:rPr lang="fr-FR" sz="1100" smtClean="0"/>
              <a:t>Plus de désinsertion sociale</a:t>
            </a:r>
          </a:p>
          <a:p>
            <a:r>
              <a:rPr lang="fr-FR" sz="1100" smtClean="0"/>
              <a:t>Moins bonne compliance aux traitements</a:t>
            </a:r>
          </a:p>
          <a:p>
            <a:endParaRPr lang="fr-CH" smtClean="0"/>
          </a:p>
        </p:txBody>
      </p:sp>
      <p:sp>
        <p:nvSpPr>
          <p:cNvPr id="106500" name="Espace réservé du numéro de diapositive 3"/>
          <p:cNvSpPr>
            <a:spLocks noGrp="1"/>
          </p:cNvSpPr>
          <p:nvPr>
            <p:ph type="sldNum" sz="quarter" idx="5"/>
          </p:nvPr>
        </p:nvSpPr>
        <p:spPr bwMode="auto">
          <a:noFill/>
          <a:ln>
            <a:miter lim="800000"/>
            <a:headEnd/>
            <a:tailEnd/>
          </a:ln>
        </p:spPr>
        <p:txBody>
          <a:bodyPr/>
          <a:lstStyle/>
          <a:p>
            <a:fld id="{C21AFC93-179D-4047-84EA-E93A553E5E6A}" type="slidenum">
              <a:rPr lang="en-US" smtClean="0">
                <a:ea typeface="MS PGothic" pitchFamily="34" charset="-128"/>
              </a:rPr>
              <a:pPr/>
              <a:t>28</a:t>
            </a:fld>
            <a:endParaRPr lang="en-US" smtClean="0">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a:defRPr/>
            </a:pPr>
            <a:r>
              <a:rPr lang="fr-CH" sz="1100" dirty="0" smtClean="0">
                <a:ea typeface="+mn-ea"/>
                <a:cs typeface="+mn-cs"/>
              </a:rPr>
              <a:t>Lorsqu’il consulte, le patient est menacé de perdre ou a déjà perdu des pans importants de son existence.  Aucun patient souffrant d’addiction ne vient en consultation « de gaité de cœur » ou pour la beauté du changement. Rares sont les patients qui viennent avec la tranquille certitude d’avoir pris la bonne décision: la très grande majorité viennent en soin fragilisés par des pertes nombreuses dues en partie au comportement </a:t>
            </a:r>
            <a:r>
              <a:rPr lang="fr-CH" sz="1100" dirty="0" err="1" smtClean="0">
                <a:ea typeface="+mn-ea"/>
                <a:cs typeface="+mn-cs"/>
              </a:rPr>
              <a:t>addictif</a:t>
            </a:r>
            <a:r>
              <a:rPr lang="fr-CH" sz="1100" dirty="0" smtClean="0">
                <a:ea typeface="+mn-ea"/>
                <a:cs typeface="+mn-cs"/>
              </a:rPr>
              <a:t> devenu problématique. Et quand la réflexion du changement émerge, il va devoir être affronté  souvent dans , ce qu’on peut appeler un désert relationnel</a:t>
            </a:r>
          </a:p>
        </p:txBody>
      </p:sp>
      <p:sp>
        <p:nvSpPr>
          <p:cNvPr id="107524" name="Espace réservé du numéro de diapositive 3"/>
          <p:cNvSpPr>
            <a:spLocks noGrp="1"/>
          </p:cNvSpPr>
          <p:nvPr>
            <p:ph type="sldNum" sz="quarter" idx="5"/>
          </p:nvPr>
        </p:nvSpPr>
        <p:spPr bwMode="auto">
          <a:noFill/>
          <a:ln>
            <a:miter lim="800000"/>
            <a:headEnd/>
            <a:tailEnd/>
          </a:ln>
        </p:spPr>
        <p:txBody>
          <a:bodyPr/>
          <a:lstStyle/>
          <a:p>
            <a:fld id="{9B5265AE-615B-4108-8D5A-37B27598368C}" type="slidenum">
              <a:rPr lang="en-US" smtClean="0">
                <a:ea typeface="MS PGothic" pitchFamily="34" charset="-128"/>
              </a:rPr>
              <a:pPr/>
              <a:t>29</a:t>
            </a:fld>
            <a:endParaRPr lang="en-US" smtClean="0">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66673F9-40FC-491C-B1BB-01F9C93E0EB8}" type="slidenum">
              <a:rPr lang="fr-FR" smtClean="0"/>
              <a:pPr/>
              <a:t>30</a:t>
            </a:fld>
            <a:endParaRPr 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dirty="0" smtClean="0"/>
              <a:t>L'urgence est l'expression d'une situation devenue ingérable pour le patient et/ou son entourage. Et ce qui définit souvent l’urgence, n'est pas tant les symptômes accentués d'une décompensation, que la réponse excessive, paroxystique que donne le patient et parfois son entourage, face à une situation qu'ils ne contrôlent plus.</a:t>
            </a:r>
          </a:p>
          <a:p>
            <a:endParaRPr lang="fr-CH" dirty="0"/>
          </a:p>
        </p:txBody>
      </p:sp>
      <p:sp>
        <p:nvSpPr>
          <p:cNvPr id="4" name="Espace réservé du numéro de diapositive 3"/>
          <p:cNvSpPr>
            <a:spLocks noGrp="1"/>
          </p:cNvSpPr>
          <p:nvPr>
            <p:ph type="sldNum" sz="quarter" idx="10"/>
          </p:nvPr>
        </p:nvSpPr>
        <p:spPr/>
        <p:txBody>
          <a:bodyPr/>
          <a:lstStyle/>
          <a:p>
            <a:fld id="{95E92000-65C4-C543-AD61-FAA63DF600CC}" type="slidenum">
              <a:rPr lang="fr-FR" smtClean="0"/>
              <a:pPr/>
              <a:t>3</a:t>
            </a:fld>
            <a:endParaRPr lang="fr-FR"/>
          </a:p>
        </p:txBody>
      </p:sp>
    </p:spTree>
    <p:extLst>
      <p:ext uri="{BB962C8B-B14F-4D97-AF65-F5344CB8AC3E}">
        <p14:creationId xmlns:p14="http://schemas.microsoft.com/office/powerpoint/2010/main" xmlns="" val="3972365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r>
              <a:rPr lang="fr-CH" dirty="0" smtClean="0">
                <a:latin typeface="+mn-lt"/>
              </a:rPr>
              <a:t>Il est donc primordial que l’intervention de crise ne se limite pas à répondre à la demande immédiate (par exemple accepter d’emblée une hospitalisation pour un sevrage). Elle doit permettre de garder une tension. Ceci ne peut se faire que si les intervenants de crise se positionnent  de façon très active dans ce processus, avec une acceptation inconditionnelle du patient dans un cadre « suffisamment bon »:  une présence chaleureuse et empathique, une implication personnelle dans la prise en soins, une capacité à rebondir avec les dires du patient, pour l’aider à se « décoller » du comportement addictif. </a:t>
            </a:r>
            <a:br>
              <a:rPr lang="fr-CH" dirty="0" smtClean="0">
                <a:latin typeface="+mn-lt"/>
              </a:rPr>
            </a:br>
            <a:endParaRPr lang="fr-CH" dirty="0"/>
          </a:p>
        </p:txBody>
      </p:sp>
      <p:sp>
        <p:nvSpPr>
          <p:cNvPr id="59396" name="Espace réservé du numéro de diapositive 3"/>
          <p:cNvSpPr>
            <a:spLocks noGrp="1"/>
          </p:cNvSpPr>
          <p:nvPr>
            <p:ph type="sldNum" sz="quarter" idx="5"/>
          </p:nvPr>
        </p:nvSpPr>
        <p:spPr>
          <a:noFill/>
        </p:spPr>
        <p:txBody>
          <a:bodyPr/>
          <a:lstStyle/>
          <a:p>
            <a:fld id="{CE3E6C14-18C3-424E-AAD8-0E922FA152A0}"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5E92000-65C4-C543-AD61-FAA63DF600CC}" type="slidenum">
              <a:rPr lang="fr-FR" smtClean="0"/>
              <a:pPr/>
              <a:t>32</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p:spPr>
        <p:txBody>
          <a:bodyPr/>
          <a:lstStyle/>
          <a:p>
            <a:r>
              <a:rPr lang="fr-CH" smtClean="0"/>
              <a:t>Le travail de crise s’intègre dans le dispositif comme une première étape. Ses buts sont doubles : </a:t>
            </a:r>
          </a:p>
          <a:p>
            <a:endParaRPr lang="fr-CH" smtClean="0"/>
          </a:p>
          <a:p>
            <a:pPr lvl="1"/>
            <a:r>
              <a:rPr lang="fr-CH" smtClean="0"/>
              <a:t>diminuer le risque de rupture précoce des soins </a:t>
            </a:r>
          </a:p>
          <a:p>
            <a:pPr lvl="1"/>
            <a:r>
              <a:rPr lang="fr-CH" smtClean="0"/>
              <a:t>permettre au patient de faire des choix qui tiennent compte de toutes les facettes des problèmes et des ressources </a:t>
            </a:r>
          </a:p>
          <a:p>
            <a:pPr lvl="1"/>
            <a:r>
              <a:rPr lang="fr-CH" smtClean="0"/>
              <a:t>progresser ainsi dans la gestion de son addiction</a:t>
            </a:r>
          </a:p>
        </p:txBody>
      </p:sp>
      <p:sp>
        <p:nvSpPr>
          <p:cNvPr id="61444" name="Espace réservé du numéro de diapositive 3"/>
          <p:cNvSpPr>
            <a:spLocks noGrp="1"/>
          </p:cNvSpPr>
          <p:nvPr>
            <p:ph type="sldNum" sz="quarter" idx="5"/>
          </p:nvPr>
        </p:nvSpPr>
        <p:spPr>
          <a:noFill/>
        </p:spPr>
        <p:txBody>
          <a:bodyPr/>
          <a:lstStyle/>
          <a:p>
            <a:fld id="{622327E1-7581-44A3-8240-C6AF8737ABB5}"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a:ln/>
        </p:spPr>
        <p:txBody>
          <a:bodyPr/>
          <a:lstStyle/>
          <a:p>
            <a:pPr>
              <a:lnSpc>
                <a:spcPct val="200000"/>
              </a:lnSpc>
            </a:pPr>
            <a:r>
              <a:rPr lang="fr-CH" dirty="0" smtClean="0"/>
              <a:t>L’urgence comme symptôme d’une crise</a:t>
            </a:r>
          </a:p>
          <a:p>
            <a:pPr>
              <a:lnSpc>
                <a:spcPct val="200000"/>
              </a:lnSpc>
            </a:pPr>
            <a:r>
              <a:rPr lang="fr-CH" dirty="0" smtClean="0"/>
              <a:t>Répétition de l’urgence </a:t>
            </a:r>
            <a:r>
              <a:rPr lang="fr-CH" dirty="0" smtClean="0">
                <a:sym typeface="Wingdings" pitchFamily="2" charset="2"/>
              </a:rPr>
              <a:t></a:t>
            </a:r>
            <a:r>
              <a:rPr lang="fr-CH" dirty="0" smtClean="0"/>
              <a:t> cave addiction (réponse automatique)</a:t>
            </a:r>
          </a:p>
          <a:p>
            <a:pPr>
              <a:lnSpc>
                <a:spcPct val="200000"/>
              </a:lnSpc>
            </a:pPr>
            <a:r>
              <a:rPr lang="fr-CH" dirty="0" smtClean="0"/>
              <a:t>Nécessité de s’auto-prescrire comme contenant sans agir (de façon automatique) pour </a:t>
            </a:r>
            <a:r>
              <a:rPr lang="fr-CH" b="1" dirty="0" smtClean="0"/>
              <a:t>se</a:t>
            </a:r>
            <a:r>
              <a:rPr lang="fr-CH" dirty="0" smtClean="0"/>
              <a:t> soulager</a:t>
            </a:r>
          </a:p>
          <a:p>
            <a:pPr>
              <a:lnSpc>
                <a:spcPct val="200000"/>
              </a:lnSpc>
            </a:pPr>
            <a:r>
              <a:rPr lang="fr-CH" dirty="0" smtClean="0"/>
              <a:t>Questionner pour passer à une logique de crise, c.à.d. de travail collaboratif</a:t>
            </a:r>
          </a:p>
          <a:p>
            <a:pPr>
              <a:lnSpc>
                <a:spcPct val="200000"/>
              </a:lnSpc>
            </a:pPr>
            <a:endParaRPr lang="fr-CH" dirty="0" smtClean="0"/>
          </a:p>
          <a:p>
            <a:endParaRPr lang="fr-CH" dirty="0" smtClean="0"/>
          </a:p>
        </p:txBody>
      </p:sp>
      <p:sp>
        <p:nvSpPr>
          <p:cNvPr id="63492" name="Espace réservé du numéro de diapositive 3"/>
          <p:cNvSpPr>
            <a:spLocks noGrp="1"/>
          </p:cNvSpPr>
          <p:nvPr>
            <p:ph type="sldNum" sz="quarter" idx="5"/>
          </p:nvPr>
        </p:nvSpPr>
        <p:spPr>
          <a:noFill/>
        </p:spPr>
        <p:txBody>
          <a:bodyPr/>
          <a:lstStyle/>
          <a:p>
            <a:fld id="{15E294C6-A948-4AE9-B86D-BA1625CD4D81}" type="slidenum">
              <a:rPr lang="fr-FR" smtClean="0"/>
              <a:pPr/>
              <a:t>34</a:t>
            </a:fld>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b="0" i="0" kern="1200" dirty="0" smtClean="0">
                <a:solidFill>
                  <a:schemeClr val="tx1"/>
                </a:solidFill>
                <a:latin typeface="+mn-lt"/>
                <a:ea typeface="+mn-ea"/>
                <a:cs typeface="+mn-cs"/>
              </a:rPr>
              <a:t>Épictète est né en </a:t>
            </a:r>
            <a:r>
              <a:rPr lang="fr-CH" sz="1200" b="0" i="0" u="none" strike="noStrike" kern="1200" dirty="0" smtClean="0">
                <a:solidFill>
                  <a:schemeClr val="tx1"/>
                </a:solidFill>
                <a:latin typeface="+mn-lt"/>
                <a:ea typeface="+mn-ea"/>
                <a:cs typeface="+mn-cs"/>
                <a:hlinkClick r:id="rId3" tooltip="50"/>
              </a:rPr>
              <a:t>50 </a:t>
            </a:r>
            <a:r>
              <a:rPr lang="fr-CH" sz="1200" b="0" i="0" u="none" strike="noStrike" kern="1200" dirty="0" err="1" smtClean="0">
                <a:solidFill>
                  <a:schemeClr val="tx1"/>
                </a:solidFill>
                <a:latin typeface="+mn-lt"/>
                <a:ea typeface="+mn-ea"/>
                <a:cs typeface="+mn-cs"/>
                <a:hlinkClick r:id="rId3" tooltip="50"/>
              </a:rPr>
              <a:t>ap</a:t>
            </a:r>
            <a:r>
              <a:rPr lang="fr-CH" sz="1200" b="0" i="0" u="none" strike="noStrike" kern="1200" dirty="0" smtClean="0">
                <a:solidFill>
                  <a:schemeClr val="tx1"/>
                </a:solidFill>
                <a:latin typeface="+mn-lt"/>
                <a:ea typeface="+mn-ea"/>
                <a:cs typeface="+mn-cs"/>
                <a:hlinkClick r:id="rId3" tooltip="50"/>
              </a:rPr>
              <a:t>. J.-C</a:t>
            </a:r>
            <a:r>
              <a:rPr lang="fr-CH" sz="1200" b="0" i="0" kern="1200" dirty="0" smtClean="0">
                <a:solidFill>
                  <a:schemeClr val="tx1"/>
                </a:solidFill>
                <a:latin typeface="+mn-lt"/>
                <a:ea typeface="+mn-ea"/>
                <a:cs typeface="+mn-cs"/>
              </a:rPr>
              <a:t>., à </a:t>
            </a:r>
            <a:r>
              <a:rPr lang="fr-CH" sz="1200" b="0" i="0" u="none" strike="noStrike" kern="1200" dirty="0" smtClean="0">
                <a:solidFill>
                  <a:schemeClr val="tx1"/>
                </a:solidFill>
                <a:latin typeface="+mn-lt"/>
                <a:ea typeface="+mn-ea"/>
                <a:cs typeface="+mn-cs"/>
                <a:hlinkClick r:id="rId4" tooltip="Hiérapolis"/>
              </a:rPr>
              <a:t>Hiérapolis</a:t>
            </a:r>
            <a:r>
              <a:rPr lang="fr-CH" sz="1200" b="0" i="0" kern="1200" dirty="0" smtClean="0">
                <a:solidFill>
                  <a:schemeClr val="tx1"/>
                </a:solidFill>
                <a:latin typeface="+mn-lt"/>
                <a:ea typeface="+mn-ea"/>
                <a:cs typeface="+mn-cs"/>
              </a:rPr>
              <a:t> en </a:t>
            </a:r>
            <a:r>
              <a:rPr lang="fr-CH" sz="1200" b="0" i="0" u="none" strike="noStrike" kern="1200" dirty="0" smtClean="0">
                <a:solidFill>
                  <a:schemeClr val="tx1"/>
                </a:solidFill>
                <a:latin typeface="+mn-lt"/>
                <a:ea typeface="+mn-ea"/>
                <a:cs typeface="+mn-cs"/>
                <a:hlinkClick r:id="rId5" tooltip="Phrygie"/>
              </a:rPr>
              <a:t>Phrygie</a:t>
            </a:r>
            <a:r>
              <a:rPr lang="fr-CH" sz="1200" b="0" i="0" kern="1200" dirty="0" smtClean="0">
                <a:solidFill>
                  <a:schemeClr val="tx1"/>
                </a:solidFill>
                <a:latin typeface="+mn-lt"/>
                <a:ea typeface="+mn-ea"/>
                <a:cs typeface="+mn-cs"/>
              </a:rPr>
              <a:t> ; probablement fils d'esclaves, il fut lui-même esclave et vendu </a:t>
            </a:r>
            <a:r>
              <a:rPr lang="fr-CH" sz="1200" b="0" i="0" kern="1200" dirty="0" err="1" smtClean="0">
                <a:solidFill>
                  <a:schemeClr val="tx1"/>
                </a:solidFill>
                <a:latin typeface="+mn-lt"/>
                <a:ea typeface="+mn-ea"/>
                <a:cs typeface="+mn-cs"/>
              </a:rPr>
              <a:t>à</a:t>
            </a:r>
            <a:r>
              <a:rPr lang="fr-CH" sz="1200" b="0" i="0" u="none" strike="noStrike" kern="1200" dirty="0" err="1" smtClean="0">
                <a:solidFill>
                  <a:schemeClr val="tx1"/>
                </a:solidFill>
                <a:latin typeface="+mn-lt"/>
                <a:ea typeface="+mn-ea"/>
                <a:cs typeface="+mn-cs"/>
                <a:hlinkClick r:id="rId6" tooltip="Rome"/>
              </a:rPr>
              <a:t>Rome</a:t>
            </a:r>
            <a:r>
              <a:rPr lang="fr-CH" sz="1200" b="0" i="0" kern="1200" dirty="0" smtClean="0">
                <a:solidFill>
                  <a:schemeClr val="tx1"/>
                </a:solidFill>
                <a:latin typeface="+mn-lt"/>
                <a:ea typeface="+mn-ea"/>
                <a:cs typeface="+mn-cs"/>
              </a:rPr>
              <a:t> à un affranchi de </a:t>
            </a:r>
            <a:r>
              <a:rPr lang="fr-CH" sz="1200" b="0" i="0" u="none" strike="noStrike" kern="1200" dirty="0" smtClean="0">
                <a:solidFill>
                  <a:schemeClr val="tx1"/>
                </a:solidFill>
                <a:latin typeface="+mn-lt"/>
                <a:ea typeface="+mn-ea"/>
                <a:cs typeface="+mn-cs"/>
                <a:hlinkClick r:id="rId7" tooltip="Néron"/>
              </a:rPr>
              <a:t>Néron</a:t>
            </a:r>
            <a:r>
              <a:rPr lang="fr-CH" sz="1200" b="0" i="0" kern="1200" dirty="0" smtClean="0">
                <a:solidFill>
                  <a:schemeClr val="tx1"/>
                </a:solidFill>
                <a:latin typeface="+mn-lt"/>
                <a:ea typeface="+mn-ea"/>
                <a:cs typeface="+mn-cs"/>
              </a:rPr>
              <a:t> : </a:t>
            </a:r>
            <a:r>
              <a:rPr lang="fr-CH" sz="1200" b="0" i="0" u="none" strike="noStrike" kern="1200" dirty="0" err="1" smtClean="0">
                <a:solidFill>
                  <a:schemeClr val="tx1"/>
                </a:solidFill>
                <a:latin typeface="+mn-lt"/>
                <a:ea typeface="+mn-ea"/>
                <a:cs typeface="+mn-cs"/>
                <a:hlinkClick r:id="rId8" tooltip="Épaphrodite (affranchi)"/>
              </a:rPr>
              <a:t>Epaphrodite</a:t>
            </a:r>
            <a:r>
              <a:rPr lang="fr-CH" sz="1200" b="0" i="0" kern="1200" dirty="0" smtClean="0">
                <a:solidFill>
                  <a:schemeClr val="tx1"/>
                </a:solidFill>
                <a:latin typeface="+mn-lt"/>
                <a:ea typeface="+mn-ea"/>
                <a:cs typeface="+mn-cs"/>
              </a:rPr>
              <a:t>. À plusieurs reprises, Épictète nous parle de ce personnage, et la tradition nous a conservé une anecdote significative : </a:t>
            </a:r>
            <a:r>
              <a:rPr lang="fr-CH" sz="1200" b="0" i="0" kern="1200" dirty="0" err="1" smtClean="0">
                <a:solidFill>
                  <a:schemeClr val="tx1"/>
                </a:solidFill>
                <a:latin typeface="+mn-lt"/>
                <a:ea typeface="+mn-ea"/>
                <a:cs typeface="+mn-cs"/>
              </a:rPr>
              <a:t>Epaphrodite</a:t>
            </a:r>
            <a:r>
              <a:rPr lang="fr-CH" sz="1200" b="0" i="0" kern="1200" dirty="0" smtClean="0">
                <a:solidFill>
                  <a:schemeClr val="tx1"/>
                </a:solidFill>
                <a:latin typeface="+mn-lt"/>
                <a:ea typeface="+mn-ea"/>
                <a:cs typeface="+mn-cs"/>
              </a:rPr>
              <a:t> avait enfermé le pied d'Épictète dans un brodequin d'acier et lui tordait la jambe afin de le faire crier. Épictète finit par dire paisiblement : « Tu vas me casser la jambe. ». </a:t>
            </a:r>
            <a:r>
              <a:rPr lang="fr-CH" sz="1200" b="0" i="0" kern="1200" dirty="0" err="1" smtClean="0">
                <a:solidFill>
                  <a:schemeClr val="tx1"/>
                </a:solidFill>
                <a:latin typeface="+mn-lt"/>
                <a:ea typeface="+mn-ea"/>
                <a:cs typeface="+mn-cs"/>
              </a:rPr>
              <a:t>Epaphrodite</a:t>
            </a:r>
            <a:r>
              <a:rPr lang="fr-CH" sz="1200" b="0" i="0" kern="1200" dirty="0" smtClean="0">
                <a:solidFill>
                  <a:schemeClr val="tx1"/>
                </a:solidFill>
                <a:latin typeface="+mn-lt"/>
                <a:ea typeface="+mn-ea"/>
                <a:cs typeface="+mn-cs"/>
              </a:rPr>
              <a:t> continua et cassa la jambe d'Épictète. Celui-ci constata alors simplement : « Je te l'avais bien dit : la voilà cassée. </a:t>
            </a:r>
            <a:r>
              <a:rPr lang="fr-CH" sz="1200" b="0" i="0" kern="1200" smtClean="0">
                <a:solidFill>
                  <a:schemeClr val="tx1"/>
                </a:solidFill>
                <a:latin typeface="+mn-lt"/>
                <a:ea typeface="+mn-ea"/>
                <a:cs typeface="+mn-cs"/>
              </a:rPr>
              <a:t>» Il en resta boiteux toute sa vie.</a:t>
            </a:r>
            <a:endParaRPr lang="fr-CH" dirty="0"/>
          </a:p>
        </p:txBody>
      </p:sp>
      <p:sp>
        <p:nvSpPr>
          <p:cNvPr id="4" name="Espace réservé du numéro de diapositive 3"/>
          <p:cNvSpPr>
            <a:spLocks noGrp="1"/>
          </p:cNvSpPr>
          <p:nvPr>
            <p:ph type="sldNum" sz="quarter" idx="10"/>
          </p:nvPr>
        </p:nvSpPr>
        <p:spPr/>
        <p:txBody>
          <a:bodyPr/>
          <a:lstStyle/>
          <a:p>
            <a:fld id="{95E92000-65C4-C543-AD61-FAA63DF600CC}" type="slidenum">
              <a:rPr lang="fr-FR" smtClean="0"/>
              <a:pPr/>
              <a:t>35</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961FC9C-46F9-4DD8-8E8A-9DE68E5B2316}" type="slidenum">
              <a:rPr lang="fr-FR" smtClean="0">
                <a:cs typeface="Arial" charset="0"/>
              </a:rPr>
              <a:pPr/>
              <a:t>36</a:t>
            </a:fld>
            <a:endParaRPr lang="fr-FR"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ct val="0"/>
              </a:spcBef>
            </a:pPr>
            <a:endParaRPr lang="fr-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p:spPr>
        <p:txBody>
          <a:bodyPr/>
          <a:lstStyle/>
          <a:p>
            <a:pPr>
              <a:buFontTx/>
              <a:buChar char="•"/>
            </a:pPr>
            <a:r>
              <a:rPr lang="fr-CH" sz="1800" dirty="0" smtClean="0"/>
              <a:t> Urgence objective</a:t>
            </a:r>
          </a:p>
          <a:p>
            <a:pPr lvl="1"/>
            <a:r>
              <a:rPr lang="fr-CH" sz="1600" dirty="0" smtClean="0"/>
              <a:t>L’overdose</a:t>
            </a:r>
          </a:p>
          <a:p>
            <a:pPr lvl="1"/>
            <a:r>
              <a:rPr lang="fr-CH" sz="1600" dirty="0" smtClean="0"/>
              <a:t>Les syndromes confusionnels</a:t>
            </a:r>
          </a:p>
          <a:p>
            <a:pPr lvl="1"/>
            <a:r>
              <a:rPr lang="fr-CH" sz="1600" dirty="0" smtClean="0"/>
              <a:t>Les états d’agitations et les états psychiatriques aigus  d’origine toxique</a:t>
            </a:r>
          </a:p>
          <a:p>
            <a:pPr>
              <a:buFontTx/>
              <a:buChar char="•"/>
            </a:pPr>
            <a:r>
              <a:rPr lang="fr-CH" sz="1800" dirty="0" smtClean="0"/>
              <a:t> L’urgence subjective</a:t>
            </a:r>
          </a:p>
          <a:p>
            <a:pPr lvl="1"/>
            <a:r>
              <a:rPr lang="fr-CH" sz="1600" dirty="0" smtClean="0"/>
              <a:t>Toile de fond de l’</a:t>
            </a:r>
            <a:r>
              <a:rPr lang="fr-CH" sz="1600" dirty="0" err="1" smtClean="0"/>
              <a:t>addict</a:t>
            </a:r>
            <a:r>
              <a:rPr lang="fr-CH" sz="1600" dirty="0" smtClean="0"/>
              <a:t> confronté au manque</a:t>
            </a:r>
          </a:p>
          <a:p>
            <a:pPr lvl="1"/>
            <a:r>
              <a:rPr lang="fr-CH" sz="1600" dirty="0" smtClean="0"/>
              <a:t>Vulnérabilité émotionnelle liée à l’addiction</a:t>
            </a:r>
          </a:p>
          <a:p>
            <a:pPr lvl="1"/>
            <a:r>
              <a:rPr lang="fr-CH" sz="1600" dirty="0" smtClean="0"/>
              <a:t>En écho, le thérapeute perd son objectivité, baptise « urgence » cette crise de manque, et l’adresse à l’hôpital ou donne des calmants pour seule réponse</a:t>
            </a:r>
          </a:p>
          <a:p>
            <a:endParaRPr lang="fr-CH" dirty="0" smtClean="0"/>
          </a:p>
        </p:txBody>
      </p:sp>
      <p:sp>
        <p:nvSpPr>
          <p:cNvPr id="43012" name="Espace réservé du numéro de diapositive 3"/>
          <p:cNvSpPr>
            <a:spLocks noGrp="1"/>
          </p:cNvSpPr>
          <p:nvPr>
            <p:ph type="sldNum" sz="quarter" idx="5"/>
          </p:nvPr>
        </p:nvSpPr>
        <p:spPr>
          <a:noFill/>
        </p:spPr>
        <p:txBody>
          <a:bodyPr/>
          <a:lstStyle/>
          <a:p>
            <a:fld id="{5422F0B4-4012-46CB-AF19-E9654EE8374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p:spPr>
        <p:txBody>
          <a:bodyPr/>
          <a:lstStyle/>
          <a:p>
            <a:r>
              <a:rPr lang="fr-CH" sz="1200" dirty="0" smtClean="0"/>
              <a:t>Le véritable signe distinctif de l'intervention d'urgence est le sentiment de tension, d'angoisse qui gagne le soignant et qui peut l’empêcher de penser et de mettre du sens à son intervention.</a:t>
            </a:r>
            <a:endParaRPr lang="fr-CH" dirty="0" smtClean="0"/>
          </a:p>
        </p:txBody>
      </p:sp>
      <p:sp>
        <p:nvSpPr>
          <p:cNvPr id="44036" name="Espace réservé du numéro de diapositive 3"/>
          <p:cNvSpPr>
            <a:spLocks noGrp="1"/>
          </p:cNvSpPr>
          <p:nvPr>
            <p:ph type="sldNum" sz="quarter" idx="5"/>
          </p:nvPr>
        </p:nvSpPr>
        <p:spPr>
          <a:noFill/>
        </p:spPr>
        <p:txBody>
          <a:bodyPr/>
          <a:lstStyle/>
          <a:p>
            <a:fld id="{3136AC0F-8190-4542-B164-688BD9367B51}" type="slidenum">
              <a:rPr lang="fr-FR" smtClean="0"/>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dirty="0" smtClean="0"/>
              <a:t>L'urgence est l'expression d'une situation devenue ingérable pour le patient et/ou son entourage. Il y a urgence dès qu'apparaît la notion de débordement. Tant que l' individu, sa famille ou le groupe social peut contenir les éléments destructeurs, le recours à l'institution d'urgence ne s'impose pas. Par contre, quand ces différentes instances sont débordées, la recherche d'un contenant s'avère  indispensable et l’efficacité du service d'urgence nous paraît à ce moment-là directement liée à sa capacité de contenir les émotions du sujet.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smtClean="0">
              <a:latin typeface="Univers"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dirty="0" smtClean="0">
                <a:latin typeface="Univers" pitchFamily="34" charset="0"/>
              </a:rPr>
              <a:t>Chez le soignants</a:t>
            </a: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dirty="0" smtClean="0">
                <a:latin typeface="Univers" pitchFamily="34" charset="0"/>
              </a:rPr>
              <a:t>angoisse patient / entourage </a:t>
            </a:r>
            <a:r>
              <a:rPr lang="fr-CH" sz="1200" dirty="0" smtClean="0">
                <a:latin typeface="Univers" pitchFamily="34" charset="0"/>
                <a:sym typeface="Wingdings" pitchFamily="2" charset="2"/>
              </a:rPr>
              <a:t></a:t>
            </a:r>
            <a:r>
              <a:rPr lang="fr-CH" sz="1200" dirty="0" smtClean="0">
                <a:latin typeface="Univers" pitchFamily="34" charset="0"/>
              </a:rPr>
              <a:t>apparition brutale/ </a:t>
            </a:r>
            <a:r>
              <a:rPr lang="fr-CH" sz="1200" dirty="0" err="1" smtClean="0">
                <a:latin typeface="Univers" pitchFamily="34" charset="0"/>
              </a:rPr>
              <a:t>év.hors</a:t>
            </a:r>
            <a:r>
              <a:rPr lang="fr-CH" sz="1200" dirty="0" smtClean="0">
                <a:latin typeface="Univers" pitchFamily="34" charset="0"/>
              </a:rPr>
              <a:t> de nos murs</a:t>
            </a:r>
            <a:r>
              <a:rPr lang="fr-CH" sz="1200" dirty="0" smtClean="0">
                <a:latin typeface="Univers" pitchFamily="34" charset="0"/>
                <a:sym typeface="Wingdings" pitchFamily="2" charset="2"/>
              </a:rPr>
              <a:t> notion de  « il faut » </a:t>
            </a:r>
            <a:r>
              <a:rPr lang="fr-CH" sz="1200" dirty="0" smtClean="0">
                <a:latin typeface="Univers" pitchFamily="34" charset="0"/>
              </a:rPr>
              <a:t>mise en cause de l’environnement</a:t>
            </a:r>
            <a:r>
              <a:rPr lang="fr-CH" sz="1200" dirty="0" smtClean="0">
                <a:latin typeface="Univers" pitchFamily="34" charset="0"/>
                <a:sym typeface="Wingdings" pitchFamily="2" charset="2"/>
              </a:rPr>
              <a:t></a:t>
            </a:r>
            <a:r>
              <a:rPr lang="fr-CH" sz="1200" dirty="0" smtClean="0">
                <a:latin typeface="Univers" pitchFamily="34" charset="0"/>
              </a:rPr>
              <a:t>attente irréalisable</a:t>
            </a:r>
            <a:r>
              <a:rPr lang="fr-CH" sz="1200" dirty="0" smtClean="0">
                <a:latin typeface="Univers" pitchFamily="34" charset="0"/>
                <a:sym typeface="Wingdings" pitchFamily="2" charset="2"/>
              </a:rPr>
              <a:t></a:t>
            </a:r>
            <a:r>
              <a:rPr lang="fr-CH" sz="1200" dirty="0" smtClean="0">
                <a:latin typeface="Univers" pitchFamily="34" charset="0"/>
              </a:rPr>
              <a:t>répétition de l’urgence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smtClean="0">
              <a:latin typeface="Univers"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dirty="0" smtClean="0">
                <a:latin typeface="Univers" pitchFamily="34" charset="0"/>
              </a:rPr>
              <a:t>Chez les soignants</a:t>
            </a:r>
          </a:p>
          <a:p>
            <a:pPr marL="0" marR="0" lvl="0" indent="0" algn="l" defTabSz="457200" rtl="0" eaLnBrk="1" fontAlgn="auto" latinLnBrk="0" hangingPunct="1">
              <a:lnSpc>
                <a:spcPct val="100000"/>
              </a:lnSpc>
              <a:spcBef>
                <a:spcPts val="0"/>
              </a:spcBef>
              <a:spcAft>
                <a:spcPts val="0"/>
              </a:spcAft>
              <a:buClrTx/>
              <a:buSzTx/>
              <a:buFontTx/>
              <a:buNone/>
              <a:tabLst/>
              <a:defRPr/>
            </a:pPr>
            <a:r>
              <a:rPr lang="fr-CH" sz="1200" dirty="0" smtClean="0">
                <a:latin typeface="Univers" pitchFamily="34" charset="0"/>
                <a:sym typeface="Wingdings 3"/>
              </a:rPr>
              <a:t> n</a:t>
            </a:r>
            <a:r>
              <a:rPr lang="fr-CH" sz="1200" dirty="0" smtClean="0">
                <a:latin typeface="Univers" pitchFamily="34" charset="0"/>
              </a:rPr>
              <a:t>otre angoisse:</a:t>
            </a:r>
            <a:r>
              <a:rPr lang="fr-CH" sz="1200" dirty="0" smtClean="0">
                <a:latin typeface="Univers" pitchFamily="34" charset="0"/>
                <a:sym typeface="Wingdings 3"/>
              </a:rPr>
              <a:t> capacité à penser</a:t>
            </a:r>
            <a:r>
              <a:rPr lang="fr-CH" sz="1200" dirty="0" smtClean="0">
                <a:latin typeface="Univers" pitchFamily="34" charset="0"/>
                <a:sym typeface="Wingdings" pitchFamily="2" charset="2"/>
              </a:rPr>
              <a:t></a:t>
            </a:r>
            <a:r>
              <a:rPr lang="fr-CH" sz="1200" dirty="0" smtClean="0">
                <a:latin typeface="Univers" pitchFamily="34" charset="0"/>
                <a:sym typeface="Wingdings 3"/>
              </a:rPr>
              <a:t> p</a:t>
            </a:r>
            <a:r>
              <a:rPr lang="fr-CH" sz="1200" dirty="0" smtClean="0">
                <a:latin typeface="Univers" pitchFamily="34" charset="0"/>
              </a:rPr>
              <a:t>ression: </a:t>
            </a:r>
            <a:r>
              <a:rPr lang="fr-CH" sz="1200" dirty="0" smtClean="0">
                <a:latin typeface="Univers" pitchFamily="34" charset="0"/>
                <a:sym typeface="Wingdings 3"/>
              </a:rPr>
              <a:t> capacité à penser </a:t>
            </a:r>
            <a:r>
              <a:rPr lang="fr-CH" sz="1200" dirty="0" smtClean="0">
                <a:latin typeface="Univers" pitchFamily="34" charset="0"/>
                <a:sym typeface="Wingdings" pitchFamily="2" charset="2"/>
              </a:rPr>
              <a:t>appel à la réponse</a:t>
            </a:r>
            <a:r>
              <a:rPr lang="fr-CH" sz="1200" dirty="0" smtClean="0">
                <a:latin typeface="Univers" pitchFamily="34" charset="0"/>
              </a:rPr>
              <a:t>épuisement de l’environnement</a:t>
            </a:r>
            <a:r>
              <a:rPr lang="fr-CH" sz="1200" dirty="0" smtClean="0">
                <a:latin typeface="Univers" pitchFamily="34" charset="0"/>
                <a:sym typeface="Wingdings" pitchFamily="2" charset="2"/>
              </a:rPr>
              <a:t>pas le temps de questionner</a:t>
            </a:r>
            <a:r>
              <a:rPr lang="fr-CH" sz="1200" baseline="0" dirty="0" smtClean="0">
                <a:latin typeface="Univers" pitchFamily="34" charset="0"/>
                <a:sym typeface="Wingdings" pitchFamily="2" charset="2"/>
              </a:rPr>
              <a:t> le symptômelassitude</a:t>
            </a:r>
            <a:endParaRPr lang="fr-CH" sz="1200" dirty="0" smtClean="0">
              <a:latin typeface="Univers" pitchFamily="34" charset="0"/>
            </a:endParaRPr>
          </a:p>
          <a:p>
            <a:pPr lvl="0"/>
            <a:endParaRPr lang="fr-CH" sz="1200" dirty="0" smtClean="0">
              <a:latin typeface="Univers" pitchFamily="34" charset="0"/>
            </a:endParaRPr>
          </a:p>
          <a:p>
            <a:pPr lvl="0"/>
            <a:endParaRPr lang="fr-CH" sz="1200" dirty="0" smtClean="0">
              <a:latin typeface="Univers"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smtClean="0">
              <a:latin typeface="Univers"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smtClean="0">
              <a:latin typeface="Univers"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H" sz="1200" dirty="0" smtClean="0">
              <a:latin typeface="Univers" pitchFamily="34" charset="0"/>
            </a:endParaRPr>
          </a:p>
          <a:p>
            <a:pPr lvl="0"/>
            <a:endParaRPr lang="fr-CH" sz="1200" dirty="0" smtClean="0">
              <a:latin typeface="Univers" pitchFamily="34" charset="0"/>
            </a:endParaRPr>
          </a:p>
          <a:p>
            <a:endParaRPr lang="fr-CH" dirty="0" smtClean="0"/>
          </a:p>
        </p:txBody>
      </p:sp>
      <p:sp>
        <p:nvSpPr>
          <p:cNvPr id="45060" name="Espace réservé du numéro de diapositive 3"/>
          <p:cNvSpPr>
            <a:spLocks noGrp="1"/>
          </p:cNvSpPr>
          <p:nvPr>
            <p:ph type="sldNum" sz="quarter" idx="5"/>
          </p:nvPr>
        </p:nvSpPr>
        <p:spPr>
          <a:noFill/>
        </p:spPr>
        <p:txBody>
          <a:bodyPr/>
          <a:lstStyle/>
          <a:p>
            <a:fld id="{C07630BB-050C-4803-ABE2-F389E009B703}" type="slidenum">
              <a:rPr lang="fr-FR" smtClean="0"/>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50000"/>
              </a:lnSpc>
            </a:pPr>
            <a:r>
              <a:rPr lang="fr-CH" dirty="0" smtClean="0"/>
              <a:t>Typiquement dans les aménagements de personnalité appelés états-limites</a:t>
            </a:r>
          </a:p>
          <a:p>
            <a:pPr>
              <a:lnSpc>
                <a:spcPct val="150000"/>
              </a:lnSpc>
            </a:pPr>
            <a:r>
              <a:rPr lang="fr-CH" dirty="0" smtClean="0"/>
              <a:t>En cas d’intoxication: effet désinhibiteur et amplificateur</a:t>
            </a:r>
          </a:p>
          <a:p>
            <a:pPr>
              <a:lnSpc>
                <a:spcPct val="150000"/>
              </a:lnSpc>
            </a:pPr>
            <a:r>
              <a:rPr lang="fr-CH" dirty="0" smtClean="0"/>
              <a:t>Manque d’apprentissages pour faire face à l’anxiété comme dans le cas de l’addiction, sous-tendues par des problématiques anxieuses ou impulsive</a:t>
            </a:r>
            <a:endParaRPr lang="fr-CH" dirty="0"/>
          </a:p>
        </p:txBody>
      </p:sp>
      <p:sp>
        <p:nvSpPr>
          <p:cNvPr id="4" name="Espace réservé du numéro de diapositive 3"/>
          <p:cNvSpPr>
            <a:spLocks noGrp="1"/>
          </p:cNvSpPr>
          <p:nvPr>
            <p:ph type="sldNum" sz="quarter" idx="10"/>
          </p:nvPr>
        </p:nvSpPr>
        <p:spPr/>
        <p:txBody>
          <a:bodyPr/>
          <a:lstStyle/>
          <a:p>
            <a:fld id="{95E92000-65C4-C543-AD61-FAA63DF600CC}"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462486D-A9C6-4591-A80F-4BF2C12ADDE0}" type="slidenum">
              <a:rPr lang="fr-FR" smtClean="0"/>
              <a:pPr/>
              <a:t>8</a:t>
            </a:fld>
            <a:endParaRPr lang="fr-F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fr-CH" sz="1200" dirty="0" smtClean="0">
                <a:solidFill>
                  <a:srgbClr val="CC3300"/>
                </a:solidFill>
                <a:latin typeface="Univers" pitchFamily="34" charset="0"/>
              </a:rPr>
              <a:t>C’est une action externe, unilatérale, destinée à soulager et qui ne modifie pas le système.</a:t>
            </a:r>
          </a:p>
          <a:p>
            <a:pPr eaLnBrk="1" hangingPunct="1"/>
            <a:r>
              <a:rPr lang="fr-CH" dirty="0" smtClean="0"/>
              <a:t>Même si sa situation délétère dure depuis des mois voire des années, le premier contact avec le service d’addictologie prend souvent un caractère d’urgence : « il faut » agir immédiatement. </a:t>
            </a:r>
          </a:p>
          <a:p>
            <a:pPr eaLnBrk="1" hangingPunct="1"/>
            <a:endParaRPr 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p:spPr>
        <p:txBody>
          <a:bodyPr/>
          <a:lstStyle/>
          <a:p>
            <a:r>
              <a:rPr lang="fr-CH" sz="1200" dirty="0" smtClean="0"/>
              <a:t>Le but de l’intervention d’urgence étant de nous laisser « utiliser » par le patient ou le système pour soulager (l’angoisse), il faut juste être conscient que l’efficacité est limitée et le risque de récidive important car le fonctionnement du patient ou du système n’est pas modifié.</a:t>
            </a:r>
          </a:p>
          <a:p>
            <a:pPr>
              <a:lnSpc>
                <a:spcPct val="150000"/>
              </a:lnSpc>
              <a:spcAft>
                <a:spcPts val="600"/>
              </a:spcAft>
            </a:pPr>
            <a:r>
              <a:rPr lang="fr-CH" dirty="0" smtClean="0"/>
              <a:t>Se laisser « utiliser » par le patient </a:t>
            </a:r>
          </a:p>
          <a:p>
            <a:pPr>
              <a:lnSpc>
                <a:spcPct val="150000"/>
              </a:lnSpc>
              <a:spcAft>
                <a:spcPts val="600"/>
              </a:spcAft>
            </a:pPr>
            <a:r>
              <a:rPr lang="fr-CH" dirty="0" smtClean="0"/>
              <a:t>Pour soulager l’angoisse </a:t>
            </a:r>
          </a:p>
          <a:p>
            <a:pPr>
              <a:lnSpc>
                <a:spcPct val="150000"/>
              </a:lnSpc>
              <a:spcAft>
                <a:spcPts val="600"/>
              </a:spcAft>
            </a:pPr>
            <a:r>
              <a:rPr lang="fr-CH" dirty="0" smtClean="0"/>
              <a:t>Efficacité limitée</a:t>
            </a:r>
          </a:p>
          <a:p>
            <a:pPr>
              <a:lnSpc>
                <a:spcPct val="150000"/>
              </a:lnSpc>
              <a:spcAft>
                <a:spcPts val="600"/>
              </a:spcAft>
            </a:pPr>
            <a:r>
              <a:rPr lang="fr-CH" dirty="0" smtClean="0"/>
              <a:t>Risque de récidive important</a:t>
            </a:r>
            <a:endParaRPr lang="fr-CH" sz="1200" dirty="0" smtClean="0"/>
          </a:p>
          <a:p>
            <a:endParaRPr lang="fr-CH" dirty="0" smtClean="0"/>
          </a:p>
        </p:txBody>
      </p:sp>
      <p:sp>
        <p:nvSpPr>
          <p:cNvPr id="47108" name="Espace réservé du numéro de diapositive 3"/>
          <p:cNvSpPr>
            <a:spLocks noGrp="1"/>
          </p:cNvSpPr>
          <p:nvPr>
            <p:ph type="sldNum" sz="quarter" idx="5"/>
          </p:nvPr>
        </p:nvSpPr>
        <p:spPr>
          <a:noFill/>
        </p:spPr>
        <p:txBody>
          <a:bodyPr/>
          <a:lstStyle/>
          <a:p>
            <a:fld id="{585AA4D7-835C-463A-B58B-24A3F64FAC1E}" type="slidenum">
              <a:rPr lang="fr-FR" smtClean="0"/>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lvl1pPr>
              <a:defRPr>
                <a:solidFill>
                  <a:srgbClr val="FFFFFF"/>
                </a:solidFill>
              </a:defRPr>
            </a:lvl1pPr>
          </a:lstStyle>
          <a:p>
            <a:fld id="{41A68F43-E9A0-A447-A3FB-CCD5CC28DA7C}" type="datetimeFigureOut">
              <a:rPr lang="fr-FR" smtClean="0"/>
              <a:pPr/>
              <a:t>05/05/2016</a:t>
            </a:fld>
            <a:endParaRPr lang="fr-FR" dirty="0"/>
          </a:p>
        </p:txBody>
      </p:sp>
      <p:sp>
        <p:nvSpPr>
          <p:cNvPr id="4" name="Espace réservé du pied de page 3"/>
          <p:cNvSpPr>
            <a:spLocks noGrp="1"/>
          </p:cNvSpPr>
          <p:nvPr>
            <p:ph type="ftr" sz="quarter" idx="11"/>
          </p:nvPr>
        </p:nvSpPr>
        <p:spPr/>
        <p:txBody>
          <a:bodyPr/>
          <a:lstStyle>
            <a:lvl1pPr>
              <a:defRPr>
                <a:solidFill>
                  <a:srgbClr val="FFFFFF"/>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87CD53CB-777A-BD40-AC91-8813A86599EE}" type="slidenum">
              <a:rPr lang="fr-FR" smtClean="0"/>
              <a:pPr/>
              <a:t>‹N°›</a:t>
            </a:fld>
            <a:endParaRPr lang="fr-FR" dirty="0"/>
          </a:p>
        </p:txBody>
      </p:sp>
      <p:cxnSp>
        <p:nvCxnSpPr>
          <p:cNvPr id="9" name="Connecteur droit 8"/>
          <p:cNvCxnSpPr/>
          <p:nvPr/>
        </p:nvCxnSpPr>
        <p:spPr>
          <a:xfrm>
            <a:off x="1620838" y="1870075"/>
            <a:ext cx="70231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3944"/>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descr="LOGO_HUG_H_QUADRI.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8800" y="2794000"/>
            <a:ext cx="5462016" cy="1255776"/>
          </a:xfrm>
          <a:prstGeom prst="rect">
            <a:avLst/>
          </a:prstGeom>
        </p:spPr>
      </p:pic>
    </p:spTree>
    <p:extLst>
      <p:ext uri="{BB962C8B-B14F-4D97-AF65-F5344CB8AC3E}">
        <p14:creationId xmlns:p14="http://schemas.microsoft.com/office/powerpoint/2010/main" xmlns="" val="16560042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Titre et contenu">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1612899" y="1773137"/>
            <a:ext cx="7059613" cy="3960120"/>
          </a:xfrm>
        </p:spPr>
        <p:txBody>
          <a:bodyPr/>
          <a:lstStyle>
            <a:lvl1pPr marL="216000" indent="-216000">
              <a:buClr>
                <a:schemeClr val="accent2"/>
              </a:buClr>
              <a:defRPr sz="1800" b="0" i="0" baseline="0">
                <a:solidFill>
                  <a:schemeClr val="tx1">
                    <a:lumMod val="65000"/>
                    <a:lumOff val="35000"/>
                  </a:schemeClr>
                </a:solidFill>
                <a:latin typeface="Arial"/>
                <a:cs typeface="Arial"/>
              </a:defRPr>
            </a:lvl1pPr>
            <a:lvl2pPr marL="432000" indent="-216000">
              <a:buClr>
                <a:schemeClr val="accent2"/>
              </a:buClr>
              <a:defRPr sz="1600" b="0" i="0">
                <a:solidFill>
                  <a:schemeClr val="tx1">
                    <a:lumMod val="65000"/>
                    <a:lumOff val="35000"/>
                  </a:schemeClr>
                </a:solidFill>
                <a:latin typeface="Arial"/>
                <a:cs typeface="Arial"/>
              </a:defRPr>
            </a:lvl2pPr>
            <a:lvl3pPr marL="648000" indent="-216000">
              <a:buClr>
                <a:schemeClr val="accent2"/>
              </a:buClr>
              <a:defRPr sz="1500" b="0" i="0">
                <a:solidFill>
                  <a:schemeClr val="tx1">
                    <a:lumMod val="65000"/>
                    <a:lumOff val="35000"/>
                  </a:schemeClr>
                </a:solidFill>
                <a:latin typeface="Arial"/>
                <a:cs typeface="Arial"/>
              </a:defRPr>
            </a:lvl3pPr>
            <a:lvl4pPr marL="864000" indent="-216000">
              <a:buClr>
                <a:schemeClr val="accent2"/>
              </a:buClr>
              <a:defRPr sz="1400" b="0" i="0">
                <a:solidFill>
                  <a:schemeClr val="tx1">
                    <a:lumMod val="65000"/>
                    <a:lumOff val="35000"/>
                  </a:schemeClr>
                </a:solidFill>
                <a:latin typeface="Arial"/>
                <a:cs typeface="Arial"/>
              </a:defRPr>
            </a:lvl4pPr>
            <a:lvl5pPr marL="1080000" indent="-216000">
              <a:buClr>
                <a:schemeClr val="accent2"/>
              </a:buClr>
              <a:defRPr sz="1300" b="0" i="0">
                <a:solidFill>
                  <a:schemeClr val="tx1">
                    <a:lumMod val="65000"/>
                    <a:lumOff val="35000"/>
                  </a:schemeClr>
                </a:solidFill>
                <a:latin typeface="Arial"/>
                <a:cs typeface="Arial"/>
              </a:defRPr>
            </a:lvl5pPr>
            <a:lvl6pPr>
              <a:defRPr sz="1600"/>
            </a:lvl6pPr>
            <a:lvl7pPr>
              <a:defRPr sz="1600"/>
            </a:lvl7pPr>
            <a:lvl8pPr>
              <a:defRPr sz="1600"/>
            </a:lvl8pPr>
            <a:lvl9pPr>
              <a:defRPr sz="16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12" name="Espace réservé du titre 1"/>
          <p:cNvSpPr>
            <a:spLocks noGrp="1"/>
          </p:cNvSpPr>
          <p:nvPr>
            <p:ph type="title"/>
          </p:nvPr>
        </p:nvSpPr>
        <p:spPr>
          <a:xfrm>
            <a:off x="1612899" y="630136"/>
            <a:ext cx="7059613" cy="1143000"/>
          </a:xfrm>
          <a:prstGeom prst="rect">
            <a:avLst/>
          </a:prstGeom>
        </p:spPr>
        <p:txBody>
          <a:bodyPr vert="horz" lIns="0" tIns="0" rIns="0" bIns="0" rtlCol="0" anchor="t" anchorCtr="0">
            <a:noAutofit/>
          </a:bodyPr>
          <a:lstStyle>
            <a:lvl1pPr>
              <a:defRPr>
                <a:solidFill>
                  <a:schemeClr val="tx1">
                    <a:lumMod val="65000"/>
                    <a:lumOff val="35000"/>
                  </a:schemeClr>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xmlns="" val="518760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B - Titre et contenu">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1612900" y="630136"/>
            <a:ext cx="7059613" cy="1143000"/>
          </a:xfrm>
          <a:prstGeom prst="rect">
            <a:avLst/>
          </a:prstGeom>
        </p:spPr>
        <p:txBody>
          <a:bodyPr vert="horz" lIns="0" tIns="0" rIns="0" bIns="0" rtlCol="0" anchor="t" anchorCtr="0">
            <a:noAutofit/>
          </a:bodyPr>
          <a:lstStyle>
            <a:lvl1pPr>
              <a:defRPr>
                <a:solidFill>
                  <a:schemeClr val="tx1">
                    <a:lumMod val="65000"/>
                    <a:lumOff val="35000"/>
                  </a:schemeClr>
                </a:solidFill>
              </a:defRPr>
            </a:lvl1pPr>
          </a:lstStyle>
          <a:p>
            <a:r>
              <a:rPr lang="fr-CH" dirty="0" smtClean="0"/>
              <a:t>Cliquez et modifiez le titre</a:t>
            </a:r>
            <a:endParaRPr lang="fr-FR" dirty="0"/>
          </a:p>
        </p:txBody>
      </p:sp>
      <p:sp>
        <p:nvSpPr>
          <p:cNvPr id="3" name="Content Placeholder 2"/>
          <p:cNvSpPr>
            <a:spLocks noGrp="1"/>
          </p:cNvSpPr>
          <p:nvPr>
            <p:ph idx="1"/>
          </p:nvPr>
        </p:nvSpPr>
        <p:spPr>
          <a:xfrm>
            <a:off x="1607413" y="1845144"/>
            <a:ext cx="3515392" cy="4104136"/>
          </a:xfrm>
        </p:spPr>
        <p:txBody>
          <a:bodyPr/>
          <a:lstStyle>
            <a:lvl1pPr marL="342900" indent="-342900">
              <a:buSzPct val="100000"/>
              <a:buFontTx/>
              <a:buBlip>
                <a:blip r:embed="rId2"/>
              </a:buBlip>
              <a:defRPr/>
            </a:lvl1pPr>
          </a:lstStyle>
          <a:p>
            <a:pPr lvl="0"/>
            <a:endParaRPr lang="en-US" dirty="0"/>
          </a:p>
        </p:txBody>
      </p:sp>
      <p:sp>
        <p:nvSpPr>
          <p:cNvPr id="9" name="Text Placeholder 2"/>
          <p:cNvSpPr>
            <a:spLocks noGrp="1"/>
          </p:cNvSpPr>
          <p:nvPr>
            <p:ph idx="10"/>
          </p:nvPr>
        </p:nvSpPr>
        <p:spPr>
          <a:xfrm>
            <a:off x="5063797" y="1845144"/>
            <a:ext cx="3608716" cy="4104136"/>
          </a:xfrm>
          <a:prstGeom prst="rect">
            <a:avLst/>
          </a:prstGeom>
        </p:spPr>
        <p:txBody>
          <a:bodyPr vert="horz" lIns="108000" tIns="108000" rIns="91440" bIns="36000" rtlCol="0">
            <a:normAutofit/>
          </a:bodyPr>
          <a:lstStyle>
            <a:lvl1pPr marL="215900" indent="-215900" algn="l">
              <a:spcBef>
                <a:spcPts val="0"/>
              </a:spcBef>
              <a:spcAft>
                <a:spcPts val="600"/>
              </a:spcAft>
              <a:buClr>
                <a:schemeClr val="accent1"/>
              </a:buClr>
              <a:buSzPct val="100000"/>
              <a:buFontTx/>
              <a:buBlip>
                <a:blip r:embed="rId2"/>
              </a:buBlip>
              <a:tabLst/>
              <a:defRPr sz="1800" b="0" i="0" kern="0" spc="0" baseline="0">
                <a:solidFill>
                  <a:schemeClr val="tx1">
                    <a:lumMod val="65000"/>
                    <a:lumOff val="35000"/>
                  </a:schemeClr>
                </a:solidFill>
                <a:latin typeface="Arial"/>
                <a:cs typeface="Arial"/>
              </a:defRPr>
            </a:lvl1pPr>
            <a:lvl2pPr marL="432000" indent="-215900" algn="l">
              <a:spcBef>
                <a:spcPts val="0"/>
              </a:spcBef>
              <a:spcAft>
                <a:spcPts val="600"/>
              </a:spcAft>
              <a:buClr>
                <a:schemeClr val="accent1"/>
              </a:buClr>
              <a:buSzPct val="100000"/>
              <a:buFontTx/>
              <a:buBlip>
                <a:blip r:embed="rId2"/>
              </a:buBlip>
              <a:tabLst/>
              <a:defRPr sz="1600" b="0" i="0" kern="0" spc="0" baseline="0">
                <a:solidFill>
                  <a:schemeClr val="tx1">
                    <a:lumMod val="65000"/>
                    <a:lumOff val="35000"/>
                  </a:schemeClr>
                </a:solidFill>
                <a:latin typeface="Arial"/>
                <a:cs typeface="Arial"/>
              </a:defRPr>
            </a:lvl2pPr>
            <a:lvl3pPr marL="648000" indent="-215900" algn="l">
              <a:spcBef>
                <a:spcPts val="0"/>
              </a:spcBef>
              <a:spcAft>
                <a:spcPts val="600"/>
              </a:spcAft>
              <a:buClr>
                <a:schemeClr val="accent1"/>
              </a:buClr>
              <a:buSzPct val="100000"/>
              <a:buFontTx/>
              <a:buBlip>
                <a:blip r:embed="rId2"/>
              </a:buBlip>
              <a:tabLst/>
              <a:defRPr sz="1500" b="0" i="0" kern="0" spc="0" baseline="0">
                <a:solidFill>
                  <a:schemeClr val="tx1">
                    <a:lumMod val="65000"/>
                    <a:lumOff val="35000"/>
                  </a:schemeClr>
                </a:solidFill>
                <a:latin typeface="Arial"/>
                <a:cs typeface="Arial"/>
              </a:defRPr>
            </a:lvl3pPr>
            <a:lvl4pPr marL="864000" indent="-215900" algn="l">
              <a:spcBef>
                <a:spcPts val="0"/>
              </a:spcBef>
              <a:spcAft>
                <a:spcPts val="600"/>
              </a:spcAft>
              <a:buClr>
                <a:schemeClr val="accent1"/>
              </a:buClr>
              <a:buSzPct val="100000"/>
              <a:buFontTx/>
              <a:buBlip>
                <a:blip r:embed="rId2"/>
              </a:buBlip>
              <a:tabLst/>
              <a:defRPr sz="1400" b="0" i="0" kern="0" spc="0" baseline="0">
                <a:solidFill>
                  <a:schemeClr val="tx1">
                    <a:lumMod val="65000"/>
                    <a:lumOff val="35000"/>
                  </a:schemeClr>
                </a:solidFill>
                <a:latin typeface="Arial"/>
                <a:cs typeface="Arial"/>
              </a:defRPr>
            </a:lvl4pPr>
            <a:lvl5pPr marL="1080000" indent="-215900" algn="l">
              <a:spcBef>
                <a:spcPts val="0"/>
              </a:spcBef>
              <a:spcAft>
                <a:spcPts val="600"/>
              </a:spcAft>
              <a:buClr>
                <a:schemeClr val="accent1"/>
              </a:buClr>
              <a:buSzPct val="100000"/>
              <a:buFontTx/>
              <a:buBlip>
                <a:blip r:embed="rId2"/>
              </a:buBlip>
              <a:tabLst/>
              <a:defRPr sz="1300" b="0" i="0" kern="0" spc="0" baseline="0">
                <a:solidFill>
                  <a:schemeClr val="tx1">
                    <a:lumMod val="65000"/>
                    <a:lumOff val="35000"/>
                  </a:schemeClr>
                </a:solidFill>
                <a:latin typeface="Arial"/>
                <a:cs typeface="Arial"/>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xmlns="" val="2808113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C - Titre et contenu">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1612899" y="630136"/>
            <a:ext cx="7059613" cy="1143000"/>
          </a:xfrm>
          <a:prstGeom prst="rect">
            <a:avLst/>
          </a:prstGeom>
        </p:spPr>
        <p:txBody>
          <a:bodyPr vert="horz" lIns="0" tIns="0" rIns="0" bIns="0" rtlCol="0" anchor="t" anchorCtr="0">
            <a:noAutofit/>
          </a:bodyPr>
          <a:lstStyle>
            <a:lvl1pPr>
              <a:defRPr>
                <a:solidFill>
                  <a:schemeClr val="tx1">
                    <a:lumMod val="60000"/>
                    <a:lumOff val="40000"/>
                  </a:schemeClr>
                </a:solidFill>
              </a:defRPr>
            </a:lvl1pPr>
          </a:lstStyle>
          <a:p>
            <a:r>
              <a:rPr lang="fr-CH" dirty="0" smtClean="0"/>
              <a:t>Cliquez et modifiez le titre</a:t>
            </a:r>
            <a:endParaRPr lang="fr-FR" dirty="0"/>
          </a:p>
        </p:txBody>
      </p:sp>
      <p:sp>
        <p:nvSpPr>
          <p:cNvPr id="3" name="Content Placeholder 2"/>
          <p:cNvSpPr>
            <a:spLocks noGrp="1"/>
          </p:cNvSpPr>
          <p:nvPr>
            <p:ph idx="1"/>
          </p:nvPr>
        </p:nvSpPr>
        <p:spPr>
          <a:xfrm>
            <a:off x="5093534" y="1845144"/>
            <a:ext cx="3578978" cy="3960120"/>
          </a:xfrm>
        </p:spPr>
        <p:txBody>
          <a:bodyPr/>
          <a:lstStyle>
            <a:lvl1pPr marL="342900" indent="-342900">
              <a:buSzPct val="100000"/>
              <a:buFontTx/>
              <a:buBlip>
                <a:blip r:embed="rId2"/>
              </a:buBlip>
              <a:defRPr/>
            </a:lvl1pPr>
          </a:lstStyle>
          <a:p>
            <a:pPr lvl="0"/>
            <a:endParaRPr lang="en-US" dirty="0"/>
          </a:p>
        </p:txBody>
      </p:sp>
      <p:sp>
        <p:nvSpPr>
          <p:cNvPr id="8" name="Text Placeholder 2"/>
          <p:cNvSpPr>
            <a:spLocks noGrp="1"/>
          </p:cNvSpPr>
          <p:nvPr>
            <p:ph idx="10"/>
          </p:nvPr>
        </p:nvSpPr>
        <p:spPr>
          <a:xfrm>
            <a:off x="1621423" y="1845144"/>
            <a:ext cx="3382625" cy="3960120"/>
          </a:xfrm>
          <a:prstGeom prst="rect">
            <a:avLst/>
          </a:prstGeom>
        </p:spPr>
        <p:txBody>
          <a:bodyPr vert="horz" lIns="108000" tIns="108000" rIns="91440" bIns="36000" rtlCol="0">
            <a:normAutofit/>
          </a:bodyPr>
          <a:lstStyle>
            <a:lvl1pPr marL="215900" indent="-215900" algn="l">
              <a:spcBef>
                <a:spcPts val="0"/>
              </a:spcBef>
              <a:spcAft>
                <a:spcPts val="600"/>
              </a:spcAft>
              <a:buClr>
                <a:schemeClr val="accent1"/>
              </a:buClr>
              <a:buSzPct val="100000"/>
              <a:buFontTx/>
              <a:buBlip>
                <a:blip r:embed="rId2"/>
              </a:buBlip>
              <a:tabLst/>
              <a:defRPr>
                <a:solidFill>
                  <a:schemeClr val="tx1">
                    <a:lumMod val="65000"/>
                    <a:lumOff val="35000"/>
                  </a:schemeClr>
                </a:solidFill>
                <a:latin typeface="Univers Medium"/>
              </a:defRPr>
            </a:lvl1pPr>
            <a:lvl2pPr marL="432000" indent="-215900" algn="l">
              <a:spcBef>
                <a:spcPts val="0"/>
              </a:spcBef>
              <a:spcAft>
                <a:spcPts val="600"/>
              </a:spcAft>
              <a:buClr>
                <a:schemeClr val="accent1"/>
              </a:buClr>
              <a:buSzPct val="100000"/>
              <a:buFontTx/>
              <a:buBlip>
                <a:blip r:embed="rId2"/>
              </a:buBlip>
              <a:tabLst/>
              <a:defRPr sz="1600">
                <a:solidFill>
                  <a:schemeClr val="tx1">
                    <a:lumMod val="65000"/>
                    <a:lumOff val="35000"/>
                  </a:schemeClr>
                </a:solidFill>
                <a:latin typeface="Univers Medium"/>
              </a:defRPr>
            </a:lvl2pPr>
            <a:lvl3pPr marL="648000" indent="-215900" algn="l">
              <a:spcBef>
                <a:spcPts val="0"/>
              </a:spcBef>
              <a:spcAft>
                <a:spcPts val="600"/>
              </a:spcAft>
              <a:buClr>
                <a:schemeClr val="accent1"/>
              </a:buClr>
              <a:buSzPct val="100000"/>
              <a:buFontTx/>
              <a:buBlip>
                <a:blip r:embed="rId2"/>
              </a:buBlip>
              <a:tabLst/>
              <a:defRPr>
                <a:solidFill>
                  <a:schemeClr val="tx1">
                    <a:lumMod val="65000"/>
                    <a:lumOff val="35000"/>
                  </a:schemeClr>
                </a:solidFill>
                <a:latin typeface="Arial"/>
              </a:defRPr>
            </a:lvl3pPr>
            <a:lvl4pPr marL="864000" indent="-215900" algn="l">
              <a:spcBef>
                <a:spcPts val="0"/>
              </a:spcBef>
              <a:spcAft>
                <a:spcPts val="600"/>
              </a:spcAft>
              <a:buClr>
                <a:schemeClr val="accent1"/>
              </a:buClr>
              <a:buSzPct val="100000"/>
              <a:buFontTx/>
              <a:buBlip>
                <a:blip r:embed="rId2"/>
              </a:buBlip>
              <a:tabLst/>
              <a:defRPr>
                <a:solidFill>
                  <a:schemeClr val="tx1">
                    <a:lumMod val="65000"/>
                    <a:lumOff val="35000"/>
                  </a:schemeClr>
                </a:solidFill>
                <a:latin typeface="Arial"/>
              </a:defRPr>
            </a:lvl4pPr>
            <a:lvl5pPr marL="1080000" indent="-215900" algn="l">
              <a:spcBef>
                <a:spcPts val="0"/>
              </a:spcBef>
              <a:spcAft>
                <a:spcPts val="600"/>
              </a:spcAft>
              <a:buClr>
                <a:schemeClr val="accent1"/>
              </a:buClr>
              <a:buSzPct val="100000"/>
              <a:buFontTx/>
              <a:buBlip>
                <a:blip r:embed="rId2"/>
              </a:buBlip>
              <a:tabLst/>
              <a:defRPr>
                <a:solidFill>
                  <a:schemeClr val="tx1">
                    <a:lumMod val="65000"/>
                    <a:lumOff val="35000"/>
                  </a:schemeClr>
                </a:solidFill>
                <a:latin typeface="Arial"/>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A - 2 colonne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1621768" y="1844825"/>
            <a:ext cx="3382279" cy="3960440"/>
          </a:xfrm>
        </p:spPr>
        <p:txBody>
          <a:bodyPr/>
          <a:lstStyle>
            <a:lvl1pPr marL="216000" indent="-216000">
              <a:buClr>
                <a:schemeClr val="accent2"/>
              </a:buClr>
              <a:defRPr sz="1800" b="0" i="0" baseline="0">
                <a:solidFill>
                  <a:schemeClr val="tx1">
                    <a:lumMod val="65000"/>
                    <a:lumOff val="35000"/>
                  </a:schemeClr>
                </a:solidFill>
                <a:latin typeface="Univers Medium"/>
                <a:cs typeface="Univers Medium"/>
              </a:defRPr>
            </a:lvl1pPr>
            <a:lvl2pPr marL="432000" indent="-216000">
              <a:buClr>
                <a:schemeClr val="accent2"/>
              </a:buClr>
              <a:defRPr sz="1600" b="0" i="0">
                <a:solidFill>
                  <a:schemeClr val="tx1">
                    <a:lumMod val="65000"/>
                    <a:lumOff val="35000"/>
                  </a:schemeClr>
                </a:solidFill>
                <a:latin typeface="Univers Medium"/>
                <a:cs typeface="Univers Medium"/>
              </a:defRPr>
            </a:lvl2pPr>
            <a:lvl3pPr marL="648000" indent="-216000">
              <a:buClr>
                <a:schemeClr val="accent2"/>
              </a:buClr>
              <a:defRPr sz="1500" b="0" i="0">
                <a:solidFill>
                  <a:schemeClr val="tx1">
                    <a:lumMod val="65000"/>
                    <a:lumOff val="35000"/>
                  </a:schemeClr>
                </a:solidFill>
                <a:latin typeface="Univers Medium"/>
                <a:cs typeface="Univers Medium"/>
              </a:defRPr>
            </a:lvl3pPr>
            <a:lvl4pPr marL="864000" indent="-216000">
              <a:buClr>
                <a:schemeClr val="accent2"/>
              </a:buClr>
              <a:defRPr sz="1400" b="0" i="0">
                <a:solidFill>
                  <a:schemeClr val="tx1">
                    <a:lumMod val="65000"/>
                    <a:lumOff val="35000"/>
                  </a:schemeClr>
                </a:solidFill>
                <a:latin typeface="Univers Medium"/>
                <a:cs typeface="Univers Medium"/>
              </a:defRPr>
            </a:lvl4pPr>
            <a:lvl5pPr marL="1080000" indent="-216000">
              <a:buClr>
                <a:schemeClr val="accent2"/>
              </a:buClr>
              <a:defRPr sz="1300" b="0" i="0">
                <a:solidFill>
                  <a:schemeClr val="tx1">
                    <a:lumMod val="65000"/>
                    <a:lumOff val="35000"/>
                  </a:schemeClr>
                </a:solidFill>
                <a:latin typeface="Univers Medium"/>
                <a:cs typeface="Univers Medium"/>
              </a:defRPr>
            </a:lvl5pPr>
            <a:lvl6pPr>
              <a:defRPr sz="1600"/>
            </a:lvl6pPr>
            <a:lvl7pPr>
              <a:defRPr sz="1600"/>
            </a:lvl7pPr>
            <a:lvl8pPr>
              <a:defRPr sz="1600"/>
            </a:lvl8pPr>
            <a:lvl9pPr>
              <a:defRPr sz="16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12" name="Espace réservé du titre 1"/>
          <p:cNvSpPr>
            <a:spLocks noGrp="1"/>
          </p:cNvSpPr>
          <p:nvPr>
            <p:ph type="title"/>
          </p:nvPr>
        </p:nvSpPr>
        <p:spPr>
          <a:xfrm>
            <a:off x="1612899" y="630136"/>
            <a:ext cx="7059613" cy="1143000"/>
          </a:xfrm>
          <a:prstGeom prst="rect">
            <a:avLst/>
          </a:prstGeom>
        </p:spPr>
        <p:txBody>
          <a:bodyPr vert="horz" lIns="0" tIns="0" rIns="0" bIns="0" rtlCol="0" anchor="t" anchorCtr="0">
            <a:noAutofit/>
          </a:bodyPr>
          <a:lstStyle>
            <a:lvl1pPr>
              <a:defRPr>
                <a:solidFill>
                  <a:schemeClr val="tx1">
                    <a:lumMod val="65000"/>
                    <a:lumOff val="35000"/>
                  </a:schemeClr>
                </a:solidFill>
              </a:defRPr>
            </a:lvl1pPr>
          </a:lstStyle>
          <a:p>
            <a:r>
              <a:rPr lang="fr-CH" dirty="0" smtClean="0"/>
              <a:t>Cliquez et modifiez le titre</a:t>
            </a:r>
            <a:endParaRPr lang="fr-FR" dirty="0"/>
          </a:p>
        </p:txBody>
      </p:sp>
      <p:sp>
        <p:nvSpPr>
          <p:cNvPr id="10" name="Content Placeholder 3"/>
          <p:cNvSpPr>
            <a:spLocks noGrp="1"/>
          </p:cNvSpPr>
          <p:nvPr>
            <p:ph sz="half" idx="10"/>
          </p:nvPr>
        </p:nvSpPr>
        <p:spPr>
          <a:xfrm>
            <a:off x="5076055" y="1844825"/>
            <a:ext cx="3596457" cy="3960439"/>
          </a:xfrm>
        </p:spPr>
        <p:txBody>
          <a:bodyPr/>
          <a:lstStyle>
            <a:lvl1pPr marL="216000" indent="-216000">
              <a:buClr>
                <a:schemeClr val="accent2"/>
              </a:buClr>
              <a:defRPr sz="1800" b="0" i="0" baseline="0">
                <a:solidFill>
                  <a:schemeClr val="tx1">
                    <a:lumMod val="65000"/>
                    <a:lumOff val="35000"/>
                  </a:schemeClr>
                </a:solidFill>
                <a:latin typeface="Univers Medium"/>
                <a:cs typeface="Univers Medium"/>
              </a:defRPr>
            </a:lvl1pPr>
            <a:lvl2pPr marL="432000" indent="-216000">
              <a:buClr>
                <a:schemeClr val="accent2"/>
              </a:buClr>
              <a:defRPr sz="1600" b="0" i="0">
                <a:solidFill>
                  <a:schemeClr val="tx1">
                    <a:lumMod val="65000"/>
                    <a:lumOff val="35000"/>
                  </a:schemeClr>
                </a:solidFill>
                <a:latin typeface="Univers Medium"/>
                <a:cs typeface="Univers Medium"/>
              </a:defRPr>
            </a:lvl2pPr>
            <a:lvl3pPr marL="648000" indent="-216000">
              <a:buClr>
                <a:schemeClr val="accent2"/>
              </a:buClr>
              <a:defRPr sz="1500" b="0" i="0">
                <a:solidFill>
                  <a:schemeClr val="tx1">
                    <a:lumMod val="65000"/>
                    <a:lumOff val="35000"/>
                  </a:schemeClr>
                </a:solidFill>
                <a:latin typeface="Univers Medium"/>
                <a:cs typeface="Univers Medium"/>
              </a:defRPr>
            </a:lvl3pPr>
            <a:lvl4pPr marL="864000" indent="-216000">
              <a:buClr>
                <a:schemeClr val="accent2"/>
              </a:buClr>
              <a:defRPr sz="1400" b="0" i="0">
                <a:solidFill>
                  <a:schemeClr val="tx1">
                    <a:lumMod val="65000"/>
                    <a:lumOff val="35000"/>
                  </a:schemeClr>
                </a:solidFill>
                <a:latin typeface="Univers Medium"/>
                <a:cs typeface="Univers Medium"/>
              </a:defRPr>
            </a:lvl4pPr>
            <a:lvl5pPr marL="1080000" indent="-216000">
              <a:buClr>
                <a:schemeClr val="accent2"/>
              </a:buClr>
              <a:defRPr sz="1300" b="0" i="0">
                <a:solidFill>
                  <a:schemeClr val="tx1">
                    <a:lumMod val="65000"/>
                    <a:lumOff val="35000"/>
                  </a:schemeClr>
                </a:solidFill>
                <a:latin typeface="Univers Medium"/>
                <a:cs typeface="Univers Medium"/>
              </a:defRPr>
            </a:lvl5pPr>
            <a:lvl6pPr>
              <a:defRPr sz="1600"/>
            </a:lvl6pPr>
            <a:lvl7pPr>
              <a:defRPr sz="1600"/>
            </a:lvl7pPr>
            <a:lvl8pPr>
              <a:defRPr sz="1600"/>
            </a:lvl8pPr>
            <a:lvl9pPr>
              <a:defRPr sz="16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200"/>
            </a:lvl1pPr>
          </a:lstStyle>
          <a:p>
            <a:r>
              <a:rPr lang="fr-FR" dirty="0" smtClean="0"/>
              <a:t>Cliquez pour modifier le style du titre</a:t>
            </a:r>
            <a:endParaRPr lang="fr-CH" dirty="0"/>
          </a:p>
        </p:txBody>
      </p:sp>
      <p:sp>
        <p:nvSpPr>
          <p:cNvPr id="3" name="Espace réservé du contenu 2"/>
          <p:cNvSpPr>
            <a:spLocks noGrp="1"/>
          </p:cNvSpPr>
          <p:nvPr>
            <p:ph sz="half" idx="1"/>
          </p:nvPr>
        </p:nvSpPr>
        <p:spPr>
          <a:xfrm>
            <a:off x="1116013" y="2276475"/>
            <a:ext cx="3416300" cy="3849688"/>
          </a:xfrm>
        </p:spPr>
        <p:txBody>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Espace réservé du contenu 3"/>
          <p:cNvSpPr>
            <a:spLocks noGrp="1"/>
          </p:cNvSpPr>
          <p:nvPr>
            <p:ph sz="half" idx="2"/>
          </p:nvPr>
        </p:nvSpPr>
        <p:spPr>
          <a:xfrm>
            <a:off x="4684713" y="2276475"/>
            <a:ext cx="3416300" cy="3849688"/>
          </a:xfrm>
        </p:spPr>
        <p:txBody>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28596" y="1000108"/>
            <a:ext cx="3008313" cy="1162050"/>
          </a:xfrm>
        </p:spPr>
        <p:txBody>
          <a:bodyPr anchor="b"/>
          <a:lstStyle>
            <a:lvl1pPr algn="l">
              <a:defRPr sz="2000" b="1"/>
            </a:lvl1pPr>
          </a:lstStyle>
          <a:p>
            <a:r>
              <a:rPr lang="fr-FR" dirty="0" smtClean="0"/>
              <a:t>Cliquez pour modifier le style du titre</a:t>
            </a:r>
            <a:endParaRPr lang="fr-CH" dirty="0"/>
          </a:p>
        </p:txBody>
      </p:sp>
      <p:sp>
        <p:nvSpPr>
          <p:cNvPr id="3" name="Espace réservé du contenu 2"/>
          <p:cNvSpPr>
            <a:spLocks noGrp="1"/>
          </p:cNvSpPr>
          <p:nvPr>
            <p:ph idx="1"/>
          </p:nvPr>
        </p:nvSpPr>
        <p:spPr>
          <a:xfrm>
            <a:off x="3857620" y="1571612"/>
            <a:ext cx="4829180" cy="4554551"/>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Espace réservé du texte 3"/>
          <p:cNvSpPr>
            <a:spLocks noGrp="1"/>
          </p:cNvSpPr>
          <p:nvPr>
            <p:ph type="body" sz="half" idx="2"/>
          </p:nvPr>
        </p:nvSpPr>
        <p:spPr>
          <a:xfrm>
            <a:off x="457200" y="2357430"/>
            <a:ext cx="3008313" cy="3768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flipH="1">
            <a:off x="1331913" y="0"/>
            <a:ext cx="7794625" cy="5364163"/>
          </a:xfrm>
          <a:prstGeom prst="rect">
            <a:avLst/>
          </a:prstGeom>
          <a:solidFill>
            <a:srgbClr val="BFBFBF">
              <a:alpha val="47058"/>
            </a:srgbClr>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dirty="0">
              <a:solidFill>
                <a:schemeClr val="lt1"/>
              </a:solidFill>
              <a:latin typeface="+mn-lt"/>
              <a:ea typeface="+mn-ea"/>
            </a:endParaRPr>
          </a:p>
        </p:txBody>
      </p:sp>
      <p:pic>
        <p:nvPicPr>
          <p:cNvPr id="4" name="Image 15" descr="Logo_HUG_2C.eps"/>
          <p:cNvPicPr>
            <a:picLocks noChangeAspect="1"/>
          </p:cNvPicPr>
          <p:nvPr/>
        </p:nvPicPr>
        <p:blipFill>
          <a:blip r:embed="rId2"/>
          <a:srcRect/>
          <a:stretch>
            <a:fillRect/>
          </a:stretch>
        </p:blipFill>
        <p:spPr bwMode="auto">
          <a:xfrm>
            <a:off x="6519863" y="6151563"/>
            <a:ext cx="1652587" cy="446087"/>
          </a:xfrm>
          <a:prstGeom prst="rect">
            <a:avLst/>
          </a:prstGeom>
          <a:noFill/>
          <a:ln w="9525">
            <a:noFill/>
            <a:miter lim="800000"/>
            <a:headEnd/>
            <a:tailEnd/>
          </a:ln>
        </p:spPr>
      </p:pic>
      <p:cxnSp>
        <p:nvCxnSpPr>
          <p:cNvPr id="5" name="Connecteur droit 17"/>
          <p:cNvCxnSpPr/>
          <p:nvPr/>
        </p:nvCxnSpPr>
        <p:spPr>
          <a:xfrm>
            <a:off x="5410200" y="5876925"/>
            <a:ext cx="0" cy="1404938"/>
          </a:xfrm>
          <a:prstGeom prst="line">
            <a:avLst/>
          </a:prstGeom>
          <a:ln w="12700" cmpd="sng">
            <a:solidFill>
              <a:srgbClr val="0C72C0"/>
            </a:solidFill>
          </a:ln>
          <a:effectLst/>
        </p:spPr>
        <p:style>
          <a:lnRef idx="2">
            <a:schemeClr val="accent1"/>
          </a:lnRef>
          <a:fillRef idx="0">
            <a:schemeClr val="accent1"/>
          </a:fillRef>
          <a:effectRef idx="1">
            <a:schemeClr val="accent1"/>
          </a:effectRef>
          <a:fontRef idx="minor">
            <a:schemeClr val="tx1"/>
          </a:fontRef>
        </p:style>
      </p:cxnSp>
      <p:grpSp>
        <p:nvGrpSpPr>
          <p:cNvPr id="2" name="Grouper 2"/>
          <p:cNvGrpSpPr>
            <a:grpSpLocks/>
          </p:cNvGrpSpPr>
          <p:nvPr/>
        </p:nvGrpSpPr>
        <p:grpSpPr bwMode="auto">
          <a:xfrm>
            <a:off x="5410200" y="4308475"/>
            <a:ext cx="1054100" cy="1052513"/>
            <a:chOff x="3446023" y="4151261"/>
            <a:chExt cx="1053292" cy="1052235"/>
          </a:xfrm>
        </p:grpSpPr>
        <p:sp>
          <p:nvSpPr>
            <p:cNvPr id="7" name="Rectangle 6"/>
            <p:cNvSpPr>
              <a:spLocks noChangeArrowheads="1"/>
            </p:cNvSpPr>
            <p:nvPr userDrawn="1"/>
          </p:nvSpPr>
          <p:spPr bwMode="auto">
            <a:xfrm>
              <a:off x="3447610" y="4151261"/>
              <a:ext cx="1051705" cy="1052235"/>
            </a:xfrm>
            <a:prstGeom prst="rect">
              <a:avLst/>
            </a:prstGeom>
            <a:solidFill>
              <a:srgbClr val="0C72C0"/>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8" name="Rectangle 7"/>
            <p:cNvSpPr>
              <a:spLocks noChangeArrowheads="1"/>
            </p:cNvSpPr>
            <p:nvPr userDrawn="1"/>
          </p:nvSpPr>
          <p:spPr bwMode="auto">
            <a:xfrm>
              <a:off x="3446023" y="5078116"/>
              <a:ext cx="125317" cy="125380"/>
            </a:xfrm>
            <a:prstGeom prst="rect">
              <a:avLst/>
            </a:prstGeom>
            <a:solidFill>
              <a:srgbClr val="3CB4F9"/>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9" name="Rectangle 8"/>
            <p:cNvSpPr>
              <a:spLocks noChangeArrowheads="1"/>
            </p:cNvSpPr>
            <p:nvPr userDrawn="1"/>
          </p:nvSpPr>
          <p:spPr bwMode="auto">
            <a:xfrm>
              <a:off x="3571340" y="5078116"/>
              <a:ext cx="126903" cy="125380"/>
            </a:xfrm>
            <a:prstGeom prst="rect">
              <a:avLst/>
            </a:prstGeom>
            <a:solidFill>
              <a:srgbClr val="FF49A5"/>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0" name="Rectangle 9"/>
            <p:cNvSpPr>
              <a:spLocks noChangeArrowheads="1"/>
            </p:cNvSpPr>
            <p:nvPr userDrawn="1"/>
          </p:nvSpPr>
          <p:spPr bwMode="auto">
            <a:xfrm>
              <a:off x="3698243" y="5078116"/>
              <a:ext cx="125316" cy="125380"/>
            </a:xfrm>
            <a:prstGeom prst="rect">
              <a:avLst/>
            </a:prstGeom>
            <a:solidFill>
              <a:srgbClr val="FF9F57"/>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1" name="Rectangle 10"/>
            <p:cNvSpPr>
              <a:spLocks noChangeArrowheads="1"/>
            </p:cNvSpPr>
            <p:nvPr userDrawn="1"/>
          </p:nvSpPr>
          <p:spPr bwMode="auto">
            <a:xfrm>
              <a:off x="3823558" y="5078116"/>
              <a:ext cx="126903" cy="125380"/>
            </a:xfrm>
            <a:prstGeom prst="rect">
              <a:avLst/>
            </a:prstGeom>
            <a:solidFill>
              <a:srgbClr val="469B2D"/>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grpSp>
      <p:sp>
        <p:nvSpPr>
          <p:cNvPr id="12" name="Espace réservé du pied de page 4"/>
          <p:cNvSpPr txBox="1">
            <a:spLocks/>
          </p:cNvSpPr>
          <p:nvPr/>
        </p:nvSpPr>
        <p:spPr>
          <a:xfrm>
            <a:off x="1692275" y="5516563"/>
            <a:ext cx="3721100" cy="792162"/>
          </a:xfrm>
          <a:prstGeom prst="rect">
            <a:avLst/>
          </a:prstGeom>
        </p:spPr>
        <p:txBody>
          <a:bodyPr/>
          <a:lstStyle>
            <a:defPPr>
              <a:defRPr lang="fr-FR"/>
            </a:defPPr>
            <a:lvl1pPr marL="0" algn="l" defTabSz="457200" rtl="0" eaLnBrk="1" latinLnBrk="0" hangingPunct="1">
              <a:defRPr sz="2000" b="0" i="0" kern="1200">
                <a:solidFill>
                  <a:schemeClr val="tx1"/>
                </a:solidFill>
                <a:latin typeface="Univers LT Std 67 Bold Condensed"/>
                <a:ea typeface="+mn-ea"/>
                <a:cs typeface="Univers LT Std 57 Cn"/>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lnSpc>
                <a:spcPct val="80000"/>
              </a:lnSpc>
              <a:spcBef>
                <a:spcPts val="0"/>
              </a:spcBef>
              <a:spcAft>
                <a:spcPts val="0"/>
              </a:spcAft>
              <a:defRPr/>
            </a:pPr>
            <a:r>
              <a:rPr lang="fr-CH" b="1" spc="150" dirty="0" smtClean="0">
                <a:solidFill>
                  <a:schemeClr val="bg1"/>
                </a:solidFill>
                <a:latin typeface="Univers Condensed Medium"/>
              </a:rPr>
              <a:t>Etre les premiers pour vous</a:t>
            </a:r>
            <a:endParaRPr lang="fr-FR" b="1" spc="150" dirty="0" smtClean="0">
              <a:solidFill>
                <a:schemeClr val="bg1"/>
              </a:solidFill>
              <a:latin typeface="Univers Condensed Medium"/>
            </a:endParaRPr>
          </a:p>
        </p:txBody>
      </p:sp>
      <p:sp>
        <p:nvSpPr>
          <p:cNvPr id="13" name="Rectangle 12"/>
          <p:cNvSpPr>
            <a:spLocks noChangeArrowheads="1"/>
          </p:cNvSpPr>
          <p:nvPr userDrawn="1"/>
        </p:nvSpPr>
        <p:spPr bwMode="auto">
          <a:xfrm>
            <a:off x="0" y="1484313"/>
            <a:ext cx="5410200" cy="5373687"/>
          </a:xfrm>
          <a:prstGeom prst="rect">
            <a:avLst/>
          </a:prstGeom>
          <a:solidFill>
            <a:schemeClr val="accent1">
              <a:alpha val="59999"/>
            </a:schemeClr>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dirty="0">
              <a:solidFill>
                <a:schemeClr val="lt1"/>
              </a:solidFill>
              <a:latin typeface="+mn-lt"/>
              <a:ea typeface="+mn-ea"/>
            </a:endParaRPr>
          </a:p>
        </p:txBody>
      </p:sp>
      <p:pic>
        <p:nvPicPr>
          <p:cNvPr id="14" name="Image 15" descr="Logo_HUG_2C.eps"/>
          <p:cNvPicPr>
            <a:picLocks noChangeAspect="1"/>
          </p:cNvPicPr>
          <p:nvPr userDrawn="1"/>
        </p:nvPicPr>
        <p:blipFill>
          <a:blip r:embed="rId2"/>
          <a:srcRect/>
          <a:stretch>
            <a:fillRect/>
          </a:stretch>
        </p:blipFill>
        <p:spPr bwMode="auto">
          <a:xfrm>
            <a:off x="6519863" y="6151563"/>
            <a:ext cx="1652587" cy="446087"/>
          </a:xfrm>
          <a:prstGeom prst="rect">
            <a:avLst/>
          </a:prstGeom>
          <a:noFill/>
          <a:ln w="9525">
            <a:noFill/>
            <a:miter lim="800000"/>
            <a:headEnd/>
            <a:tailEnd/>
          </a:ln>
        </p:spPr>
      </p:pic>
      <p:cxnSp>
        <p:nvCxnSpPr>
          <p:cNvPr id="15" name="Connecteur droit 17"/>
          <p:cNvCxnSpPr/>
          <p:nvPr userDrawn="1"/>
        </p:nvCxnSpPr>
        <p:spPr>
          <a:xfrm>
            <a:off x="5410200" y="5876925"/>
            <a:ext cx="0" cy="1404938"/>
          </a:xfrm>
          <a:prstGeom prst="line">
            <a:avLst/>
          </a:prstGeom>
          <a:ln w="12700" cmpd="sng">
            <a:solidFill>
              <a:srgbClr val="0C72C0"/>
            </a:solidFill>
          </a:ln>
          <a:effectLst/>
        </p:spPr>
        <p:style>
          <a:lnRef idx="2">
            <a:schemeClr val="accent1"/>
          </a:lnRef>
          <a:fillRef idx="0">
            <a:schemeClr val="accent1"/>
          </a:fillRef>
          <a:effectRef idx="1">
            <a:schemeClr val="accent1"/>
          </a:effectRef>
          <a:fontRef idx="minor">
            <a:schemeClr val="tx1"/>
          </a:fontRef>
        </p:style>
      </p:cxnSp>
      <p:grpSp>
        <p:nvGrpSpPr>
          <p:cNvPr id="6" name="Grouper 2"/>
          <p:cNvGrpSpPr>
            <a:grpSpLocks/>
          </p:cNvGrpSpPr>
          <p:nvPr userDrawn="1"/>
        </p:nvGrpSpPr>
        <p:grpSpPr bwMode="auto">
          <a:xfrm>
            <a:off x="5410200" y="4308475"/>
            <a:ext cx="1054100" cy="1052513"/>
            <a:chOff x="3446023" y="4151261"/>
            <a:chExt cx="1053292" cy="1052235"/>
          </a:xfrm>
        </p:grpSpPr>
        <p:sp>
          <p:nvSpPr>
            <p:cNvPr id="17" name="Rectangle 16"/>
            <p:cNvSpPr>
              <a:spLocks noChangeArrowheads="1"/>
            </p:cNvSpPr>
            <p:nvPr userDrawn="1"/>
          </p:nvSpPr>
          <p:spPr bwMode="auto">
            <a:xfrm>
              <a:off x="3447610" y="4151261"/>
              <a:ext cx="1051705" cy="1052235"/>
            </a:xfrm>
            <a:prstGeom prst="rect">
              <a:avLst/>
            </a:prstGeom>
            <a:solidFill>
              <a:srgbClr val="0C72C0"/>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8" name="Rectangle 17"/>
            <p:cNvSpPr>
              <a:spLocks noChangeArrowheads="1"/>
            </p:cNvSpPr>
            <p:nvPr userDrawn="1"/>
          </p:nvSpPr>
          <p:spPr bwMode="auto">
            <a:xfrm>
              <a:off x="3446023" y="5078116"/>
              <a:ext cx="125317" cy="125380"/>
            </a:xfrm>
            <a:prstGeom prst="rect">
              <a:avLst/>
            </a:prstGeom>
            <a:solidFill>
              <a:srgbClr val="3CB4F9"/>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9" name="Rectangle 18"/>
            <p:cNvSpPr>
              <a:spLocks noChangeArrowheads="1"/>
            </p:cNvSpPr>
            <p:nvPr userDrawn="1"/>
          </p:nvSpPr>
          <p:spPr bwMode="auto">
            <a:xfrm>
              <a:off x="3571340" y="5078116"/>
              <a:ext cx="126903" cy="125380"/>
            </a:xfrm>
            <a:prstGeom prst="rect">
              <a:avLst/>
            </a:prstGeom>
            <a:solidFill>
              <a:srgbClr val="FF49A5"/>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20" name="Rectangle 19"/>
            <p:cNvSpPr>
              <a:spLocks noChangeArrowheads="1"/>
            </p:cNvSpPr>
            <p:nvPr userDrawn="1"/>
          </p:nvSpPr>
          <p:spPr bwMode="auto">
            <a:xfrm>
              <a:off x="3698243" y="5078116"/>
              <a:ext cx="125316" cy="125380"/>
            </a:xfrm>
            <a:prstGeom prst="rect">
              <a:avLst/>
            </a:prstGeom>
            <a:solidFill>
              <a:srgbClr val="FF9F57"/>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21" name="Rectangle 20"/>
            <p:cNvSpPr>
              <a:spLocks noChangeArrowheads="1"/>
            </p:cNvSpPr>
            <p:nvPr userDrawn="1"/>
          </p:nvSpPr>
          <p:spPr bwMode="auto">
            <a:xfrm>
              <a:off x="3823558" y="5078116"/>
              <a:ext cx="126903" cy="125380"/>
            </a:xfrm>
            <a:prstGeom prst="rect">
              <a:avLst/>
            </a:prstGeom>
            <a:solidFill>
              <a:srgbClr val="469B2D"/>
            </a:solidFill>
            <a:ln>
              <a:noFill/>
            </a:ln>
            <a:effectLst>
              <a:outerShdw blurRad="40000" dist="23000" dir="5400000" sx="0" sy="0" rotWithShape="0">
                <a:srgbClr val="808080">
                  <a:alpha val="34998"/>
                </a:srgbClr>
              </a:outerShdw>
            </a:effectLst>
            <a:extLst/>
          </p:spPr>
          <p:txBody>
            <a:bodyPr anchor="ctr"/>
            <a:lstStyle/>
            <a:p>
              <a:pPr algn="ctr" fontAlgn="auto">
                <a:spcBef>
                  <a:spcPts val="0"/>
                </a:spcBef>
                <a:spcAft>
                  <a:spcPts val="0"/>
                </a:spcAft>
                <a:defRPr/>
              </a:pPr>
              <a:endParaRPr lang="fr-FR">
                <a:solidFill>
                  <a:schemeClr val="lt1"/>
                </a:solidFill>
                <a:latin typeface="+mn-lt"/>
                <a:ea typeface="+mn-ea"/>
              </a:endParaRPr>
            </a:p>
          </p:txBody>
        </p:sp>
      </p:grpSp>
      <p:sp>
        <p:nvSpPr>
          <p:cNvPr id="22" name="Espace réservé du titre 1"/>
          <p:cNvSpPr>
            <a:spLocks noGrp="1"/>
          </p:cNvSpPr>
          <p:nvPr>
            <p:ph type="title"/>
          </p:nvPr>
        </p:nvSpPr>
        <p:spPr>
          <a:xfrm>
            <a:off x="5527171" y="1529302"/>
            <a:ext cx="3293301" cy="2619778"/>
          </a:xfrm>
          <a:prstGeom prst="rect">
            <a:avLst/>
          </a:prstGeom>
        </p:spPr>
        <p:txBody>
          <a:bodyPr anchor="t"/>
          <a:lstStyle>
            <a:lvl1pPr>
              <a:defRPr spc="0" baseline="0">
                <a:solidFill>
                  <a:schemeClr val="bg2">
                    <a:lumMod val="10000"/>
                  </a:schemeClr>
                </a:solidFill>
                <a:latin typeface="Univers" pitchFamily="34" charset="0"/>
              </a:defRPr>
            </a:lvl1pPr>
          </a:lstStyle>
          <a:p>
            <a:r>
              <a:rPr lang="en-US" dirty="0" smtClean="0"/>
              <a:t>Click to edit Master title style</a:t>
            </a:r>
            <a:endParaRPr lang="fr-FR"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 Titre et contenu">
    <p:spTree>
      <p:nvGrpSpPr>
        <p:cNvPr id="1" name=""/>
        <p:cNvGrpSpPr/>
        <p:nvPr/>
      </p:nvGrpSpPr>
      <p:grpSpPr>
        <a:xfrm>
          <a:off x="0" y="0"/>
          <a:ext cx="0" cy="0"/>
          <a:chOff x="0" y="0"/>
          <a:chExt cx="0" cy="0"/>
        </a:xfrm>
      </p:grpSpPr>
      <p:sp>
        <p:nvSpPr>
          <p:cNvPr id="5" name="Rectangle 4"/>
          <p:cNvSpPr/>
          <p:nvPr userDrawn="1"/>
        </p:nvSpPr>
        <p:spPr>
          <a:xfrm>
            <a:off x="0" y="-7938"/>
            <a:ext cx="677863" cy="1362076"/>
          </a:xfrm>
          <a:prstGeom prst="rect">
            <a:avLst/>
          </a:prstGeom>
          <a:solidFill>
            <a:srgbClr val="1864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ln>
                <a:solidFill>
                  <a:srgbClr val="1864B5"/>
                </a:solidFill>
              </a:ln>
              <a:solidFill>
                <a:srgbClr val="000000"/>
              </a:solidFill>
            </a:endParaRPr>
          </a:p>
        </p:txBody>
      </p:sp>
      <p:sp>
        <p:nvSpPr>
          <p:cNvPr id="6" name="Rectangle 5"/>
          <p:cNvSpPr/>
          <p:nvPr userDrawn="1"/>
        </p:nvSpPr>
        <p:spPr>
          <a:xfrm>
            <a:off x="677863" y="-7938"/>
            <a:ext cx="706437" cy="1365251"/>
          </a:xfrm>
          <a:prstGeom prst="rect">
            <a:avLst/>
          </a:prstGeom>
          <a:solidFill>
            <a:srgbClr val="1864B5">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ln>
                <a:solidFill>
                  <a:srgbClr val="1864B5"/>
                </a:solidFill>
              </a:ln>
              <a:solidFill>
                <a:srgbClr val="000000"/>
              </a:solidFill>
            </a:endParaRPr>
          </a:p>
        </p:txBody>
      </p:sp>
      <p:sp>
        <p:nvSpPr>
          <p:cNvPr id="4" name="Content Placeholder 3"/>
          <p:cNvSpPr>
            <a:spLocks noGrp="1"/>
          </p:cNvSpPr>
          <p:nvPr>
            <p:ph sz="half" idx="2"/>
          </p:nvPr>
        </p:nvSpPr>
        <p:spPr>
          <a:xfrm>
            <a:off x="1468249" y="2081399"/>
            <a:ext cx="6674599" cy="4155912"/>
          </a:xfrm>
        </p:spPr>
        <p:txBody>
          <a:bodyPr/>
          <a:lstStyle>
            <a:lvl1pPr marL="216000" indent="-216000">
              <a:buClr>
                <a:schemeClr val="accent2"/>
              </a:buClr>
              <a:defRPr sz="2000" b="0" i="0" baseline="0">
                <a:solidFill>
                  <a:schemeClr val="tx1"/>
                </a:solidFill>
                <a:latin typeface="Univers Medium"/>
                <a:cs typeface="Univers Medium"/>
              </a:defRPr>
            </a:lvl1pPr>
            <a:lvl2pPr marL="432000" indent="-216000">
              <a:buClr>
                <a:schemeClr val="accent2"/>
              </a:buClr>
              <a:defRPr sz="1800" b="0" i="0">
                <a:solidFill>
                  <a:schemeClr val="tx1"/>
                </a:solidFill>
                <a:latin typeface="Univers Medium"/>
                <a:cs typeface="Univers Medium"/>
              </a:defRPr>
            </a:lvl2pPr>
            <a:lvl3pPr marL="648000" indent="-216000">
              <a:buClr>
                <a:schemeClr val="accent2"/>
              </a:buClr>
              <a:defRPr sz="1600" b="0" i="0">
                <a:solidFill>
                  <a:schemeClr val="tx1"/>
                </a:solidFill>
                <a:latin typeface="Univers Medium"/>
                <a:cs typeface="Univers Medium"/>
              </a:defRPr>
            </a:lvl3pPr>
            <a:lvl4pPr marL="864000" indent="-216000">
              <a:buClr>
                <a:schemeClr val="accent2"/>
              </a:buClr>
              <a:defRPr sz="1800" b="0" i="0">
                <a:solidFill>
                  <a:schemeClr val="tx1"/>
                </a:solidFill>
                <a:latin typeface="Univers Medium"/>
                <a:cs typeface="Univers Medium"/>
              </a:defRPr>
            </a:lvl4pPr>
            <a:lvl5pPr marL="1080000" indent="-216000">
              <a:buClr>
                <a:schemeClr val="accent2"/>
              </a:buClr>
              <a:defRPr sz="1800" b="0" i="0">
                <a:solidFill>
                  <a:schemeClr val="tx1"/>
                </a:solidFill>
                <a:latin typeface="Univers Medium"/>
                <a:cs typeface="Univers Medium"/>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2" name="Espace réservé du titre 1"/>
          <p:cNvSpPr>
            <a:spLocks noGrp="1"/>
          </p:cNvSpPr>
          <p:nvPr>
            <p:ph type="title"/>
          </p:nvPr>
        </p:nvSpPr>
        <p:spPr>
          <a:xfrm>
            <a:off x="1466412" y="630136"/>
            <a:ext cx="6676436" cy="1143000"/>
          </a:xfrm>
          <a:prstGeom prst="rect">
            <a:avLst/>
          </a:prstGeom>
        </p:spPr>
        <p:txBody>
          <a:bodyPr/>
          <a:lstStyle>
            <a:lvl1pPr>
              <a:defRPr spc="0">
                <a:solidFill>
                  <a:schemeClr val="bg2">
                    <a:lumMod val="25000"/>
                  </a:schemeClr>
                </a:solidFill>
              </a:defRPr>
            </a:lvl1pPr>
          </a:lstStyle>
          <a:p>
            <a:r>
              <a:rPr lang="fr-CH" dirty="0" smtClean="0"/>
              <a:t>Cliquez et modifiez le titre</a:t>
            </a:r>
            <a:endParaRPr lang="fr-F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re seul">
    <p:spTree>
      <p:nvGrpSpPr>
        <p:cNvPr id="1" name=""/>
        <p:cNvGrpSpPr/>
        <p:nvPr/>
      </p:nvGrpSpPr>
      <p:grpSpPr>
        <a:xfrm>
          <a:off x="0" y="0"/>
          <a:ext cx="0" cy="0"/>
          <a:chOff x="0" y="0"/>
          <a:chExt cx="0" cy="0"/>
        </a:xfrm>
      </p:grpSpPr>
      <p:sp>
        <p:nvSpPr>
          <p:cNvPr id="7" name="Rectangle 6"/>
          <p:cNvSpPr/>
          <p:nvPr/>
        </p:nvSpPr>
        <p:spPr>
          <a:xfrm>
            <a:off x="0" y="0"/>
            <a:ext cx="9144000" cy="5951538"/>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smtClean="0"/>
              <a:t> </a:t>
            </a:r>
            <a:endParaRPr lang="fr-FR" dirty="0"/>
          </a:p>
        </p:txBody>
      </p:sp>
      <p:sp>
        <p:nvSpPr>
          <p:cNvPr id="3" name="Espace réservé de la date 2"/>
          <p:cNvSpPr>
            <a:spLocks noGrp="1"/>
          </p:cNvSpPr>
          <p:nvPr>
            <p:ph type="dt" sz="half" idx="10"/>
          </p:nvPr>
        </p:nvSpPr>
        <p:spPr/>
        <p:txBody>
          <a:bodyPr/>
          <a:lstStyle>
            <a:lvl1pPr>
              <a:defRPr>
                <a:solidFill>
                  <a:srgbClr val="FFFFFF"/>
                </a:solidFill>
              </a:defRPr>
            </a:lvl1pPr>
          </a:lstStyle>
          <a:p>
            <a:fld id="{41A68F43-E9A0-A447-A3FB-CCD5CC28DA7C}" type="datetimeFigureOut">
              <a:rPr lang="fr-FR" smtClean="0"/>
              <a:pPr/>
              <a:t>05/05/2016</a:t>
            </a:fld>
            <a:endParaRPr lang="fr-FR" dirty="0"/>
          </a:p>
        </p:txBody>
      </p:sp>
      <p:sp>
        <p:nvSpPr>
          <p:cNvPr id="4" name="Espace réservé du pied de page 3"/>
          <p:cNvSpPr>
            <a:spLocks noGrp="1"/>
          </p:cNvSpPr>
          <p:nvPr>
            <p:ph type="ftr" sz="quarter" idx="11"/>
          </p:nvPr>
        </p:nvSpPr>
        <p:spPr/>
        <p:txBody>
          <a:bodyPr/>
          <a:lstStyle>
            <a:lvl1pPr>
              <a:defRPr>
                <a:solidFill>
                  <a:srgbClr val="FFFFFF"/>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87CD53CB-777A-BD40-AC91-8813A86599EE}" type="slidenum">
              <a:rPr lang="fr-FR" smtClean="0"/>
              <a:pPr/>
              <a:t>‹N°›</a:t>
            </a:fld>
            <a:endParaRPr lang="fr-FR" dirty="0"/>
          </a:p>
        </p:txBody>
      </p:sp>
      <p:sp>
        <p:nvSpPr>
          <p:cNvPr id="10" name="Rectangle 9"/>
          <p:cNvSpPr/>
          <p:nvPr userDrawn="1"/>
        </p:nvSpPr>
        <p:spPr>
          <a:xfrm>
            <a:off x="7092280" y="6093296"/>
            <a:ext cx="1634480" cy="720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Espace réservé du titre 1"/>
          <p:cNvSpPr>
            <a:spLocks noGrp="1"/>
          </p:cNvSpPr>
          <p:nvPr>
            <p:ph type="title"/>
          </p:nvPr>
        </p:nvSpPr>
        <p:spPr>
          <a:xfrm>
            <a:off x="1621473" y="641786"/>
            <a:ext cx="7051040" cy="1143000"/>
          </a:xfrm>
          <a:prstGeom prst="rect">
            <a:avLst/>
          </a:prstGeom>
        </p:spPr>
        <p:txBody>
          <a:bodyPr vert="horz" lIns="0" tIns="0" rIns="0" bIns="0" rtlCol="0" anchor="t" anchorCtr="0">
            <a:noAutofit/>
          </a:bodyPr>
          <a:lstStyle>
            <a:lvl1pPr>
              <a:defRPr>
                <a:solidFill>
                  <a:schemeClr val="tx1">
                    <a:lumMod val="65000"/>
                    <a:lumOff val="35000"/>
                  </a:schemeClr>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xmlns="" val="3135265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5_Titre seul">
    <p:spTree>
      <p:nvGrpSpPr>
        <p:cNvPr id="1" name=""/>
        <p:cNvGrpSpPr/>
        <p:nvPr/>
      </p:nvGrpSpPr>
      <p:grpSpPr>
        <a:xfrm>
          <a:off x="0" y="0"/>
          <a:ext cx="0" cy="0"/>
          <a:chOff x="0" y="0"/>
          <a:chExt cx="0" cy="0"/>
        </a:xfrm>
      </p:grpSpPr>
      <p:sp>
        <p:nvSpPr>
          <p:cNvPr id="7" name="Rectangle 6"/>
          <p:cNvSpPr/>
          <p:nvPr/>
        </p:nvSpPr>
        <p:spPr>
          <a:xfrm>
            <a:off x="0" y="0"/>
            <a:ext cx="9144000" cy="5951538"/>
          </a:xfrm>
          <a:prstGeom prst="rect">
            <a:avLst/>
          </a:prstGeom>
          <a:solidFill>
            <a:srgbClr val="A2D0AC"/>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a:solidFill>
                  <a:srgbClr val="FFFFFF"/>
                </a:solidFill>
              </a:defRPr>
            </a:lvl1pPr>
          </a:lstStyle>
          <a:p>
            <a:r>
              <a:rPr lang="fr-CH" dirty="0" smtClean="0"/>
              <a:t>Cliquez et modifiez le titre</a:t>
            </a:r>
            <a:endParaRPr lang="fr-FR" dirty="0"/>
          </a:p>
        </p:txBody>
      </p:sp>
      <p:sp>
        <p:nvSpPr>
          <p:cNvPr id="3" name="Espace réservé de la date 2"/>
          <p:cNvSpPr>
            <a:spLocks noGrp="1"/>
          </p:cNvSpPr>
          <p:nvPr>
            <p:ph type="dt" sz="half" idx="10"/>
          </p:nvPr>
        </p:nvSpPr>
        <p:spPr/>
        <p:txBody>
          <a:bodyPr/>
          <a:lstStyle>
            <a:lvl1pPr>
              <a:defRPr>
                <a:solidFill>
                  <a:srgbClr val="FFFFFF"/>
                </a:solidFill>
              </a:defRPr>
            </a:lvl1pPr>
          </a:lstStyle>
          <a:p>
            <a:fld id="{41A68F43-E9A0-A447-A3FB-CCD5CC28DA7C}" type="datetimeFigureOut">
              <a:rPr lang="fr-FR" smtClean="0"/>
              <a:pPr/>
              <a:t>05/05/2016</a:t>
            </a:fld>
            <a:endParaRPr lang="fr-FR" dirty="0"/>
          </a:p>
        </p:txBody>
      </p:sp>
      <p:sp>
        <p:nvSpPr>
          <p:cNvPr id="4" name="Espace réservé du pied de page 3"/>
          <p:cNvSpPr>
            <a:spLocks noGrp="1"/>
          </p:cNvSpPr>
          <p:nvPr>
            <p:ph type="ftr" sz="quarter" idx="11"/>
          </p:nvPr>
        </p:nvSpPr>
        <p:spPr/>
        <p:txBody>
          <a:bodyPr/>
          <a:lstStyle>
            <a:lvl1pPr>
              <a:defRPr>
                <a:solidFill>
                  <a:srgbClr val="FFFFFF"/>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87CD53CB-777A-BD40-AC91-8813A86599EE}" type="slidenum">
              <a:rPr lang="fr-FR" smtClean="0"/>
              <a:pPr/>
              <a:t>‹N°›</a:t>
            </a:fld>
            <a:endParaRPr lang="fr-FR" dirty="0"/>
          </a:p>
        </p:txBody>
      </p:sp>
      <p:cxnSp>
        <p:nvCxnSpPr>
          <p:cNvPr id="9" name="Connecteur droit 8"/>
          <p:cNvCxnSpPr/>
          <p:nvPr/>
        </p:nvCxnSpPr>
        <p:spPr>
          <a:xfrm>
            <a:off x="1620838" y="1870075"/>
            <a:ext cx="70231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008836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7" name="Rectangle 6"/>
          <p:cNvSpPr/>
          <p:nvPr/>
        </p:nvSpPr>
        <p:spPr>
          <a:xfrm>
            <a:off x="0" y="0"/>
            <a:ext cx="9144000" cy="5951538"/>
          </a:xfrm>
          <a:prstGeom prst="rect">
            <a:avLst/>
          </a:prstGeom>
          <a:solidFill>
            <a:srgbClr val="40C1EE"/>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a:solidFill>
                  <a:srgbClr val="FFFFFF"/>
                </a:solidFill>
              </a:defRPr>
            </a:lvl1pPr>
          </a:lstStyle>
          <a:p>
            <a:r>
              <a:rPr lang="fr-CH" smtClean="0"/>
              <a:t>Cliquez et modifiez le titre</a:t>
            </a:r>
            <a:endParaRPr lang="fr-FR" dirty="0"/>
          </a:p>
        </p:txBody>
      </p:sp>
      <p:sp>
        <p:nvSpPr>
          <p:cNvPr id="3" name="Espace réservé de la date 2"/>
          <p:cNvSpPr>
            <a:spLocks noGrp="1"/>
          </p:cNvSpPr>
          <p:nvPr>
            <p:ph type="dt" sz="half" idx="10"/>
          </p:nvPr>
        </p:nvSpPr>
        <p:spPr/>
        <p:txBody>
          <a:bodyPr/>
          <a:lstStyle>
            <a:lvl1pPr>
              <a:defRPr>
                <a:solidFill>
                  <a:srgbClr val="FFFFFF"/>
                </a:solidFill>
              </a:defRPr>
            </a:lvl1pPr>
          </a:lstStyle>
          <a:p>
            <a:fld id="{41A68F43-E9A0-A447-A3FB-CCD5CC28DA7C}" type="datetimeFigureOut">
              <a:rPr lang="fr-FR" smtClean="0"/>
              <a:pPr/>
              <a:t>05/05/2016</a:t>
            </a:fld>
            <a:endParaRPr lang="fr-FR" dirty="0"/>
          </a:p>
        </p:txBody>
      </p:sp>
      <p:sp>
        <p:nvSpPr>
          <p:cNvPr id="4" name="Espace réservé du pied de page 3"/>
          <p:cNvSpPr>
            <a:spLocks noGrp="1"/>
          </p:cNvSpPr>
          <p:nvPr>
            <p:ph type="ftr" sz="quarter" idx="11"/>
          </p:nvPr>
        </p:nvSpPr>
        <p:spPr/>
        <p:txBody>
          <a:bodyPr/>
          <a:lstStyle>
            <a:lvl1pPr>
              <a:defRPr>
                <a:solidFill>
                  <a:srgbClr val="FFFFFF"/>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87CD53CB-777A-BD40-AC91-8813A86599EE}" type="slidenum">
              <a:rPr lang="fr-FR" smtClean="0"/>
              <a:pPr/>
              <a:t>‹N°›</a:t>
            </a:fld>
            <a:endParaRPr lang="fr-FR" dirty="0"/>
          </a:p>
        </p:txBody>
      </p:sp>
      <p:cxnSp>
        <p:nvCxnSpPr>
          <p:cNvPr id="9" name="Connecteur droit 8"/>
          <p:cNvCxnSpPr/>
          <p:nvPr/>
        </p:nvCxnSpPr>
        <p:spPr>
          <a:xfrm>
            <a:off x="1620838" y="1870075"/>
            <a:ext cx="70231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0484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Titre seul">
    <p:spTree>
      <p:nvGrpSpPr>
        <p:cNvPr id="1" name=""/>
        <p:cNvGrpSpPr/>
        <p:nvPr/>
      </p:nvGrpSpPr>
      <p:grpSpPr>
        <a:xfrm>
          <a:off x="0" y="0"/>
          <a:ext cx="0" cy="0"/>
          <a:chOff x="0" y="0"/>
          <a:chExt cx="0" cy="0"/>
        </a:xfrm>
      </p:grpSpPr>
      <p:sp>
        <p:nvSpPr>
          <p:cNvPr id="7" name="Rectangle 6"/>
          <p:cNvSpPr/>
          <p:nvPr/>
        </p:nvSpPr>
        <p:spPr>
          <a:xfrm>
            <a:off x="0" y="0"/>
            <a:ext cx="9144000" cy="5951538"/>
          </a:xfrm>
          <a:prstGeom prst="rect">
            <a:avLst/>
          </a:prstGeom>
          <a:solidFill>
            <a:srgbClr val="75C5C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lvl1pPr>
              <a:defRPr>
                <a:solidFill>
                  <a:srgbClr val="FFFFFF"/>
                </a:solidFill>
              </a:defRPr>
            </a:lvl1pPr>
          </a:lstStyle>
          <a:p>
            <a:r>
              <a:rPr lang="fr-CH" smtClean="0"/>
              <a:t>Cliquez et modifiez le titre</a:t>
            </a:r>
            <a:endParaRPr lang="fr-FR" dirty="0"/>
          </a:p>
        </p:txBody>
      </p:sp>
      <p:sp>
        <p:nvSpPr>
          <p:cNvPr id="3" name="Espace réservé de la date 2"/>
          <p:cNvSpPr>
            <a:spLocks noGrp="1"/>
          </p:cNvSpPr>
          <p:nvPr>
            <p:ph type="dt" sz="half" idx="10"/>
          </p:nvPr>
        </p:nvSpPr>
        <p:spPr/>
        <p:txBody>
          <a:bodyPr/>
          <a:lstStyle>
            <a:lvl1pPr>
              <a:defRPr>
                <a:solidFill>
                  <a:srgbClr val="FFFFFF"/>
                </a:solidFill>
              </a:defRPr>
            </a:lvl1pPr>
          </a:lstStyle>
          <a:p>
            <a:fld id="{41A68F43-E9A0-A447-A3FB-CCD5CC28DA7C}" type="datetimeFigureOut">
              <a:rPr lang="fr-FR" smtClean="0"/>
              <a:pPr/>
              <a:t>05/05/2016</a:t>
            </a:fld>
            <a:endParaRPr lang="fr-FR" dirty="0"/>
          </a:p>
        </p:txBody>
      </p:sp>
      <p:sp>
        <p:nvSpPr>
          <p:cNvPr id="4" name="Espace réservé du pied de page 3"/>
          <p:cNvSpPr>
            <a:spLocks noGrp="1"/>
          </p:cNvSpPr>
          <p:nvPr>
            <p:ph type="ftr" sz="quarter" idx="11"/>
          </p:nvPr>
        </p:nvSpPr>
        <p:spPr/>
        <p:txBody>
          <a:bodyPr/>
          <a:lstStyle>
            <a:lvl1pPr>
              <a:defRPr>
                <a:solidFill>
                  <a:srgbClr val="FFFFFF"/>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87CD53CB-777A-BD40-AC91-8813A86599EE}" type="slidenum">
              <a:rPr lang="fr-FR" smtClean="0"/>
              <a:pPr/>
              <a:t>‹N°›</a:t>
            </a:fld>
            <a:endParaRPr lang="fr-FR" dirty="0"/>
          </a:p>
        </p:txBody>
      </p:sp>
      <p:cxnSp>
        <p:nvCxnSpPr>
          <p:cNvPr id="9" name="Connecteur droit 8"/>
          <p:cNvCxnSpPr/>
          <p:nvPr/>
        </p:nvCxnSpPr>
        <p:spPr>
          <a:xfrm>
            <a:off x="1620838" y="1870075"/>
            <a:ext cx="70231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825439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0838" y="638164"/>
            <a:ext cx="7053262" cy="1362086"/>
          </a:xfrm>
        </p:spPr>
        <p:txBody>
          <a:bodyPr/>
          <a:lstStyle/>
          <a:p>
            <a:r>
              <a:rPr lang="fr-CH" dirty="0" smtClean="0"/>
              <a:t>Cliquez et modifiez le titre</a:t>
            </a:r>
            <a:endParaRPr lang="fr-FR" dirty="0"/>
          </a:p>
        </p:txBody>
      </p:sp>
      <p:sp>
        <p:nvSpPr>
          <p:cNvPr id="3" name="Sous-titre 2"/>
          <p:cNvSpPr>
            <a:spLocks noGrp="1"/>
          </p:cNvSpPr>
          <p:nvPr>
            <p:ph type="subTitle" idx="1"/>
          </p:nvPr>
        </p:nvSpPr>
        <p:spPr>
          <a:xfrm>
            <a:off x="1620838" y="2000250"/>
            <a:ext cx="7053262" cy="3372966"/>
          </a:xfrm>
        </p:spPr>
        <p:txBody>
          <a:bodyPr lIns="0" tIns="0" rIns="0" bIns="0">
            <a:normAutofit/>
          </a:bodyPr>
          <a:lstStyle>
            <a:lvl1pPr marL="0" indent="0" algn="l">
              <a:spcBef>
                <a:spcPts val="0"/>
              </a:spcBef>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41A68F43-E9A0-A447-A3FB-CCD5CC28DA7C}" type="datetimeFigureOut">
              <a:rPr lang="fr-FR" smtClean="0"/>
              <a:pPr/>
              <a:t>05/05/2016</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7CD53CB-777A-BD40-AC91-8813A86599EE}" type="slidenum">
              <a:rPr lang="fr-FR" smtClean="0"/>
              <a:pPr/>
              <a:t>‹N°›</a:t>
            </a:fld>
            <a:endParaRPr lang="fr-FR"/>
          </a:p>
        </p:txBody>
      </p:sp>
    </p:spTree>
    <p:extLst>
      <p:ext uri="{BB962C8B-B14F-4D97-AF65-F5344CB8AC3E}">
        <p14:creationId xmlns:p14="http://schemas.microsoft.com/office/powerpoint/2010/main" xmlns="" val="2083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20838" y="643732"/>
            <a:ext cx="7065962" cy="1356518"/>
          </a:xfrm>
        </p:spPr>
        <p:txBody>
          <a:bodyPr/>
          <a:lstStyle/>
          <a:p>
            <a:r>
              <a:rPr lang="fr-CH" dirty="0" smtClean="0"/>
              <a:t>CliqueZ Et modifiez le titre</a:t>
            </a:r>
            <a:endParaRPr lang="fr-FR" dirty="0"/>
          </a:p>
        </p:txBody>
      </p:sp>
      <p:sp>
        <p:nvSpPr>
          <p:cNvPr id="3" name="Espace réservé du contenu 2"/>
          <p:cNvSpPr>
            <a:spLocks noGrp="1"/>
          </p:cNvSpPr>
          <p:nvPr>
            <p:ph idx="1"/>
          </p:nvPr>
        </p:nvSpPr>
        <p:spPr>
          <a:xfrm>
            <a:off x="1620838" y="2000250"/>
            <a:ext cx="7065962" cy="3425792"/>
          </a:xfrm>
        </p:spPr>
        <p:txBody>
          <a:bodyPr>
            <a:normAutofit/>
          </a:bodyPr>
          <a:lstStyle>
            <a:lvl1pPr marL="342900" indent="-342900">
              <a:buSzPct val="100000"/>
              <a:buFontTx/>
              <a:buBlip>
                <a:blip r:embed="rId2"/>
              </a:buBlip>
              <a:defRPr sz="1800">
                <a:solidFill>
                  <a:schemeClr val="tx1">
                    <a:lumMod val="65000"/>
                    <a:lumOff val="35000"/>
                  </a:schemeClr>
                </a:solidFill>
              </a:defRPr>
            </a:lvl1pPr>
            <a:lvl2pPr marL="742950" indent="-285750">
              <a:buSzPct val="100000"/>
              <a:buFontTx/>
              <a:buBlip>
                <a:blip r:embed="rId2"/>
              </a:buBlip>
              <a:defRPr sz="1600">
                <a:solidFill>
                  <a:schemeClr val="tx1">
                    <a:lumMod val="65000"/>
                    <a:lumOff val="35000"/>
                  </a:schemeClr>
                </a:solidFill>
              </a:defRPr>
            </a:lvl2pPr>
            <a:lvl3pPr marL="1143000" indent="-228600">
              <a:buSzPct val="100000"/>
              <a:buFontTx/>
              <a:buBlip>
                <a:blip r:embed="rId2"/>
              </a:buBlip>
              <a:defRPr sz="1500">
                <a:solidFill>
                  <a:schemeClr val="tx1">
                    <a:lumMod val="65000"/>
                    <a:lumOff val="35000"/>
                  </a:schemeClr>
                </a:solidFill>
              </a:defRPr>
            </a:lvl3pPr>
            <a:lvl4pPr marL="1600200" indent="-228600">
              <a:buSzPct val="100000"/>
              <a:buFontTx/>
              <a:buBlip>
                <a:blip r:embed="rId2"/>
              </a:buBlip>
              <a:defRPr sz="1400">
                <a:solidFill>
                  <a:schemeClr val="tx1">
                    <a:lumMod val="65000"/>
                    <a:lumOff val="35000"/>
                  </a:schemeClr>
                </a:solidFill>
              </a:defRPr>
            </a:lvl4pPr>
            <a:lvl5pPr marL="2057400" indent="-228600">
              <a:buSzPct val="100000"/>
              <a:buFontTx/>
              <a:buBlip>
                <a:blip r:embed="rId2"/>
              </a:buBlip>
              <a:defRPr sz="1300">
                <a:solidFill>
                  <a:schemeClr val="tx1">
                    <a:lumMod val="65000"/>
                    <a:lumOff val="35000"/>
                  </a:schemeClr>
                </a:solidFill>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e la date 3"/>
          <p:cNvSpPr>
            <a:spLocks noGrp="1"/>
          </p:cNvSpPr>
          <p:nvPr>
            <p:ph type="dt" sz="half" idx="10"/>
          </p:nvPr>
        </p:nvSpPr>
        <p:spPr/>
        <p:txBody>
          <a:bodyPr/>
          <a:lstStyle/>
          <a:p>
            <a:fld id="{41A68F43-E9A0-A447-A3FB-CCD5CC28DA7C}" type="datetimeFigureOut">
              <a:rPr lang="fr-FR" smtClean="0"/>
              <a:pPr/>
              <a:t>05/05/2016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CD53CB-777A-BD40-AC91-8813A86599EE}" type="slidenum">
              <a:rPr lang="fr-FR" smtClean="0"/>
              <a:pPr/>
              <a:t>‹N°›</a:t>
            </a:fld>
            <a:endParaRPr lang="fr-FR"/>
          </a:p>
        </p:txBody>
      </p:sp>
    </p:spTree>
    <p:extLst>
      <p:ext uri="{BB962C8B-B14F-4D97-AF65-F5344CB8AC3E}">
        <p14:creationId xmlns:p14="http://schemas.microsoft.com/office/powerpoint/2010/main" xmlns="" val="240095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620838" y="633414"/>
            <a:ext cx="3235958" cy="4767478"/>
          </a:xfrm>
        </p:spPr>
        <p:txBody>
          <a:bodyPr bIns="0">
            <a:no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500">
                <a:solidFill>
                  <a:schemeClr val="tx1">
                    <a:lumMod val="65000"/>
                    <a:lumOff val="35000"/>
                  </a:schemeClr>
                </a:solidFill>
              </a:defRPr>
            </a:lvl3pPr>
            <a:lvl4pPr>
              <a:defRPr sz="1400">
                <a:solidFill>
                  <a:schemeClr val="tx1">
                    <a:lumMod val="65000"/>
                    <a:lumOff val="35000"/>
                  </a:schemeClr>
                </a:solidFill>
              </a:defRPr>
            </a:lvl4pPr>
            <a:lvl5pPr>
              <a:defRPr sz="1300">
                <a:solidFill>
                  <a:schemeClr val="tx1">
                    <a:lumMod val="65000"/>
                    <a:lumOff val="35000"/>
                  </a:schemeClr>
                </a:solidFill>
              </a:defRPr>
            </a:lvl5pPr>
            <a:lvl6pPr>
              <a:defRPr sz="1800"/>
            </a:lvl6pPr>
            <a:lvl7pPr>
              <a:defRPr sz="1800"/>
            </a:lvl7pPr>
            <a:lvl8pPr>
              <a:defRPr sz="1800"/>
            </a:lvl8pPr>
            <a:lvl9pPr>
              <a:defRPr sz="18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5" name="Espace réservé de la date 4"/>
          <p:cNvSpPr>
            <a:spLocks noGrp="1"/>
          </p:cNvSpPr>
          <p:nvPr>
            <p:ph type="dt" sz="half" idx="10"/>
          </p:nvPr>
        </p:nvSpPr>
        <p:spPr/>
        <p:txBody>
          <a:bodyPr/>
          <a:lstStyle/>
          <a:p>
            <a:fld id="{41A68F43-E9A0-A447-A3FB-CCD5CC28DA7C}" type="datetimeFigureOut">
              <a:rPr lang="fr-FR" smtClean="0"/>
              <a:pPr/>
              <a:t>05/05/2016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CD53CB-777A-BD40-AC91-8813A86599EE}" type="slidenum">
              <a:rPr lang="fr-FR" smtClean="0"/>
              <a:pPr/>
              <a:t>‹N°›</a:t>
            </a:fld>
            <a:endParaRPr lang="fr-FR"/>
          </a:p>
        </p:txBody>
      </p:sp>
      <p:sp>
        <p:nvSpPr>
          <p:cNvPr id="10" name="Espace réservé du contenu 2"/>
          <p:cNvSpPr>
            <a:spLocks noGrp="1"/>
          </p:cNvSpPr>
          <p:nvPr>
            <p:ph sz="half" idx="13"/>
          </p:nvPr>
        </p:nvSpPr>
        <p:spPr>
          <a:xfrm>
            <a:off x="5438142" y="633414"/>
            <a:ext cx="3235958" cy="4767478"/>
          </a:xfrm>
        </p:spPr>
        <p:txBody>
          <a:bodyPr bIns="0">
            <a:noAutofit/>
          </a:bodyPr>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500">
                <a:solidFill>
                  <a:schemeClr val="tx1">
                    <a:lumMod val="65000"/>
                    <a:lumOff val="35000"/>
                  </a:schemeClr>
                </a:solidFill>
              </a:defRPr>
            </a:lvl3pPr>
            <a:lvl4pPr>
              <a:defRPr sz="1400">
                <a:solidFill>
                  <a:schemeClr val="tx1">
                    <a:lumMod val="65000"/>
                    <a:lumOff val="35000"/>
                  </a:schemeClr>
                </a:solidFill>
              </a:defRPr>
            </a:lvl4pPr>
            <a:lvl5pPr>
              <a:defRPr sz="1300">
                <a:solidFill>
                  <a:schemeClr val="tx1">
                    <a:lumMod val="65000"/>
                    <a:lumOff val="35000"/>
                  </a:schemeClr>
                </a:solidFill>
              </a:defRPr>
            </a:lvl5pPr>
            <a:lvl6pPr>
              <a:defRPr sz="1800"/>
            </a:lvl6pPr>
            <a:lvl7pPr>
              <a:defRPr sz="1800"/>
            </a:lvl7pPr>
            <a:lvl8pPr>
              <a:defRPr sz="1800"/>
            </a:lvl8pPr>
            <a:lvl9pPr>
              <a:defRPr sz="18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Tree>
    <p:extLst>
      <p:ext uri="{BB962C8B-B14F-4D97-AF65-F5344CB8AC3E}">
        <p14:creationId xmlns:p14="http://schemas.microsoft.com/office/powerpoint/2010/main" xmlns="" val="11445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20838" y="4065021"/>
            <a:ext cx="7053262" cy="566738"/>
          </a:xfrm>
        </p:spPr>
        <p:txBody>
          <a:bodyPr anchor="b"/>
          <a:lstStyle>
            <a:lvl1pPr algn="l">
              <a:defRPr sz="2000" b="0" i="0"/>
            </a:lvl1pPr>
          </a:lstStyle>
          <a:p>
            <a:r>
              <a:rPr lang="fr-CH" dirty="0" smtClean="0"/>
              <a:t>Cliquez et modifiez le titre</a:t>
            </a:r>
            <a:endParaRPr lang="fr-FR" dirty="0"/>
          </a:p>
        </p:txBody>
      </p:sp>
      <p:sp>
        <p:nvSpPr>
          <p:cNvPr id="3" name="Espace réservé pour une image  2"/>
          <p:cNvSpPr>
            <a:spLocks noGrp="1"/>
          </p:cNvSpPr>
          <p:nvPr>
            <p:ph type="pic" idx="1"/>
          </p:nvPr>
        </p:nvSpPr>
        <p:spPr>
          <a:xfrm>
            <a:off x="1620838" y="643958"/>
            <a:ext cx="7053262" cy="33480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620838" y="4725143"/>
            <a:ext cx="7058984" cy="711477"/>
          </a:xfrm>
        </p:spPr>
        <p:txBody>
          <a:bodyPr lIns="0" tIns="0" rIns="0" bIns="0"/>
          <a:lstStyle>
            <a:lvl1pPr marL="0" indent="0">
              <a:spcBef>
                <a:spcPts val="0"/>
              </a:spcBef>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
        <p:nvSpPr>
          <p:cNvPr id="5" name="Espace réservé de la date 4"/>
          <p:cNvSpPr>
            <a:spLocks noGrp="1"/>
          </p:cNvSpPr>
          <p:nvPr>
            <p:ph type="dt" sz="half" idx="10"/>
          </p:nvPr>
        </p:nvSpPr>
        <p:spPr/>
        <p:txBody>
          <a:bodyPr/>
          <a:lstStyle/>
          <a:p>
            <a:fld id="{41A68F43-E9A0-A447-A3FB-CCD5CC28DA7C}" type="datetimeFigureOut">
              <a:rPr lang="fr-FR" smtClean="0"/>
              <a:pPr/>
              <a:t>05/05/2016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CD53CB-777A-BD40-AC91-8813A86599EE}" type="slidenum">
              <a:rPr lang="fr-FR" smtClean="0"/>
              <a:pPr/>
              <a:t>‹N°›</a:t>
            </a:fld>
            <a:endParaRPr lang="fr-FR"/>
          </a:p>
        </p:txBody>
      </p:sp>
    </p:spTree>
    <p:extLst>
      <p:ext uri="{BB962C8B-B14F-4D97-AF65-F5344CB8AC3E}">
        <p14:creationId xmlns:p14="http://schemas.microsoft.com/office/powerpoint/2010/main" xmlns="" val="479782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20838" y="638658"/>
            <a:ext cx="7065962" cy="1361592"/>
          </a:xfrm>
          <a:prstGeom prst="rect">
            <a:avLst/>
          </a:prstGeom>
        </p:spPr>
        <p:txBody>
          <a:bodyPr vert="horz" lIns="0" tIns="0" rIns="0" bIns="0" rtlCol="0" anchor="t" anchorCtr="0">
            <a:normAutofit/>
          </a:bodyPr>
          <a:lstStyle/>
          <a:p>
            <a:r>
              <a:rPr lang="fr-CH" dirty="0" smtClean="0"/>
              <a:t>Cliquez et modifiez le titre</a:t>
            </a:r>
            <a:endParaRPr lang="fr-FR" dirty="0"/>
          </a:p>
        </p:txBody>
      </p:sp>
      <p:sp>
        <p:nvSpPr>
          <p:cNvPr id="3" name="Espace réservé du texte 2"/>
          <p:cNvSpPr>
            <a:spLocks noGrp="1"/>
          </p:cNvSpPr>
          <p:nvPr>
            <p:ph type="body" idx="1"/>
          </p:nvPr>
        </p:nvSpPr>
        <p:spPr>
          <a:xfrm>
            <a:off x="1620838" y="2000250"/>
            <a:ext cx="7065962" cy="3385033"/>
          </a:xfrm>
          <a:prstGeom prst="rect">
            <a:avLst/>
          </a:prstGeom>
        </p:spPr>
        <p:txBody>
          <a:bodyPr vert="horz" lIns="0" tIns="45720" rIns="91440" bIns="0" rtlCol="0">
            <a:normAutofit/>
          </a:body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e la date 3"/>
          <p:cNvSpPr>
            <a:spLocks noGrp="1"/>
          </p:cNvSpPr>
          <p:nvPr>
            <p:ph type="dt" sz="half" idx="2"/>
          </p:nvPr>
        </p:nvSpPr>
        <p:spPr>
          <a:xfrm>
            <a:off x="1620838" y="5536087"/>
            <a:ext cx="1547244" cy="317500"/>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41A68F43-E9A0-A447-A3FB-CCD5CC28DA7C}" type="datetimeFigureOut">
              <a:rPr lang="fr-FR" smtClean="0"/>
              <a:pPr/>
              <a:t>05/05/2016</a:t>
            </a:fld>
            <a:endParaRPr lang="fr-FR" dirty="0"/>
          </a:p>
        </p:txBody>
      </p:sp>
      <p:sp>
        <p:nvSpPr>
          <p:cNvPr id="5" name="Espace réservé du pied de page 4"/>
          <p:cNvSpPr>
            <a:spLocks noGrp="1"/>
          </p:cNvSpPr>
          <p:nvPr>
            <p:ph type="ftr" sz="quarter" idx="3"/>
          </p:nvPr>
        </p:nvSpPr>
        <p:spPr>
          <a:xfrm>
            <a:off x="3403330" y="5536087"/>
            <a:ext cx="2895600" cy="317500"/>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fr-FR" dirty="0"/>
          </a:p>
        </p:txBody>
      </p:sp>
      <p:sp>
        <p:nvSpPr>
          <p:cNvPr id="6" name="Espace réservé du numéro de diapositive 5"/>
          <p:cNvSpPr>
            <a:spLocks noGrp="1"/>
          </p:cNvSpPr>
          <p:nvPr>
            <p:ph type="sldNum" sz="quarter" idx="4"/>
          </p:nvPr>
        </p:nvSpPr>
        <p:spPr>
          <a:xfrm>
            <a:off x="6546222" y="5536087"/>
            <a:ext cx="2133600" cy="317500"/>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87CD53CB-777A-BD40-AC91-8813A86599EE}" type="slidenum">
              <a:rPr lang="fr-FR" smtClean="0"/>
              <a:pPr/>
              <a:t>‹N°›</a:t>
            </a:fld>
            <a:endParaRPr lang="fr-FR" dirty="0"/>
          </a:p>
        </p:txBody>
      </p:sp>
      <p:sp>
        <p:nvSpPr>
          <p:cNvPr id="12" name="Rectangle 11"/>
          <p:cNvSpPr/>
          <p:nvPr/>
        </p:nvSpPr>
        <p:spPr>
          <a:xfrm>
            <a:off x="0" y="5961944"/>
            <a:ext cx="9144000" cy="896056"/>
          </a:xfrm>
          <a:prstGeom prst="rect">
            <a:avLst/>
          </a:prstGeom>
          <a:solidFill>
            <a:schemeClr val="bg1"/>
          </a:solidFill>
          <a:ln>
            <a:noFill/>
          </a:ln>
          <a:effectLst>
            <a:innerShdw blurRad="63500" dist="19050" dir="16200000">
              <a:prstClr val="black">
                <a:alpha val="11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pic>
        <p:nvPicPr>
          <p:cNvPr id="9" name="Image 8" descr="LOGO_HUG_H_QUADRI.pn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486466" y="6185697"/>
            <a:ext cx="1992866" cy="458182"/>
          </a:xfrm>
          <a:prstGeom prst="rect">
            <a:avLst/>
          </a:prstGeom>
        </p:spPr>
      </p:pic>
    </p:spTree>
    <p:extLst>
      <p:ext uri="{BB962C8B-B14F-4D97-AF65-F5344CB8AC3E}">
        <p14:creationId xmlns:p14="http://schemas.microsoft.com/office/powerpoint/2010/main" xmlns="" val="2470980257"/>
      </p:ext>
    </p:extLst>
  </p:cSld>
  <p:clrMap bg1="lt1" tx1="dk1" bg2="lt2" tx2="dk2" accent1="accent1" accent2="accent2" accent3="accent3" accent4="accent4" accent5="accent5" accent6="accent6" hlink="hlink" folHlink="folHlink"/>
  <p:sldLayoutIdLst>
    <p:sldLayoutId id="2147483756" r:id="rId1"/>
    <p:sldLayoutId id="2147483766" r:id="rId2"/>
    <p:sldLayoutId id="2147483767" r:id="rId3"/>
    <p:sldLayoutId id="2147483758" r:id="rId4"/>
    <p:sldLayoutId id="2147483759" r:id="rId5"/>
    <p:sldLayoutId id="2147483760" r:id="rId6"/>
    <p:sldLayoutId id="2147483761" r:id="rId7"/>
    <p:sldLayoutId id="2147483762" r:id="rId8"/>
    <p:sldLayoutId id="2147483763" r:id="rId9"/>
    <p:sldLayoutId id="2147483670" r:id="rId10"/>
    <p:sldLayoutId id="2147483666" r:id="rId11"/>
    <p:sldLayoutId id="2147483662" r:id="rId12"/>
    <p:sldLayoutId id="2147483665" r:id="rId13"/>
    <p:sldLayoutId id="2147483768" r:id="rId14"/>
    <p:sldLayoutId id="2147483769" r:id="rId15"/>
    <p:sldLayoutId id="2147483770" r:id="rId16"/>
    <p:sldLayoutId id="2147483771" r:id="rId17"/>
    <p:sldLayoutId id="2147483772" r:id="rId18"/>
  </p:sldLayoutIdLst>
  <p:hf hdr="0" ftr="0"/>
  <p:txStyles>
    <p:titleStyle>
      <a:lvl1pPr algn="l" defTabSz="457200" rtl="0" eaLnBrk="1" latinLnBrk="0" hangingPunct="1">
        <a:spcBef>
          <a:spcPct val="0"/>
        </a:spcBef>
        <a:buNone/>
        <a:defRPr sz="2400" kern="1200" cap="all">
          <a:solidFill>
            <a:schemeClr val="tx1">
              <a:lumMod val="65000"/>
              <a:lumOff val="35000"/>
            </a:schemeClr>
          </a:solidFill>
          <a:latin typeface="Arial"/>
          <a:ea typeface="+mj-ea"/>
          <a:cs typeface="+mj-cs"/>
        </a:defRPr>
      </a:lvl1pPr>
    </p:titleStyle>
    <p:bodyStyle>
      <a:lvl1pPr marL="342900" indent="-342900" algn="l" defTabSz="457200" rtl="0" eaLnBrk="1" latinLnBrk="0" hangingPunct="1">
        <a:spcBef>
          <a:spcPct val="20000"/>
        </a:spcBef>
        <a:buClr>
          <a:schemeClr val="tx1">
            <a:lumMod val="75000"/>
            <a:lumOff val="25000"/>
          </a:schemeClr>
        </a:buClr>
        <a:buSzPct val="100000"/>
        <a:buFontTx/>
        <a:buBlip>
          <a:blip r:embed="rId21"/>
        </a:buBlip>
        <a:defRPr sz="1800" kern="1200" baseline="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SzPct val="100000"/>
        <a:buFontTx/>
        <a:buBlip>
          <a:blip r:embed="rId21"/>
        </a:buBlip>
        <a:defRPr sz="16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SzPct val="100000"/>
        <a:buFontTx/>
        <a:buBlip>
          <a:blip r:embed="rId21"/>
        </a:buBlip>
        <a:defRPr sz="15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SzPct val="100000"/>
        <a:buFontTx/>
        <a:buBlip>
          <a:blip r:embed="rId21"/>
        </a:buBlip>
        <a:defRPr sz="14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SzPct val="100000"/>
        <a:buFontTx/>
        <a:buBlip>
          <a:blip r:embed="rId21"/>
        </a:buBlip>
        <a:defRPr sz="13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macrosphotos.com/images/feuille-verte-grande.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h/imgres?imgurl=http://cic-stgilles-ia85.ac-nantes.fr/IMG/Image/calendrier.jpg&amp;imgrefurl=http://cic-stgilles-ia85.ac-nantes.fr/&amp;h=367&amp;w=415&amp;sz=151&amp;hl=fr&amp;start=3&amp;um=1&amp;usg=___4b5Qya0zpiz1F0JVaGLmcwnBBI=&amp;tbnid=o1rLw_LlcArrdM:&amp;tbnh=111&amp;tbnw=125&amp;prev=/images?q=calendrier&amp;um=1&amp;hl=fr&amp;sa=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25" y="357166"/>
            <a:ext cx="7065962" cy="1361592"/>
          </a:xfrm>
        </p:spPr>
        <p:txBody>
          <a:bodyPr>
            <a:normAutofit/>
          </a:bodyPr>
          <a:lstStyle/>
          <a:p>
            <a:pPr eaLnBrk="1" hangingPunct="1"/>
            <a:r>
              <a:rPr lang="fr-FR" dirty="0" smtClean="0">
                <a:solidFill>
                  <a:schemeClr val="accent2"/>
                </a:solidFill>
              </a:rPr>
              <a:t>BUDAPEST 2015</a:t>
            </a:r>
          </a:p>
        </p:txBody>
      </p:sp>
      <p:sp>
        <p:nvSpPr>
          <p:cNvPr id="3075" name="Rectangle 3"/>
          <p:cNvSpPr>
            <a:spLocks noGrp="1" noChangeArrowheads="1"/>
          </p:cNvSpPr>
          <p:nvPr>
            <p:ph sz="half" idx="1"/>
          </p:nvPr>
        </p:nvSpPr>
        <p:spPr>
          <a:xfrm>
            <a:off x="4355976" y="1268760"/>
            <a:ext cx="3786187" cy="3278184"/>
          </a:xfrm>
        </p:spPr>
        <p:txBody>
          <a:bodyPr/>
          <a:lstStyle/>
          <a:p>
            <a:pPr algn="ctr" eaLnBrk="1" hangingPunct="1">
              <a:lnSpc>
                <a:spcPct val="150000"/>
              </a:lnSpc>
              <a:buFont typeface="Wingdings" pitchFamily="2" charset="2"/>
              <a:buNone/>
            </a:pPr>
            <a:r>
              <a:rPr lang="fr-CH" sz="2800" dirty="0" smtClean="0">
                <a:solidFill>
                  <a:schemeClr val="accent2"/>
                </a:solidFill>
              </a:rPr>
              <a:t>EMERGENCY</a:t>
            </a:r>
          </a:p>
          <a:p>
            <a:pPr algn="ctr" eaLnBrk="1" hangingPunct="1">
              <a:lnSpc>
                <a:spcPct val="150000"/>
              </a:lnSpc>
              <a:buFont typeface="Wingdings" pitchFamily="2" charset="2"/>
              <a:buNone/>
            </a:pPr>
            <a:r>
              <a:rPr lang="fr-CH" sz="2800" dirty="0" smtClean="0">
                <a:solidFill>
                  <a:schemeClr val="accent2"/>
                </a:solidFill>
              </a:rPr>
              <a:t>VS</a:t>
            </a:r>
          </a:p>
          <a:p>
            <a:pPr algn="ctr" eaLnBrk="1" hangingPunct="1">
              <a:lnSpc>
                <a:spcPct val="150000"/>
              </a:lnSpc>
              <a:buFont typeface="Wingdings" pitchFamily="2" charset="2"/>
              <a:buNone/>
            </a:pPr>
            <a:r>
              <a:rPr lang="fr-CH" sz="2800" dirty="0" smtClean="0">
                <a:solidFill>
                  <a:schemeClr val="accent2"/>
                </a:solidFill>
              </a:rPr>
              <a:t>CRISIS</a:t>
            </a:r>
          </a:p>
          <a:p>
            <a:pPr algn="ctr" eaLnBrk="1" hangingPunct="1">
              <a:lnSpc>
                <a:spcPct val="150000"/>
              </a:lnSpc>
              <a:buFont typeface="Wingdings" pitchFamily="2" charset="2"/>
              <a:buNone/>
            </a:pPr>
            <a:r>
              <a:rPr lang="fr-CH" sz="2800" dirty="0" smtClean="0">
                <a:solidFill>
                  <a:schemeClr val="accent2"/>
                </a:solidFill>
              </a:rPr>
              <a:t>IN ADDICTION</a:t>
            </a:r>
          </a:p>
          <a:p>
            <a:pPr algn="ctr" eaLnBrk="1" hangingPunct="1">
              <a:lnSpc>
                <a:spcPct val="200000"/>
              </a:lnSpc>
            </a:pPr>
            <a:endParaRPr lang="fr-FR" dirty="0" smtClean="0">
              <a:solidFill>
                <a:schemeClr val="accent2"/>
              </a:solidFill>
            </a:endParaRPr>
          </a:p>
        </p:txBody>
      </p:sp>
      <p:pic>
        <p:nvPicPr>
          <p:cNvPr id="5" name="Picture 2"/>
          <p:cNvPicPr>
            <a:picLocks noGrp="1" noChangeAspect="1" noChangeArrowheads="1"/>
          </p:cNvPicPr>
          <p:nvPr>
            <p:ph sz="half" idx="2"/>
          </p:nvPr>
        </p:nvPicPr>
        <p:blipFill>
          <a:blip r:embed="rId3" cstate="print"/>
          <a:srcRect/>
          <a:stretch>
            <a:fillRect/>
          </a:stretch>
        </p:blipFill>
        <p:spPr>
          <a:xfrm>
            <a:off x="928688" y="1928802"/>
            <a:ext cx="3248025" cy="24780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1143000" y="638658"/>
            <a:ext cx="7543800" cy="1361592"/>
          </a:xfrm>
        </p:spPr>
        <p:txBody>
          <a:bodyPr/>
          <a:lstStyle/>
          <a:p>
            <a:r>
              <a:rPr lang="fr-CH" dirty="0" smtClean="0"/>
              <a:t>En conclusion</a:t>
            </a:r>
          </a:p>
        </p:txBody>
      </p:sp>
      <p:sp>
        <p:nvSpPr>
          <p:cNvPr id="15363" name="Espace réservé du contenu 2"/>
          <p:cNvSpPr>
            <a:spLocks noGrp="1"/>
          </p:cNvSpPr>
          <p:nvPr>
            <p:ph sz="half" idx="1"/>
          </p:nvPr>
        </p:nvSpPr>
        <p:spPr>
          <a:xfrm>
            <a:off x="1143000" y="2071688"/>
            <a:ext cx="5027613" cy="3849687"/>
          </a:xfrm>
        </p:spPr>
        <p:txBody>
          <a:bodyPr>
            <a:normAutofit/>
          </a:bodyPr>
          <a:lstStyle/>
          <a:p>
            <a:pPr>
              <a:lnSpc>
                <a:spcPct val="150000"/>
              </a:lnSpc>
            </a:pPr>
            <a:r>
              <a:rPr lang="fr-CH" sz="1800" dirty="0" err="1" smtClean="0">
                <a:latin typeface="Arial" pitchFamily="34" charset="0"/>
                <a:cs typeface="Arial" pitchFamily="34" charset="0"/>
              </a:rPr>
              <a:t>Urgency</a:t>
            </a:r>
            <a:r>
              <a:rPr lang="fr-CH" sz="1800" dirty="0" smtClean="0">
                <a:latin typeface="Arial" pitchFamily="34" charset="0"/>
                <a:cs typeface="Arial" pitchFamily="34" charset="0"/>
              </a:rPr>
              <a:t> state </a:t>
            </a:r>
            <a:r>
              <a:rPr lang="fr-CH" sz="1800" dirty="0" err="1" smtClean="0">
                <a:latin typeface="Arial" pitchFamily="34" charset="0"/>
                <a:cs typeface="Arial" pitchFamily="34" charset="0"/>
              </a:rPr>
              <a:t>is</a:t>
            </a:r>
            <a:r>
              <a:rPr lang="fr-CH" sz="1800" dirty="0" smtClean="0">
                <a:latin typeface="Arial" pitchFamily="34" charset="0"/>
                <a:cs typeface="Arial" pitchFamily="34" charset="0"/>
              </a:rPr>
              <a:t> a </a:t>
            </a:r>
            <a:r>
              <a:rPr lang="fr-CH" sz="1800" dirty="0" err="1" smtClean="0">
                <a:latin typeface="Arial" pitchFamily="34" charset="0"/>
                <a:cs typeface="Arial" pitchFamily="34" charset="0"/>
              </a:rPr>
              <a:t>crisis</a:t>
            </a:r>
            <a:r>
              <a:rPr lang="fr-CH" sz="1800" dirty="0" smtClean="0">
                <a:latin typeface="Arial" pitchFamily="34" charset="0"/>
                <a:cs typeface="Arial" pitchFamily="34" charset="0"/>
              </a:rPr>
              <a:t> </a:t>
            </a:r>
            <a:r>
              <a:rPr lang="fr-CH" sz="1800" dirty="0" err="1" smtClean="0">
                <a:latin typeface="Arial" pitchFamily="34" charset="0"/>
                <a:cs typeface="Arial" pitchFamily="34" charset="0"/>
              </a:rPr>
              <a:t>symptom</a:t>
            </a:r>
            <a:endParaRPr lang="fr-CH" sz="1800" dirty="0" smtClean="0">
              <a:latin typeface="Arial" pitchFamily="34" charset="0"/>
              <a:cs typeface="Arial" pitchFamily="34" charset="0"/>
            </a:endParaRPr>
          </a:p>
          <a:p>
            <a:pPr>
              <a:lnSpc>
                <a:spcPct val="150000"/>
              </a:lnSpc>
            </a:pPr>
            <a:r>
              <a:rPr lang="fr-CH" sz="1800" dirty="0" smtClean="0">
                <a:latin typeface="Arial" pitchFamily="34" charset="0"/>
                <a:cs typeface="Arial" pitchFamily="34" charset="0"/>
              </a:rPr>
              <a:t>Be </a:t>
            </a:r>
            <a:r>
              <a:rPr lang="fr-CH" sz="1800" dirty="0" err="1" smtClean="0">
                <a:latin typeface="Arial" pitchFamily="34" charset="0"/>
                <a:cs typeface="Arial" pitchFamily="34" charset="0"/>
              </a:rPr>
              <a:t>careful</a:t>
            </a:r>
            <a:r>
              <a:rPr lang="fr-CH" sz="1800" dirty="0" smtClean="0">
                <a:latin typeface="Arial" pitchFamily="34" charset="0"/>
                <a:cs typeface="Arial" pitchFamily="34" charset="0"/>
              </a:rPr>
              <a:t> </a:t>
            </a:r>
            <a:r>
              <a:rPr lang="fr-CH" sz="1800" dirty="0" smtClean="0">
                <a:latin typeface="Arial" pitchFamily="34" charset="0"/>
                <a:cs typeface="Arial" pitchFamily="34" charset="0"/>
                <a:sym typeface="Wingdings 3"/>
              </a:rPr>
              <a:t></a:t>
            </a:r>
            <a:r>
              <a:rPr lang="fr-CH" sz="1800" dirty="0" smtClean="0">
                <a:latin typeface="Arial" pitchFamily="34" charset="0"/>
                <a:cs typeface="Arial" pitchFamily="34" charset="0"/>
              </a:rPr>
              <a:t> direct intervention</a:t>
            </a:r>
          </a:p>
          <a:p>
            <a:pPr>
              <a:lnSpc>
                <a:spcPct val="150000"/>
              </a:lnSpc>
            </a:pPr>
            <a:r>
              <a:rPr lang="fr-CH" sz="1800" dirty="0" smtClean="0">
                <a:latin typeface="Arial" pitchFamily="34" charset="0"/>
                <a:cs typeface="Arial" pitchFamily="34" charset="0"/>
              </a:rPr>
              <a:t>…and question to </a:t>
            </a:r>
            <a:r>
              <a:rPr lang="fr-CH" sz="1800" dirty="0" err="1" smtClean="0">
                <a:latin typeface="Arial" pitchFamily="34" charset="0"/>
                <a:cs typeface="Arial" pitchFamily="34" charset="0"/>
              </a:rPr>
              <a:t>understand</a:t>
            </a:r>
            <a:endParaRPr lang="fr-CH" sz="1800" dirty="0" smtClean="0">
              <a:latin typeface="Arial" pitchFamily="34" charset="0"/>
              <a:cs typeface="Arial" pitchFamily="34" charset="0"/>
            </a:endParaRPr>
          </a:p>
        </p:txBody>
      </p:sp>
      <p:pic>
        <p:nvPicPr>
          <p:cNvPr id="15364" name="Picture 4" descr="http://1.bp.blogspot.com/-SmClz0PzVAg/Tfu4OIOZaRI/AAAAAAAABjY/_rWuCRx0i4I/s1600/temps1.jpg"/>
          <p:cNvPicPr>
            <a:picLocks noChangeAspect="1" noChangeArrowheads="1"/>
          </p:cNvPicPr>
          <p:nvPr/>
        </p:nvPicPr>
        <p:blipFill>
          <a:blip r:embed="rId3" cstate="print"/>
          <a:srcRect/>
          <a:stretch>
            <a:fillRect/>
          </a:stretch>
        </p:blipFill>
        <p:spPr bwMode="auto">
          <a:xfrm>
            <a:off x="6270625" y="2643188"/>
            <a:ext cx="2381250"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3" descr="pg07"/>
          <p:cNvPicPr>
            <a:picLocks noChangeAspect="1" noChangeArrowheads="1"/>
          </p:cNvPicPr>
          <p:nvPr/>
        </p:nvPicPr>
        <p:blipFill>
          <a:blip r:embed="rId3" cstate="print"/>
          <a:srcRect/>
          <a:stretch>
            <a:fillRect/>
          </a:stretch>
        </p:blipFill>
        <p:spPr bwMode="auto">
          <a:xfrm>
            <a:off x="500034" y="1357314"/>
            <a:ext cx="2047904" cy="2792866"/>
          </a:xfrm>
          <a:prstGeom prst="rect">
            <a:avLst/>
          </a:prstGeom>
          <a:noFill/>
          <a:ln w="9525">
            <a:noFill/>
            <a:miter lim="800000"/>
            <a:headEnd/>
            <a:tailEnd/>
          </a:ln>
        </p:spPr>
      </p:pic>
      <p:sp>
        <p:nvSpPr>
          <p:cNvPr id="16387" name="Rectangle 5"/>
          <p:cNvSpPr>
            <a:spLocks noGrp="1" noChangeArrowheads="1"/>
          </p:cNvSpPr>
          <p:nvPr>
            <p:ph type="title"/>
          </p:nvPr>
        </p:nvSpPr>
        <p:spPr>
          <a:xfrm>
            <a:off x="3779838" y="2492375"/>
            <a:ext cx="4537075" cy="863600"/>
          </a:xfrm>
        </p:spPr>
        <p:txBody>
          <a:bodyPr>
            <a:normAutofit/>
          </a:bodyPr>
          <a:lstStyle/>
          <a:p>
            <a:pPr eaLnBrk="1" hangingPunct="1"/>
            <a:r>
              <a:rPr lang="fr-CH" sz="3200" dirty="0" smtClean="0"/>
              <a:t>CRISIS</a:t>
            </a:r>
            <a:endParaRPr lang="fr-F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fade">
                                      <p:cBhvr>
                                        <p:cTn id="7" dur="1000"/>
                                        <p:tgtEl>
                                          <p:spTgt spid="17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Espace réservé du contenu 9" descr="choix.bmp"/>
          <p:cNvPicPr>
            <a:picLocks noGrp="1" noChangeAspect="1"/>
          </p:cNvPicPr>
          <p:nvPr>
            <p:ph sz="half" idx="1"/>
          </p:nvPr>
        </p:nvPicPr>
        <p:blipFill>
          <a:blip r:embed="rId3" cstate="print"/>
          <a:srcRect/>
          <a:stretch>
            <a:fillRect/>
          </a:stretch>
        </p:blipFill>
        <p:spPr>
          <a:xfrm>
            <a:off x="1214414" y="2000240"/>
            <a:ext cx="2357454" cy="3550384"/>
          </a:xfrm>
          <a:effectLst>
            <a:softEdge rad="112500"/>
          </a:effectLst>
        </p:spPr>
      </p:pic>
      <p:sp>
        <p:nvSpPr>
          <p:cNvPr id="17411" name="Espace réservé du contenu 7"/>
          <p:cNvSpPr>
            <a:spLocks noGrp="1"/>
          </p:cNvSpPr>
          <p:nvPr>
            <p:ph sz="half" idx="2"/>
          </p:nvPr>
        </p:nvSpPr>
        <p:spPr>
          <a:xfrm>
            <a:off x="4214813" y="1928813"/>
            <a:ext cx="4471987" cy="4286250"/>
          </a:xfrm>
        </p:spPr>
        <p:txBody>
          <a:bodyPr/>
          <a:lstStyle/>
          <a:p>
            <a:pPr>
              <a:lnSpc>
                <a:spcPct val="200000"/>
              </a:lnSpc>
              <a:buFont typeface="Wingdings" pitchFamily="2" charset="2"/>
              <a:buNone/>
            </a:pPr>
            <a:r>
              <a:rPr lang="fr-CH" i="1" dirty="0" smtClean="0"/>
              <a:t>	</a:t>
            </a:r>
            <a:r>
              <a:rPr lang="fr-CH" sz="1800" i="1" dirty="0" smtClean="0"/>
              <a:t>« </a:t>
            </a:r>
            <a:r>
              <a:rPr lang="fr-CH" sz="1800" i="1" dirty="0" err="1" smtClean="0"/>
              <a:t>Crisis</a:t>
            </a:r>
            <a:r>
              <a:rPr lang="fr-CH" sz="1800" i="1" dirty="0" smtClean="0"/>
              <a:t>, </a:t>
            </a:r>
            <a:r>
              <a:rPr lang="fr-CH" sz="1800" i="1" dirty="0" err="1" smtClean="0"/>
              <a:t>from</a:t>
            </a:r>
            <a:r>
              <a:rPr lang="fr-CH" sz="1800" i="1" dirty="0" smtClean="0"/>
              <a:t> the </a:t>
            </a:r>
            <a:r>
              <a:rPr lang="fr-CH" sz="1800" i="1" dirty="0" err="1" smtClean="0"/>
              <a:t>greek</a:t>
            </a:r>
            <a:r>
              <a:rPr lang="fr-CH" sz="1800" i="1" dirty="0" smtClean="0"/>
              <a:t> </a:t>
            </a:r>
            <a:r>
              <a:rPr lang="fr-CH" sz="1800" i="1" dirty="0" err="1" smtClean="0"/>
              <a:t>word</a:t>
            </a:r>
            <a:r>
              <a:rPr lang="fr-CH" sz="1800" i="1" dirty="0" smtClean="0"/>
              <a:t> </a:t>
            </a:r>
            <a:r>
              <a:rPr lang="fr-CH" sz="1800" i="1" dirty="0" err="1" smtClean="0"/>
              <a:t>krinomaï</a:t>
            </a:r>
            <a:r>
              <a:rPr lang="fr-CH" sz="1800" i="1" dirty="0" smtClean="0"/>
              <a:t>, </a:t>
            </a:r>
            <a:r>
              <a:rPr lang="fr-CH" sz="1800" i="1" dirty="0" err="1" smtClean="0"/>
              <a:t>is</a:t>
            </a:r>
            <a:r>
              <a:rPr lang="fr-CH" sz="1800" i="1" dirty="0" smtClean="0"/>
              <a:t> the </a:t>
            </a:r>
            <a:r>
              <a:rPr lang="fr-CH" sz="1800" dirty="0" err="1" smtClean="0">
                <a:latin typeface="Arial" pitchFamily="34" charset="0"/>
                <a:cs typeface="Arial" pitchFamily="34" charset="0"/>
              </a:rPr>
              <a:t>decision</a:t>
            </a:r>
            <a:r>
              <a:rPr lang="fr-CH" sz="1800" i="1" dirty="0" smtClean="0"/>
              <a:t> moment, a cross and an option for the </a:t>
            </a:r>
            <a:r>
              <a:rPr lang="fr-CH" sz="1800" i="1" dirty="0" err="1" smtClean="0"/>
              <a:t>way</a:t>
            </a:r>
            <a:r>
              <a:rPr lang="fr-CH" sz="1800" i="1" dirty="0" smtClean="0"/>
              <a:t> to </a:t>
            </a:r>
            <a:r>
              <a:rPr lang="fr-CH" sz="1800" i="1" dirty="0" err="1" smtClean="0"/>
              <a:t>choose</a:t>
            </a:r>
            <a:r>
              <a:rPr lang="fr-CH" sz="1800" i="1" dirty="0" smtClean="0"/>
              <a:t> »</a:t>
            </a:r>
            <a:r>
              <a:rPr lang="fr-CH" sz="1800" dirty="0" smtClean="0"/>
              <a:t> </a:t>
            </a:r>
            <a:endParaRPr lang="en-US" sz="1800" dirty="0" smtClean="0"/>
          </a:p>
        </p:txBody>
      </p:sp>
      <p:sp>
        <p:nvSpPr>
          <p:cNvPr id="17412" name="Rectangle 8"/>
          <p:cNvSpPr>
            <a:spLocks noChangeArrowheads="1"/>
          </p:cNvSpPr>
          <p:nvPr/>
        </p:nvSpPr>
        <p:spPr bwMode="auto">
          <a:xfrm>
            <a:off x="4643438" y="4286256"/>
            <a:ext cx="1537600" cy="307777"/>
          </a:xfrm>
          <a:prstGeom prst="rect">
            <a:avLst/>
          </a:prstGeom>
          <a:noFill/>
          <a:ln w="9525">
            <a:noFill/>
            <a:miter lim="800000"/>
            <a:headEnd/>
            <a:tailEnd/>
          </a:ln>
        </p:spPr>
        <p:txBody>
          <a:bodyPr wrap="none">
            <a:spAutoFit/>
          </a:bodyPr>
          <a:lstStyle/>
          <a:p>
            <a:r>
              <a:rPr lang="fr-CH" sz="1400" dirty="0">
                <a:solidFill>
                  <a:srgbClr val="C00000"/>
                </a:solidFill>
                <a:latin typeface="Calibri" pitchFamily="34" charset="0"/>
              </a:rPr>
              <a:t>(Guillaumin, 1979)</a:t>
            </a:r>
            <a:endParaRPr lang="en-US" sz="14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1.gstatic.com/images?q=tbn:ANd9GcSLuxwlFtBGOCpiIhHLTfLzNv3GK2exMzss-6DV1D5Qmz8QUjsK"/>
          <p:cNvPicPr>
            <a:picLocks noChangeAspect="1" noChangeArrowheads="1"/>
          </p:cNvPicPr>
          <p:nvPr/>
        </p:nvPicPr>
        <p:blipFill>
          <a:blip r:embed="rId3">
            <a:clrChange>
              <a:clrFrom>
                <a:srgbClr val="0D0D0D"/>
              </a:clrFrom>
              <a:clrTo>
                <a:srgbClr val="0D0D0D">
                  <a:alpha val="0"/>
                </a:srgbClr>
              </a:clrTo>
            </a:clrChange>
            <a:lum contrast="20000"/>
          </a:blip>
          <a:srcRect/>
          <a:stretch>
            <a:fillRect/>
          </a:stretch>
        </p:blipFill>
        <p:spPr bwMode="auto">
          <a:xfrm>
            <a:off x="214282" y="2214554"/>
            <a:ext cx="4071966" cy="1409700"/>
          </a:xfrm>
          <a:prstGeom prst="rect">
            <a:avLst/>
          </a:prstGeom>
          <a:noFill/>
        </p:spPr>
      </p:pic>
      <p:sp>
        <p:nvSpPr>
          <p:cNvPr id="19458" name="Titre 1"/>
          <p:cNvSpPr>
            <a:spLocks noGrp="1"/>
          </p:cNvSpPr>
          <p:nvPr>
            <p:ph type="title"/>
          </p:nvPr>
        </p:nvSpPr>
        <p:spPr>
          <a:xfrm>
            <a:off x="785812" y="812006"/>
            <a:ext cx="4071939" cy="661988"/>
          </a:xfrm>
        </p:spPr>
        <p:txBody>
          <a:bodyPr>
            <a:noAutofit/>
          </a:bodyPr>
          <a:lstStyle/>
          <a:p>
            <a:pPr>
              <a:lnSpc>
                <a:spcPct val="150000"/>
              </a:lnSpc>
            </a:pPr>
            <a:r>
              <a:rPr lang="fr-CH" sz="3200" b="0" dirty="0" err="1" smtClean="0"/>
              <a:t>crisis</a:t>
            </a:r>
            <a:r>
              <a:rPr lang="fr-CH" sz="3200" b="0" dirty="0" smtClean="0"/>
              <a:t>: Caplan</a:t>
            </a:r>
            <a:endParaRPr lang="en-US" sz="3200" b="0" dirty="0" smtClean="0"/>
          </a:p>
        </p:txBody>
      </p:sp>
      <p:sp>
        <p:nvSpPr>
          <p:cNvPr id="3" name="Espace réservé du contenu 2"/>
          <p:cNvSpPr>
            <a:spLocks noGrp="1"/>
          </p:cNvSpPr>
          <p:nvPr>
            <p:ph idx="1"/>
          </p:nvPr>
        </p:nvSpPr>
        <p:spPr>
          <a:xfrm>
            <a:off x="3500430" y="1785926"/>
            <a:ext cx="5500695" cy="3714776"/>
          </a:xfrm>
        </p:spPr>
        <p:txBody>
          <a:bodyPr>
            <a:normAutofit/>
          </a:bodyPr>
          <a:lstStyle/>
          <a:p>
            <a:pPr marL="0" indent="0">
              <a:lnSpc>
                <a:spcPct val="160000"/>
              </a:lnSpc>
              <a:buFont typeface="Wingdings" pitchFamily="2" charset="2"/>
              <a:buNone/>
              <a:defRPr/>
            </a:pPr>
            <a:r>
              <a:rPr lang="fr-CH" sz="1800" dirty="0" smtClean="0">
                <a:solidFill>
                  <a:schemeClr val="tx1"/>
                </a:solidFill>
              </a:rPr>
              <a:t>1964, Caplan </a:t>
            </a:r>
            <a:r>
              <a:rPr lang="fr-CH" sz="1800" dirty="0" err="1" smtClean="0">
                <a:solidFill>
                  <a:schemeClr val="tx1"/>
                </a:solidFill>
              </a:rPr>
              <a:t>publish</a:t>
            </a:r>
            <a:r>
              <a:rPr lang="fr-CH" sz="1800" dirty="0" smtClean="0">
                <a:solidFill>
                  <a:schemeClr val="tx1"/>
                </a:solidFill>
              </a:rPr>
              <a:t> </a:t>
            </a:r>
            <a:r>
              <a:rPr lang="fr-CH" sz="1800" i="1" dirty="0" smtClean="0">
                <a:solidFill>
                  <a:schemeClr val="tx1"/>
                </a:solidFill>
              </a:rPr>
              <a:t>« </a:t>
            </a:r>
            <a:r>
              <a:rPr lang="fr-CH" sz="1800" i="1" dirty="0" err="1" smtClean="0">
                <a:solidFill>
                  <a:schemeClr val="tx1"/>
                </a:solidFill>
              </a:rPr>
              <a:t>Principles</a:t>
            </a:r>
            <a:r>
              <a:rPr lang="fr-CH" sz="1800" i="1" dirty="0" smtClean="0">
                <a:solidFill>
                  <a:schemeClr val="tx1"/>
                </a:solidFill>
              </a:rPr>
              <a:t> of </a:t>
            </a:r>
            <a:r>
              <a:rPr lang="fr-CH" sz="1800" i="1" dirty="0" err="1" smtClean="0">
                <a:solidFill>
                  <a:schemeClr val="tx1"/>
                </a:solidFill>
              </a:rPr>
              <a:t>Preventive</a:t>
            </a:r>
            <a:r>
              <a:rPr lang="fr-CH" sz="1800" i="1" dirty="0" smtClean="0">
                <a:solidFill>
                  <a:schemeClr val="tx1"/>
                </a:solidFill>
              </a:rPr>
              <a:t> Psychiatry ».</a:t>
            </a:r>
          </a:p>
          <a:p>
            <a:pPr marL="0" indent="0">
              <a:lnSpc>
                <a:spcPct val="160000"/>
              </a:lnSpc>
              <a:buFont typeface="Wingdings" pitchFamily="2" charset="2"/>
              <a:buNone/>
              <a:defRPr/>
            </a:pPr>
            <a:endParaRPr lang="fr-CH" sz="1800" i="1" dirty="0" smtClean="0">
              <a:solidFill>
                <a:schemeClr val="tx1"/>
              </a:solidFill>
            </a:endParaRPr>
          </a:p>
          <a:p>
            <a:pPr marL="0" indent="0">
              <a:lnSpc>
                <a:spcPct val="160000"/>
              </a:lnSpc>
              <a:buFont typeface="Wingdings" pitchFamily="2" charset="2"/>
              <a:buNone/>
              <a:defRPr/>
            </a:pPr>
            <a:r>
              <a:rPr lang="fr-CH" sz="1800" i="1" dirty="0" smtClean="0">
                <a:solidFill>
                  <a:schemeClr val="tx1"/>
                </a:solidFill>
              </a:rPr>
              <a:t>« </a:t>
            </a:r>
            <a:r>
              <a:rPr lang="en-US" sz="1800" i="1" dirty="0" smtClean="0">
                <a:solidFill>
                  <a:schemeClr val="tx1"/>
                </a:solidFill>
              </a:rPr>
              <a:t>the crisis is a relatively short period of psychological imbalance in a person confronted with a dangerous event that represents a significant problem for her, and she can not escape nor solve with his usual resources problem solving</a:t>
            </a:r>
            <a:r>
              <a:rPr lang="fr-CH" sz="1800" i="1" dirty="0" smtClean="0">
                <a:solidFill>
                  <a:schemeClr val="tx1"/>
                </a:solidFill>
              </a:rPr>
              <a:t>» </a:t>
            </a:r>
            <a:endParaRPr lang="en-US" sz="1800" i="1" dirty="0" smtClean="0">
              <a:solidFill>
                <a:schemeClr val="tx1"/>
              </a:solidFill>
            </a:endParaRPr>
          </a:p>
          <a:p>
            <a:pPr>
              <a:lnSpc>
                <a:spcPct val="150000"/>
              </a:lnSpc>
              <a:buFont typeface="Wingdings" pitchFamily="2" charset="2"/>
              <a:buNone/>
              <a:defRPr/>
            </a:pPr>
            <a:endParaRPr 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331913" y="1214438"/>
            <a:ext cx="7097712" cy="714375"/>
          </a:xfrm>
        </p:spPr>
        <p:txBody>
          <a:bodyPr>
            <a:normAutofit/>
          </a:bodyPr>
          <a:lstStyle/>
          <a:p>
            <a:r>
              <a:rPr lang="fr-CH" sz="3200" dirty="0" smtClean="0"/>
              <a:t>3 main concepts</a:t>
            </a:r>
            <a:endParaRPr lang="en-US" sz="3200" dirty="0" smtClean="0"/>
          </a:p>
        </p:txBody>
      </p:sp>
      <p:sp>
        <p:nvSpPr>
          <p:cNvPr id="3" name="Espace réservé du contenu 2"/>
          <p:cNvSpPr>
            <a:spLocks noGrp="1"/>
          </p:cNvSpPr>
          <p:nvPr>
            <p:ph idx="1"/>
          </p:nvPr>
        </p:nvSpPr>
        <p:spPr>
          <a:xfrm>
            <a:off x="1331913" y="2133600"/>
            <a:ext cx="7283450" cy="3705225"/>
          </a:xfrm>
        </p:spPr>
        <p:txBody>
          <a:bodyPr/>
          <a:lstStyle/>
          <a:p>
            <a:pPr>
              <a:lnSpc>
                <a:spcPct val="250000"/>
              </a:lnSpc>
              <a:spcAft>
                <a:spcPts val="1200"/>
              </a:spcAft>
            </a:pPr>
            <a:r>
              <a:rPr lang="fr-CH" sz="2000" dirty="0" smtClean="0"/>
              <a:t>The balance-</a:t>
            </a:r>
            <a:r>
              <a:rPr lang="fr-CH" sz="2000" dirty="0" err="1" smtClean="0"/>
              <a:t>unbalance</a:t>
            </a:r>
            <a:r>
              <a:rPr lang="fr-CH" sz="2000" dirty="0" smtClean="0"/>
              <a:t> system</a:t>
            </a:r>
          </a:p>
          <a:p>
            <a:pPr>
              <a:lnSpc>
                <a:spcPct val="250000"/>
              </a:lnSpc>
              <a:spcAft>
                <a:spcPts val="1200"/>
              </a:spcAft>
            </a:pPr>
            <a:r>
              <a:rPr lang="fr-CH" sz="2000" dirty="0" smtClean="0"/>
              <a:t>The </a:t>
            </a:r>
            <a:r>
              <a:rPr lang="fr-CH" sz="2000" dirty="0" err="1" smtClean="0"/>
              <a:t>dangerous</a:t>
            </a:r>
            <a:r>
              <a:rPr lang="fr-CH" sz="2000" dirty="0" smtClean="0"/>
              <a:t> </a:t>
            </a:r>
            <a:r>
              <a:rPr lang="fr-CH" sz="2000" dirty="0" err="1" smtClean="0"/>
              <a:t>event</a:t>
            </a:r>
            <a:endParaRPr lang="fr-CH" sz="2000" dirty="0" smtClean="0"/>
          </a:p>
          <a:p>
            <a:pPr>
              <a:lnSpc>
                <a:spcPct val="250000"/>
              </a:lnSpc>
              <a:spcAft>
                <a:spcPts val="1200"/>
              </a:spcAft>
            </a:pPr>
            <a:r>
              <a:rPr lang="fr-CH" sz="2000" dirty="0" smtClean="0"/>
              <a:t>the </a:t>
            </a:r>
            <a:r>
              <a:rPr lang="fr-CH" sz="2000" dirty="0" err="1" smtClean="0"/>
              <a:t>problem</a:t>
            </a:r>
            <a:r>
              <a:rPr lang="fr-CH" sz="2000" dirty="0" smtClean="0"/>
              <a:t>-</a:t>
            </a:r>
            <a:r>
              <a:rPr lang="fr-CH" sz="2000" dirty="0" err="1" smtClean="0"/>
              <a:t>solving</a:t>
            </a:r>
            <a:r>
              <a:rPr lang="fr-CH" sz="2000" dirty="0" smtClean="0"/>
              <a:t> </a:t>
            </a:r>
            <a:r>
              <a:rPr lang="fr-CH" sz="2000" dirty="0" err="1" smtClean="0"/>
              <a:t>mechanisms</a:t>
            </a:r>
            <a:endParaRPr lang="fr-CH" sz="2000" dirty="0" smtClean="0"/>
          </a:p>
        </p:txBody>
      </p:sp>
      <p:pic>
        <p:nvPicPr>
          <p:cNvPr id="2051" name="Picture 3"/>
          <p:cNvPicPr>
            <a:picLocks noChangeAspect="1" noChangeArrowheads="1"/>
          </p:cNvPicPr>
          <p:nvPr/>
        </p:nvPicPr>
        <p:blipFill>
          <a:blip r:embed="rId3" cstate="print"/>
          <a:srcRect/>
          <a:stretch>
            <a:fillRect/>
          </a:stretch>
        </p:blipFill>
        <p:spPr bwMode="auto">
          <a:xfrm>
            <a:off x="7092950" y="4652963"/>
            <a:ext cx="1079500" cy="10001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092950" y="3500438"/>
            <a:ext cx="1214438" cy="908050"/>
          </a:xfrm>
          <a:prstGeom prst="rect">
            <a:avLst/>
          </a:prstGeom>
          <a:noFill/>
          <a:ln w="9525">
            <a:noFill/>
            <a:miter lim="800000"/>
            <a:headEnd/>
            <a:tailEnd/>
          </a:ln>
        </p:spPr>
      </p:pic>
      <p:pic>
        <p:nvPicPr>
          <p:cNvPr id="2054" name="Picture 6" descr="Afficher l'image en taille réelle">
            <a:hlinkClick r:id="rId5"/>
          </p:cNvPr>
          <p:cNvPicPr>
            <a:picLocks noChangeAspect="1" noChangeArrowheads="1"/>
          </p:cNvPicPr>
          <p:nvPr/>
        </p:nvPicPr>
        <p:blipFill>
          <a:blip r:embed="rId6" cstate="print"/>
          <a:srcRect/>
          <a:stretch>
            <a:fillRect/>
          </a:stretch>
        </p:blipFill>
        <p:spPr bwMode="auto">
          <a:xfrm>
            <a:off x="7019925" y="2133600"/>
            <a:ext cx="1220788" cy="976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childTnLst>
                                </p:cTn>
                              </p:par>
                              <p:par>
                                <p:cTn id="19" presetID="10"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285750" y="1143000"/>
            <a:ext cx="3214688" cy="661988"/>
          </a:xfrm>
        </p:spPr>
        <p:txBody>
          <a:bodyPr/>
          <a:lstStyle/>
          <a:p>
            <a:pPr>
              <a:lnSpc>
                <a:spcPct val="150000"/>
              </a:lnSpc>
            </a:pPr>
            <a:r>
              <a:rPr lang="fr-CH" sz="2800" b="0" dirty="0" err="1" smtClean="0"/>
              <a:t>crisis</a:t>
            </a:r>
            <a:r>
              <a:rPr lang="fr-CH" sz="2800" b="0" dirty="0" smtClean="0"/>
              <a:t> : Morin</a:t>
            </a:r>
            <a:endParaRPr lang="en-US" sz="2800" b="0" dirty="0" smtClean="0"/>
          </a:p>
        </p:txBody>
      </p:sp>
      <p:sp>
        <p:nvSpPr>
          <p:cNvPr id="3" name="Espace réservé du contenu 2"/>
          <p:cNvSpPr>
            <a:spLocks noGrp="1"/>
          </p:cNvSpPr>
          <p:nvPr>
            <p:ph idx="1"/>
          </p:nvPr>
        </p:nvSpPr>
        <p:spPr>
          <a:xfrm>
            <a:off x="3786188" y="1785938"/>
            <a:ext cx="5143500" cy="1571625"/>
          </a:xfrm>
        </p:spPr>
        <p:txBody>
          <a:bodyPr/>
          <a:lstStyle/>
          <a:p>
            <a:pPr>
              <a:lnSpc>
                <a:spcPct val="150000"/>
              </a:lnSpc>
              <a:defRPr/>
            </a:pPr>
            <a:r>
              <a:rPr lang="fr-CH" sz="1800" dirty="0" smtClean="0">
                <a:latin typeface="Arial" pitchFamily="34" charset="0"/>
                <a:cs typeface="Arial" pitchFamily="34" charset="0"/>
              </a:rPr>
              <a:t>1976, Morin </a:t>
            </a:r>
            <a:r>
              <a:rPr lang="fr-CH" sz="1800" dirty="0" err="1" smtClean="0">
                <a:latin typeface="Arial" pitchFamily="34" charset="0"/>
                <a:cs typeface="Arial" pitchFamily="34" charset="0"/>
              </a:rPr>
              <a:t>published</a:t>
            </a:r>
            <a:r>
              <a:rPr lang="fr-CH" sz="1800" dirty="0" smtClean="0">
                <a:latin typeface="Arial" pitchFamily="34" charset="0"/>
                <a:cs typeface="Arial" pitchFamily="34" charset="0"/>
              </a:rPr>
              <a:t> « pour une </a:t>
            </a:r>
            <a:r>
              <a:rPr lang="fr-CH" sz="1800" dirty="0" err="1" smtClean="0">
                <a:latin typeface="Arial" pitchFamily="34" charset="0"/>
                <a:cs typeface="Arial" pitchFamily="34" charset="0"/>
              </a:rPr>
              <a:t>crisologie</a:t>
            </a:r>
            <a:r>
              <a:rPr lang="fr-CH" sz="1800" dirty="0" smtClean="0">
                <a:latin typeface="Arial" pitchFamily="34" charset="0"/>
                <a:cs typeface="Arial" pitchFamily="34" charset="0"/>
              </a:rPr>
              <a:t>».</a:t>
            </a:r>
          </a:p>
          <a:p>
            <a:pPr>
              <a:lnSpc>
                <a:spcPct val="150000"/>
              </a:lnSpc>
              <a:defRPr/>
            </a:pPr>
            <a:endParaRPr lang="fr-CH" sz="1800" dirty="0" smtClean="0">
              <a:latin typeface="Arial" pitchFamily="34" charset="0"/>
              <a:cs typeface="Arial" pitchFamily="34" charset="0"/>
            </a:endParaRPr>
          </a:p>
          <a:p>
            <a:pPr>
              <a:lnSpc>
                <a:spcPct val="150000"/>
              </a:lnSpc>
              <a:defRPr/>
            </a:pPr>
            <a:r>
              <a:rPr lang="fr-CH" sz="1800" dirty="0" smtClean="0">
                <a:latin typeface="Arial" pitchFamily="34" charset="0"/>
                <a:cs typeface="Arial" pitchFamily="34" charset="0"/>
              </a:rPr>
              <a:t>Crises has double face</a:t>
            </a:r>
            <a:endParaRPr lang="en-US" sz="1800" dirty="0" smtClean="0">
              <a:latin typeface="Arial" pitchFamily="34" charset="0"/>
              <a:cs typeface="Arial" pitchFamily="34" charset="0"/>
            </a:endParaRPr>
          </a:p>
          <a:p>
            <a:pPr>
              <a:buFont typeface="Wingdings" pitchFamily="2" charset="2"/>
              <a:buNone/>
              <a:defRPr/>
            </a:pPr>
            <a:endParaRPr lang="en-US" sz="2800" dirty="0" smtClean="0">
              <a:solidFill>
                <a:schemeClr val="accent6">
                  <a:lumMod val="75000"/>
                </a:schemeClr>
              </a:solidFill>
            </a:endParaRPr>
          </a:p>
        </p:txBody>
      </p:sp>
      <p:graphicFrame>
        <p:nvGraphicFramePr>
          <p:cNvPr id="8" name="Diagramme 7"/>
          <p:cNvGraphicFramePr/>
          <p:nvPr/>
        </p:nvGraphicFramePr>
        <p:xfrm>
          <a:off x="3058279" y="3500438"/>
          <a:ext cx="5371373" cy="196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0" name="Picture 2" descr="http://www.forumdesimages.fr/media/cache/fdi_big_overview/media/fdi/35786-edgar-morin---d.r.-2.jpg"/>
          <p:cNvPicPr>
            <a:picLocks noChangeAspect="1" noChangeArrowheads="1"/>
          </p:cNvPicPr>
          <p:nvPr/>
        </p:nvPicPr>
        <p:blipFill>
          <a:blip r:embed="rId8" cstate="print"/>
          <a:srcRect/>
          <a:stretch>
            <a:fillRect/>
          </a:stretch>
        </p:blipFill>
        <p:spPr bwMode="auto">
          <a:xfrm>
            <a:off x="285750" y="2589604"/>
            <a:ext cx="2772529" cy="1535918"/>
          </a:xfrm>
          <a:prstGeom prst="rect">
            <a:avLst/>
          </a:prstGeom>
          <a:noFill/>
        </p:spPr>
      </p:pic>
      <p:pic>
        <p:nvPicPr>
          <p:cNvPr id="22532" name="Picture 4" descr="http://davy.potdevin.free.fr/Site/pics/gods/janus-big.gif"/>
          <p:cNvPicPr>
            <a:picLocks noChangeAspect="1" noChangeArrowheads="1"/>
          </p:cNvPicPr>
          <p:nvPr/>
        </p:nvPicPr>
        <p:blipFill>
          <a:blip r:embed="rId9"/>
          <a:srcRect/>
          <a:stretch>
            <a:fillRect/>
          </a:stretch>
        </p:blipFill>
        <p:spPr bwMode="auto">
          <a:xfrm>
            <a:off x="5000628" y="3786190"/>
            <a:ext cx="1441836" cy="1375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1000"/>
                                        <p:tgtEl>
                                          <p:spTgt spid="2253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285750" y="1143000"/>
            <a:ext cx="3214688" cy="661988"/>
          </a:xfrm>
        </p:spPr>
        <p:txBody>
          <a:bodyPr/>
          <a:lstStyle/>
          <a:p>
            <a:pPr>
              <a:lnSpc>
                <a:spcPct val="150000"/>
              </a:lnSpc>
            </a:pPr>
            <a:r>
              <a:rPr lang="fr-CH" sz="2800" b="0" dirty="0" err="1" smtClean="0"/>
              <a:t>crisis</a:t>
            </a:r>
            <a:r>
              <a:rPr lang="fr-CH" sz="2800" b="0" dirty="0" smtClean="0"/>
              <a:t> : </a:t>
            </a:r>
            <a:r>
              <a:rPr lang="fr-CH" sz="2800" b="0" dirty="0" err="1" smtClean="0"/>
              <a:t>Haynal</a:t>
            </a:r>
            <a:endParaRPr lang="en-US" sz="2800" b="0" dirty="0" smtClean="0"/>
          </a:p>
        </p:txBody>
      </p:sp>
      <p:sp>
        <p:nvSpPr>
          <p:cNvPr id="3" name="Espace réservé du contenu 2"/>
          <p:cNvSpPr>
            <a:spLocks noGrp="1"/>
          </p:cNvSpPr>
          <p:nvPr>
            <p:ph idx="1"/>
          </p:nvPr>
        </p:nvSpPr>
        <p:spPr>
          <a:xfrm>
            <a:off x="3786188" y="2357430"/>
            <a:ext cx="5143500" cy="2286004"/>
          </a:xfrm>
        </p:spPr>
        <p:txBody>
          <a:bodyPr>
            <a:normAutofit/>
          </a:bodyPr>
          <a:lstStyle/>
          <a:p>
            <a:pPr marL="0" indent="0">
              <a:lnSpc>
                <a:spcPct val="150000"/>
              </a:lnSpc>
              <a:buFont typeface="Wingdings" pitchFamily="2" charset="2"/>
              <a:buNone/>
              <a:defRPr/>
            </a:pPr>
            <a:r>
              <a:rPr lang="fr-CH" sz="1800" dirty="0" smtClean="0">
                <a:solidFill>
                  <a:schemeClr val="tx1"/>
                </a:solidFill>
              </a:rPr>
              <a:t>1981, </a:t>
            </a:r>
            <a:r>
              <a:rPr lang="fr-CH" sz="1800" dirty="0" err="1" smtClean="0">
                <a:solidFill>
                  <a:schemeClr val="tx1"/>
                </a:solidFill>
              </a:rPr>
              <a:t>Haynal</a:t>
            </a:r>
            <a:r>
              <a:rPr lang="fr-CH" sz="1800" dirty="0" smtClean="0">
                <a:solidFill>
                  <a:schemeClr val="tx1"/>
                </a:solidFill>
              </a:rPr>
              <a:t> </a:t>
            </a:r>
            <a:r>
              <a:rPr lang="fr-CH" sz="1800" dirty="0" err="1" smtClean="0">
                <a:solidFill>
                  <a:schemeClr val="tx1"/>
                </a:solidFill>
              </a:rPr>
              <a:t>publish</a:t>
            </a:r>
            <a:r>
              <a:rPr lang="fr-CH" sz="1800" dirty="0" smtClean="0">
                <a:solidFill>
                  <a:schemeClr val="tx1"/>
                </a:solidFill>
              </a:rPr>
              <a:t> </a:t>
            </a:r>
            <a:r>
              <a:rPr lang="fr-CH" sz="1800" i="1" dirty="0" smtClean="0">
                <a:solidFill>
                  <a:schemeClr val="tx1"/>
                </a:solidFill>
              </a:rPr>
              <a:t>« </a:t>
            </a:r>
            <a:r>
              <a:rPr lang="en-US" sz="1800" i="1" dirty="0" smtClean="0">
                <a:solidFill>
                  <a:schemeClr val="tx1"/>
                </a:solidFill>
              </a:rPr>
              <a:t> to an understanding of the crisis</a:t>
            </a:r>
            <a:r>
              <a:rPr lang="fr-CH" sz="1800" i="1" dirty="0" smtClean="0">
                <a:solidFill>
                  <a:schemeClr val="tx1"/>
                </a:solidFill>
              </a:rPr>
              <a:t> ».</a:t>
            </a:r>
          </a:p>
          <a:p>
            <a:pPr marL="0" indent="0">
              <a:lnSpc>
                <a:spcPct val="150000"/>
              </a:lnSpc>
              <a:buFont typeface="Wingdings" pitchFamily="2" charset="2"/>
              <a:buNone/>
              <a:defRPr/>
            </a:pPr>
            <a:endParaRPr lang="fr-CH" sz="1800" dirty="0" smtClean="0">
              <a:solidFill>
                <a:schemeClr val="tx1"/>
              </a:solidFill>
            </a:endParaRPr>
          </a:p>
          <a:p>
            <a:pPr>
              <a:lnSpc>
                <a:spcPct val="150000"/>
              </a:lnSpc>
              <a:buFont typeface="Wingdings" pitchFamily="2" charset="2"/>
              <a:buNone/>
              <a:defRPr/>
            </a:pPr>
            <a:r>
              <a:rPr lang="en-US" sz="1800" dirty="0" smtClean="0">
                <a:solidFill>
                  <a:schemeClr val="tx1"/>
                </a:solidFill>
              </a:rPr>
              <a:t>	“</a:t>
            </a:r>
            <a:r>
              <a:rPr lang="en-US" sz="1800" i="1" dirty="0" smtClean="0">
                <a:solidFill>
                  <a:schemeClr val="tx1"/>
                </a:solidFill>
              </a:rPr>
              <a:t>At first interview, every patient is in a crisis</a:t>
            </a:r>
            <a:r>
              <a:rPr lang="en-US" sz="1800" dirty="0" smtClean="0">
                <a:solidFill>
                  <a:schemeClr val="tx1"/>
                </a:solidFill>
              </a:rPr>
              <a:t>”</a:t>
            </a:r>
          </a:p>
        </p:txBody>
      </p:sp>
      <p:pic>
        <p:nvPicPr>
          <p:cNvPr id="20482" name="Picture 2" descr="http://egyenlito.eu/wp-content/uploads/2012/06/Hajnal2.jpg"/>
          <p:cNvPicPr>
            <a:picLocks noChangeAspect="1" noChangeArrowheads="1"/>
          </p:cNvPicPr>
          <p:nvPr/>
        </p:nvPicPr>
        <p:blipFill>
          <a:blip r:embed="rId3" cstate="print"/>
          <a:srcRect/>
          <a:stretch>
            <a:fillRect/>
          </a:stretch>
        </p:blipFill>
        <p:spPr bwMode="auto">
          <a:xfrm>
            <a:off x="714348" y="2357430"/>
            <a:ext cx="1631300" cy="21288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785812" y="714356"/>
            <a:ext cx="4857758" cy="661988"/>
          </a:xfrm>
        </p:spPr>
        <p:txBody>
          <a:bodyPr>
            <a:noAutofit/>
          </a:bodyPr>
          <a:lstStyle/>
          <a:p>
            <a:pPr>
              <a:lnSpc>
                <a:spcPct val="150000"/>
              </a:lnSpc>
            </a:pPr>
            <a:r>
              <a:rPr lang="fr-CH" sz="3200" b="0" dirty="0" err="1" smtClean="0"/>
              <a:t>crisis</a:t>
            </a:r>
            <a:r>
              <a:rPr lang="fr-CH" sz="3200" b="0" dirty="0" smtClean="0"/>
              <a:t> : Gilliéron</a:t>
            </a:r>
            <a:endParaRPr lang="en-US" sz="3200" b="0" dirty="0" smtClean="0"/>
          </a:p>
        </p:txBody>
      </p:sp>
      <p:sp>
        <p:nvSpPr>
          <p:cNvPr id="3" name="Espace réservé du contenu 2"/>
          <p:cNvSpPr>
            <a:spLocks noGrp="1"/>
          </p:cNvSpPr>
          <p:nvPr>
            <p:ph idx="1"/>
          </p:nvPr>
        </p:nvSpPr>
        <p:spPr>
          <a:xfrm>
            <a:off x="3143240" y="1500174"/>
            <a:ext cx="5214968" cy="3071834"/>
          </a:xfrm>
        </p:spPr>
        <p:txBody>
          <a:bodyPr>
            <a:noAutofit/>
          </a:bodyPr>
          <a:lstStyle/>
          <a:p>
            <a:pPr>
              <a:lnSpc>
                <a:spcPct val="150000"/>
              </a:lnSpc>
              <a:defRPr/>
            </a:pPr>
            <a:r>
              <a:rPr lang="fr-CH" sz="1800" dirty="0" smtClean="0">
                <a:solidFill>
                  <a:schemeClr val="tx1"/>
                </a:solidFill>
              </a:rPr>
              <a:t>	</a:t>
            </a:r>
            <a:r>
              <a:rPr lang="fr-CH" sz="1800" dirty="0" err="1" smtClean="0">
                <a:latin typeface="Arial" pitchFamily="34" charset="0"/>
                <a:cs typeface="Arial" pitchFamily="34" charset="0"/>
              </a:rPr>
              <a:t>1984, Gilliéron publish « psychothérapies 	analytique brèves ».</a:t>
            </a:r>
          </a:p>
          <a:p>
            <a:pPr>
              <a:lnSpc>
                <a:spcPct val="150000"/>
              </a:lnSpc>
              <a:defRPr/>
            </a:pPr>
            <a:r>
              <a:rPr lang="en-US" sz="1800" dirty="0" err="1" smtClean="0">
                <a:latin typeface="Arial" pitchFamily="34" charset="0"/>
                <a:cs typeface="Arial" pitchFamily="34" charset="0"/>
              </a:rPr>
              <a:t>	“</a:t>
            </a:r>
            <a:r>
              <a:rPr lang="en-US" sz="1800" i="1" dirty="0" err="1" smtClean="0">
                <a:latin typeface="Arial" pitchFamily="34" charset="0"/>
                <a:cs typeface="Arial" pitchFamily="34" charset="0"/>
              </a:rPr>
              <a:t>the vast majority of crises are caused in changes in close emotional relationships</a:t>
            </a:r>
            <a:r>
              <a:rPr lang="en-US" sz="1800" dirty="0" err="1" smtClean="0">
                <a:latin typeface="Arial" pitchFamily="34" charset="0"/>
                <a:cs typeface="Arial" pitchFamily="34" charset="0"/>
              </a:rPr>
              <a:t>”</a:t>
            </a:r>
          </a:p>
        </p:txBody>
      </p:sp>
      <p:pic>
        <p:nvPicPr>
          <p:cNvPr id="18434" name="Picture 2" descr="Edmond Gilliéron"/>
          <p:cNvPicPr>
            <a:picLocks noChangeAspect="1" noChangeArrowheads="1"/>
          </p:cNvPicPr>
          <p:nvPr/>
        </p:nvPicPr>
        <p:blipFill>
          <a:blip r:embed="rId3" cstate="print">
            <a:grayscl/>
            <a:lum bright="10000"/>
          </a:blip>
          <a:srcRect l="19807" r="9454" b="25111"/>
          <a:stretch>
            <a:fillRect/>
          </a:stretch>
        </p:blipFill>
        <p:spPr bwMode="auto">
          <a:xfrm>
            <a:off x="642910" y="1857364"/>
            <a:ext cx="1785950" cy="18907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28596" y="481012"/>
            <a:ext cx="8286778" cy="661988"/>
          </a:xfrm>
        </p:spPr>
        <p:txBody>
          <a:bodyPr>
            <a:noAutofit/>
          </a:bodyPr>
          <a:lstStyle/>
          <a:p>
            <a:pPr>
              <a:lnSpc>
                <a:spcPct val="150000"/>
              </a:lnSpc>
            </a:pPr>
            <a:r>
              <a:rPr lang="fr-CH" sz="3200" b="0" dirty="0" err="1" smtClean="0"/>
              <a:t>crisis</a:t>
            </a:r>
            <a:r>
              <a:rPr lang="fr-CH" sz="3200" b="0" dirty="0" smtClean="0"/>
              <a:t>: Ludwig </a:t>
            </a:r>
            <a:r>
              <a:rPr lang="fr-CH" sz="3200" b="0" dirty="0" err="1" smtClean="0"/>
              <a:t>von</a:t>
            </a:r>
            <a:r>
              <a:rPr lang="fr-CH" sz="3200" b="0" dirty="0" smtClean="0"/>
              <a:t> </a:t>
            </a:r>
            <a:r>
              <a:rPr lang="fr-CH" sz="3200" b="0" dirty="0" err="1" smtClean="0"/>
              <a:t>Bertalanffy</a:t>
            </a:r>
            <a:r>
              <a:rPr lang="fr-CH" sz="3200" b="0" dirty="0" smtClean="0"/>
              <a:t> </a:t>
            </a:r>
            <a:endParaRPr lang="en-US" sz="3200" b="0" dirty="0" smtClean="0"/>
          </a:p>
        </p:txBody>
      </p:sp>
      <p:sp>
        <p:nvSpPr>
          <p:cNvPr id="3" name="Espace réservé du contenu 2"/>
          <p:cNvSpPr>
            <a:spLocks noGrp="1"/>
          </p:cNvSpPr>
          <p:nvPr>
            <p:ph idx="1"/>
          </p:nvPr>
        </p:nvSpPr>
        <p:spPr>
          <a:xfrm>
            <a:off x="3786188" y="1928802"/>
            <a:ext cx="5143500" cy="3571900"/>
          </a:xfrm>
        </p:spPr>
        <p:txBody>
          <a:bodyPr>
            <a:normAutofit/>
          </a:bodyPr>
          <a:lstStyle/>
          <a:p>
            <a:pPr>
              <a:lnSpc>
                <a:spcPct val="150000"/>
              </a:lnSpc>
              <a:defRPr/>
            </a:pPr>
            <a:r>
              <a:rPr lang="en-US" sz="1800" dirty="0" smtClean="0">
                <a:latin typeface="Arial" pitchFamily="34" charset="0"/>
                <a:cs typeface="Arial" pitchFamily="34" charset="0"/>
              </a:rPr>
              <a:t>By 1937, it introduces the concept of open system that evolves gradually towards "General Systems Theory"</a:t>
            </a:r>
          </a:p>
          <a:p>
            <a:pPr>
              <a:lnSpc>
                <a:spcPct val="150000"/>
              </a:lnSpc>
              <a:defRPr/>
            </a:pPr>
            <a:r>
              <a:rPr lang="en-US" sz="1800" dirty="0" smtClean="0">
                <a:latin typeface="Arial" pitchFamily="34" charset="0"/>
                <a:cs typeface="Arial" pitchFamily="34" charset="0"/>
              </a:rPr>
              <a:t>"</a:t>
            </a:r>
            <a:r>
              <a:rPr lang="en-US" sz="1800" i="1" dirty="0" smtClean="0">
                <a:latin typeface="Arial" pitchFamily="34" charset="0"/>
                <a:cs typeface="Arial" pitchFamily="34" charset="0"/>
              </a:rPr>
              <a:t>The whole is a set of interrelated elements, </a:t>
            </a:r>
            <a:r>
              <a:rPr lang="en-US" sz="1800" i="1" dirty="0" err="1" smtClean="0">
                <a:latin typeface="Arial" pitchFamily="34" charset="0"/>
                <a:cs typeface="Arial" pitchFamily="34" charset="0"/>
              </a:rPr>
              <a:t>ie</a:t>
            </a:r>
            <a:r>
              <a:rPr lang="en-US" sz="1800" i="1" dirty="0" smtClean="0">
                <a:latin typeface="Arial" pitchFamily="34" charset="0"/>
                <a:cs typeface="Arial" pitchFamily="34" charset="0"/>
              </a:rPr>
              <a:t> interconnected by relationships such that when one is changed, the others will also be and, consequently, the whole is transformed</a:t>
            </a:r>
            <a:r>
              <a:rPr lang="en-US" sz="1800" dirty="0" smtClean="0">
                <a:latin typeface="Arial" pitchFamily="34" charset="0"/>
                <a:cs typeface="Arial" pitchFamily="34" charset="0"/>
              </a:rPr>
              <a:t>" .</a:t>
            </a:r>
          </a:p>
        </p:txBody>
      </p:sp>
      <p:pic>
        <p:nvPicPr>
          <p:cNvPr id="5" name="Picture 2" descr="http://www.ifsr.org/wp-content/uploads/2013/06/Ludwig_Bertalanffy.jpg"/>
          <p:cNvPicPr>
            <a:picLocks noChangeAspect="1" noChangeArrowheads="1"/>
          </p:cNvPicPr>
          <p:nvPr/>
        </p:nvPicPr>
        <p:blipFill>
          <a:blip r:embed="rId3"/>
          <a:srcRect/>
          <a:stretch>
            <a:fillRect/>
          </a:stretch>
        </p:blipFill>
        <p:spPr bwMode="auto">
          <a:xfrm>
            <a:off x="571472" y="1928802"/>
            <a:ext cx="2333625" cy="3048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63" y="549275"/>
            <a:ext cx="7632700" cy="863600"/>
          </a:xfrm>
        </p:spPr>
        <p:txBody>
          <a:bodyPr/>
          <a:lstStyle/>
          <a:p>
            <a:pPr eaLnBrk="1" hangingPunct="1"/>
            <a:r>
              <a:rPr lang="fr-CH" sz="3200" dirty="0" smtClean="0"/>
              <a:t>Crise: caractéristiques</a:t>
            </a:r>
            <a:endParaRPr lang="fr-FR" sz="3200" dirty="0" smtClean="0"/>
          </a:p>
        </p:txBody>
      </p:sp>
      <p:sp>
        <p:nvSpPr>
          <p:cNvPr id="181251" name="Rectangle 3"/>
          <p:cNvSpPr>
            <a:spLocks noGrp="1" noChangeArrowheads="1"/>
          </p:cNvSpPr>
          <p:nvPr>
            <p:ph type="body" idx="1"/>
          </p:nvPr>
        </p:nvSpPr>
        <p:spPr>
          <a:xfrm>
            <a:off x="1071563" y="1987550"/>
            <a:ext cx="7388225" cy="3727450"/>
          </a:xfrm>
        </p:spPr>
        <p:txBody>
          <a:bodyPr>
            <a:normAutofit/>
          </a:bodyPr>
          <a:lstStyle/>
          <a:p>
            <a:pPr>
              <a:lnSpc>
                <a:spcPct val="150000"/>
              </a:lnSpc>
              <a:buBlip>
                <a:blip r:embed="rId3"/>
              </a:buBlip>
            </a:pPr>
            <a:r>
              <a:rPr lang="en-US" dirty="0" smtClean="0">
                <a:latin typeface="Arial" pitchFamily="34" charset="0"/>
                <a:cs typeface="Arial" pitchFamily="34" charset="0"/>
              </a:rPr>
              <a:t>break point in the personal balance</a:t>
            </a:r>
          </a:p>
          <a:p>
            <a:pPr>
              <a:lnSpc>
                <a:spcPct val="150000"/>
              </a:lnSpc>
              <a:buBlip>
                <a:blip r:embed="rId3"/>
              </a:buBlip>
            </a:pPr>
            <a:r>
              <a:rPr lang="en-US" dirty="0" smtClean="0">
                <a:latin typeface="Arial" pitchFamily="34" charset="0"/>
                <a:cs typeface="Arial" pitchFamily="34" charset="0"/>
              </a:rPr>
              <a:t>Possible double movement: regression and progression</a:t>
            </a:r>
          </a:p>
          <a:p>
            <a:pPr>
              <a:lnSpc>
                <a:spcPct val="150000"/>
              </a:lnSpc>
              <a:buBlip>
                <a:blip r:embed="rId3"/>
              </a:buBlip>
            </a:pPr>
            <a:r>
              <a:rPr lang="en-US" dirty="0" smtClean="0">
                <a:latin typeface="Arial" pitchFamily="34" charset="0"/>
                <a:cs typeface="Arial" pitchFamily="34" charset="0"/>
              </a:rPr>
              <a:t>contacts need sustained with individuals identified as source shoring</a:t>
            </a:r>
          </a:p>
          <a:p>
            <a:pPr>
              <a:lnSpc>
                <a:spcPct val="150000"/>
              </a:lnSpc>
              <a:buBlip>
                <a:blip r:embed="rId3"/>
              </a:buBlip>
            </a:pPr>
            <a:r>
              <a:rPr lang="en-US" dirty="0" smtClean="0">
                <a:latin typeface="Arial" pitchFamily="34" charset="0"/>
                <a:cs typeface="Arial" pitchFamily="34" charset="0"/>
              </a:rPr>
              <a:t>fertile moment which, although accompanied, helps lead to an integration of a change and a new equilibrium.</a:t>
            </a:r>
          </a:p>
          <a:p>
            <a:pPr eaLnBrk="1" hangingPunct="1">
              <a:lnSpc>
                <a:spcPct val="150000"/>
              </a:lnSpc>
              <a:buClr>
                <a:srgbClr val="CC3300"/>
              </a:buClr>
            </a:pPr>
            <a:endParaRPr lang="fr-BE"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4"/>
          <p:cNvSpPr>
            <a:spLocks noGrp="1"/>
          </p:cNvSpPr>
          <p:nvPr>
            <p:ph type="title"/>
          </p:nvPr>
        </p:nvSpPr>
        <p:spPr>
          <a:xfrm>
            <a:off x="1071563" y="643732"/>
            <a:ext cx="7615237" cy="1356518"/>
          </a:xfrm>
        </p:spPr>
        <p:txBody>
          <a:bodyPr>
            <a:normAutofit/>
          </a:bodyPr>
          <a:lstStyle/>
          <a:p>
            <a:r>
              <a:rPr lang="fr-CH" sz="3200" dirty="0" smtClean="0"/>
              <a:t>EMERGENCY in </a:t>
            </a:r>
            <a:r>
              <a:rPr lang="fr-CH" sz="3200" dirty="0" err="1" smtClean="0"/>
              <a:t>general</a:t>
            </a:r>
            <a:endParaRPr lang="fr-CH" sz="3200" dirty="0" smtClean="0"/>
          </a:p>
        </p:txBody>
      </p:sp>
      <p:sp>
        <p:nvSpPr>
          <p:cNvPr id="6147" name="Espace réservé du contenu 5"/>
          <p:cNvSpPr>
            <a:spLocks noGrp="1"/>
          </p:cNvSpPr>
          <p:nvPr>
            <p:ph idx="1"/>
          </p:nvPr>
        </p:nvSpPr>
        <p:spPr>
          <a:xfrm>
            <a:off x="1071563" y="1785927"/>
            <a:ext cx="7358062" cy="2928958"/>
          </a:xfrm>
        </p:spPr>
        <p:txBody>
          <a:bodyPr>
            <a:normAutofit/>
          </a:bodyPr>
          <a:lstStyle/>
          <a:p>
            <a:pPr>
              <a:lnSpc>
                <a:spcPct val="150000"/>
              </a:lnSpc>
              <a:spcAft>
                <a:spcPts val="1200"/>
              </a:spcAft>
            </a:pPr>
            <a:r>
              <a:rPr lang="en-US" dirty="0" smtClean="0"/>
              <a:t>Refers to the </a:t>
            </a:r>
            <a:r>
              <a:rPr lang="en-US" dirty="0" err="1" smtClean="0"/>
              <a:t>latin</a:t>
            </a:r>
            <a:r>
              <a:rPr lang="en-US" dirty="0" smtClean="0"/>
              <a:t> word "</a:t>
            </a:r>
            <a:r>
              <a:rPr lang="en-US" dirty="0" err="1" smtClean="0"/>
              <a:t>urgens</a:t>
            </a:r>
            <a:r>
              <a:rPr lang="en-US" dirty="0" smtClean="0"/>
              <a:t>", </a:t>
            </a:r>
            <a:r>
              <a:rPr lang="en-US" dirty="0" smtClean="0"/>
              <a:t>which means, “it must be now."</a:t>
            </a:r>
            <a:endParaRPr lang="en-US" dirty="0" smtClean="0"/>
          </a:p>
          <a:p>
            <a:pPr>
              <a:lnSpc>
                <a:spcPct val="150000"/>
              </a:lnSpc>
              <a:spcAft>
                <a:spcPts val="1200"/>
              </a:spcAft>
            </a:pPr>
            <a:r>
              <a:rPr lang="en-US" dirty="0" smtClean="0"/>
              <a:t>A condition that involves giving relief in the shortest time</a:t>
            </a:r>
            <a:endParaRPr lang="fr-CH"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half" idx="2"/>
          </p:nvPr>
        </p:nvGraphicFramePr>
        <p:xfrm>
          <a:off x="1468438" y="1714488"/>
          <a:ext cx="6673850" cy="4013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1468438" y="630238"/>
            <a:ext cx="6673850" cy="941387"/>
          </a:xfrm>
        </p:spPr>
        <p:txBody>
          <a:bodyPr/>
          <a:lstStyle/>
          <a:p>
            <a:pPr>
              <a:defRPr/>
            </a:pPr>
            <a:r>
              <a:rPr lang="fr-CH" sz="2800" dirty="0" smtClean="0"/>
              <a:t>Particularités de la crise </a:t>
            </a:r>
            <a:br>
              <a:rPr lang="fr-CH" sz="2800" dirty="0" smtClean="0"/>
            </a:br>
            <a:r>
              <a:rPr lang="fr-CH" sz="2800" dirty="0" smtClean="0"/>
              <a:t>dans l’addiction</a:t>
            </a:r>
            <a:endParaRPr lang="fr-CH"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27675" y="1528763"/>
            <a:ext cx="3292475" cy="2620962"/>
          </a:xfrm>
        </p:spPr>
        <p:txBody>
          <a:bodyPr/>
          <a:lstStyle/>
          <a:p>
            <a:pPr algn="ctr">
              <a:defRPr/>
            </a:pPr>
            <a:r>
              <a:rPr lang="fr-CH" dirty="0" smtClean="0"/>
              <a:t>Relation d’attachement </a:t>
            </a:r>
            <a:br>
              <a:rPr lang="fr-CH" dirty="0" smtClean="0"/>
            </a:br>
            <a:r>
              <a:rPr lang="fr-CH" dirty="0" smtClean="0"/>
              <a:t>ambivalente</a:t>
            </a:r>
            <a:endParaRPr lang="fr-CH" dirty="0"/>
          </a:p>
        </p:txBody>
      </p:sp>
      <p:pic>
        <p:nvPicPr>
          <p:cNvPr id="25603" name="Picture 5" descr="http://7b.img.v4.skyrock.net/3035/78023035/pics/3026194220_1_3_ekGi160f.jpg"/>
          <p:cNvPicPr>
            <a:picLocks noChangeAspect="1" noChangeArrowheads="1"/>
          </p:cNvPicPr>
          <p:nvPr/>
        </p:nvPicPr>
        <p:blipFill>
          <a:blip r:embed="rId3"/>
          <a:srcRect/>
          <a:stretch>
            <a:fillRect/>
          </a:stretch>
        </p:blipFill>
        <p:spPr bwMode="auto">
          <a:xfrm>
            <a:off x="906463" y="1528763"/>
            <a:ext cx="45434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1468438" y="2081213"/>
            <a:ext cx="4032250" cy="4156075"/>
          </a:xfrm>
        </p:spPr>
        <p:txBody>
          <a:bodyPr/>
          <a:lstStyle/>
          <a:p>
            <a:pPr marL="215900" indent="-215900">
              <a:lnSpc>
                <a:spcPct val="150000"/>
              </a:lnSpc>
            </a:pPr>
            <a:r>
              <a:rPr lang="fr-CH" dirty="0" smtClean="0">
                <a:ea typeface="Univers Medium"/>
              </a:rPr>
              <a:t>Le comportement a longtemps été une solution</a:t>
            </a:r>
          </a:p>
          <a:p>
            <a:pPr marL="431800" lvl="1" indent="-215900">
              <a:lnSpc>
                <a:spcPct val="150000"/>
              </a:lnSpc>
            </a:pPr>
            <a:r>
              <a:rPr lang="fr-CH" dirty="0" smtClean="0">
                <a:ea typeface="Univers Medium"/>
              </a:rPr>
              <a:t>rituel initiatique</a:t>
            </a:r>
          </a:p>
          <a:p>
            <a:pPr marL="431800" lvl="1" indent="-215900">
              <a:lnSpc>
                <a:spcPct val="150000"/>
              </a:lnSpc>
            </a:pPr>
            <a:r>
              <a:rPr lang="fr-CH" dirty="0" smtClean="0">
                <a:ea typeface="Univers Medium"/>
              </a:rPr>
              <a:t>témoin des moments positifs</a:t>
            </a:r>
          </a:p>
          <a:p>
            <a:pPr marL="431800" lvl="1" indent="-215900">
              <a:lnSpc>
                <a:spcPct val="150000"/>
              </a:lnSpc>
            </a:pPr>
            <a:r>
              <a:rPr lang="fr-CH" dirty="0" smtClean="0">
                <a:ea typeface="Univers Medium"/>
              </a:rPr>
              <a:t>médication efficace</a:t>
            </a:r>
          </a:p>
          <a:p>
            <a:pPr marL="431800" lvl="1" indent="-215900">
              <a:lnSpc>
                <a:spcPct val="150000"/>
              </a:lnSpc>
            </a:pPr>
            <a:r>
              <a:rPr lang="fr-CH" dirty="0" smtClean="0">
                <a:ea typeface="Univers Medium"/>
              </a:rPr>
              <a:t>…</a:t>
            </a:r>
          </a:p>
        </p:txBody>
      </p:sp>
      <p:sp>
        <p:nvSpPr>
          <p:cNvPr id="5" name="Titre 4"/>
          <p:cNvSpPr>
            <a:spLocks noGrp="1"/>
          </p:cNvSpPr>
          <p:nvPr>
            <p:ph type="title"/>
          </p:nvPr>
        </p:nvSpPr>
        <p:spPr>
          <a:xfrm>
            <a:off x="1466850" y="630238"/>
            <a:ext cx="6675438" cy="1143000"/>
          </a:xfrm>
        </p:spPr>
        <p:txBody>
          <a:bodyPr/>
          <a:lstStyle/>
          <a:p>
            <a:pPr>
              <a:defRPr/>
            </a:pPr>
            <a:r>
              <a:rPr lang="fr-CH" dirty="0" smtClean="0"/>
              <a:t>Le comportement: problème ou solution?</a:t>
            </a:r>
            <a:endParaRPr lang="fr-CH" dirty="0"/>
          </a:p>
        </p:txBody>
      </p:sp>
      <p:pic>
        <p:nvPicPr>
          <p:cNvPr id="7" name="Espace réservé du contenu 6" descr="copain au bar.jpg"/>
          <p:cNvPicPr>
            <a:picLocks noGrp="1" noChangeAspect="1"/>
          </p:cNvPicPr>
          <p:nvPr>
            <p:ph sz="half" idx="4294967295"/>
          </p:nvPr>
        </p:nvPicPr>
        <p:blipFill>
          <a:blip r:embed="rId3"/>
          <a:srcRect/>
          <a:stretch>
            <a:fillRect/>
          </a:stretch>
        </p:blipFill>
        <p:spPr>
          <a:xfrm>
            <a:off x="6072198" y="2428875"/>
            <a:ext cx="2799092" cy="2714637"/>
          </a:xfrm>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143504" y="2071678"/>
            <a:ext cx="3786182" cy="2620962"/>
          </a:xfrm>
        </p:spPr>
        <p:txBody>
          <a:bodyPr>
            <a:normAutofit/>
          </a:bodyPr>
          <a:lstStyle/>
          <a:p>
            <a:pPr>
              <a:defRPr/>
            </a:pPr>
            <a:r>
              <a:rPr lang="fr-CH" sz="3200" dirty="0" smtClean="0"/>
              <a:t>Succession de crises</a:t>
            </a:r>
            <a:endParaRPr lang="fr-CH" sz="3200" dirty="0"/>
          </a:p>
        </p:txBody>
      </p:sp>
      <p:pic>
        <p:nvPicPr>
          <p:cNvPr id="29699" name="Espace réservé pour une image  4" descr="eegfranc.gif"/>
          <p:cNvPicPr>
            <a:picLocks noGrp="1" noChangeAspect="1"/>
          </p:cNvPicPr>
          <p:nvPr>
            <p:ph sz="half" idx="4294967295"/>
          </p:nvPr>
        </p:nvPicPr>
        <p:blipFill>
          <a:blip r:embed="rId3"/>
          <a:srcRect/>
          <a:stretch>
            <a:fillRect/>
          </a:stretch>
        </p:blipFill>
        <p:spPr>
          <a:xfrm>
            <a:off x="357158" y="2428868"/>
            <a:ext cx="4286250" cy="20955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72000" y="2143116"/>
            <a:ext cx="3292475" cy="2620962"/>
          </a:xfrm>
        </p:spPr>
        <p:txBody>
          <a:bodyPr>
            <a:normAutofit/>
          </a:bodyPr>
          <a:lstStyle/>
          <a:p>
            <a:pPr>
              <a:defRPr/>
            </a:pPr>
            <a:r>
              <a:rPr lang="fr-CH" sz="2800" dirty="0" smtClean="0"/>
              <a:t>Urgentisation de la crise</a:t>
            </a:r>
            <a:endParaRPr lang="fr-CH" sz="2800" dirty="0"/>
          </a:p>
        </p:txBody>
      </p:sp>
      <p:sp>
        <p:nvSpPr>
          <p:cNvPr id="12290" name="AutoShape 2" descr="Résultat de recherche d'images pour &quot;syndrome de manque alcoo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H"/>
          </a:p>
        </p:txBody>
      </p:sp>
      <p:sp>
        <p:nvSpPr>
          <p:cNvPr id="12292" name="AutoShape 4" descr="Résultat de recherche d'images pour &quot;syndrome de manque alcool&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H"/>
          </a:p>
        </p:txBody>
      </p:sp>
      <p:pic>
        <p:nvPicPr>
          <p:cNvPr id="6" name="Picture 4"/>
          <p:cNvPicPr>
            <a:picLocks noChangeAspect="1" noChangeArrowheads="1"/>
          </p:cNvPicPr>
          <p:nvPr/>
        </p:nvPicPr>
        <p:blipFill>
          <a:blip r:embed="rId3"/>
          <a:srcRect/>
          <a:stretch>
            <a:fillRect/>
          </a:stretch>
        </p:blipFill>
        <p:spPr bwMode="auto">
          <a:xfrm>
            <a:off x="1428728" y="2143116"/>
            <a:ext cx="2173288" cy="3775075"/>
          </a:xfrm>
          <a:prstGeom prst="rect">
            <a:avLst/>
          </a:prstGeom>
          <a:noFill/>
          <a:ln w="9525">
            <a:noFill/>
            <a:miter lim="800000"/>
            <a:headEnd/>
            <a:tailEnd/>
          </a:ln>
        </p:spPr>
      </p:pic>
      <p:pic>
        <p:nvPicPr>
          <p:cNvPr id="7" name="Picture 5"/>
          <p:cNvPicPr>
            <a:picLocks noChangeAspect="1" noChangeArrowheads="1"/>
          </p:cNvPicPr>
          <p:nvPr/>
        </p:nvPicPr>
        <p:blipFill>
          <a:blip r:embed="rId4"/>
          <a:srcRect/>
          <a:stretch>
            <a:fillRect/>
          </a:stretch>
        </p:blipFill>
        <p:spPr bwMode="auto">
          <a:xfrm>
            <a:off x="928665" y="4286256"/>
            <a:ext cx="500063"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p:cNvSpPr>
          <p:nvPr>
            <p:ph sz="half" idx="2"/>
          </p:nvPr>
        </p:nvSpPr>
        <p:spPr>
          <a:xfrm>
            <a:off x="1468438" y="2081213"/>
            <a:ext cx="6673850" cy="4156075"/>
          </a:xfrm>
        </p:spPr>
        <p:txBody>
          <a:bodyPr/>
          <a:lstStyle/>
          <a:p>
            <a:pPr marL="215900" indent="-215900">
              <a:lnSpc>
                <a:spcPct val="150000"/>
              </a:lnSpc>
              <a:spcBef>
                <a:spcPct val="50000"/>
              </a:spcBef>
              <a:spcAft>
                <a:spcPct val="25000"/>
              </a:spcAft>
            </a:pPr>
            <a:r>
              <a:rPr lang="fr-CH" dirty="0" smtClean="0">
                <a:ea typeface="Univers Medium"/>
              </a:rPr>
              <a:t>1</a:t>
            </a:r>
            <a:r>
              <a:rPr lang="fr-CH" baseline="30000" dirty="0" smtClean="0">
                <a:ea typeface="Univers Medium"/>
              </a:rPr>
              <a:t>er</a:t>
            </a:r>
            <a:r>
              <a:rPr lang="fr-CH" dirty="0" smtClean="0">
                <a:ea typeface="Univers Medium"/>
              </a:rPr>
              <a:t> contact </a:t>
            </a:r>
            <a:r>
              <a:rPr lang="fr-CH" dirty="0" smtClean="0">
                <a:ea typeface="Univers Medium"/>
                <a:sym typeface="Wingdings" pitchFamily="2" charset="2"/>
              </a:rPr>
              <a:t> caractère d’urgence</a:t>
            </a:r>
          </a:p>
          <a:p>
            <a:pPr marL="431800" lvl="1" indent="-215900">
              <a:lnSpc>
                <a:spcPct val="150000"/>
              </a:lnSpc>
              <a:spcBef>
                <a:spcPct val="50000"/>
              </a:spcBef>
              <a:spcAft>
                <a:spcPct val="25000"/>
              </a:spcAft>
            </a:pPr>
            <a:r>
              <a:rPr lang="fr-CH" dirty="0" smtClean="0">
                <a:ea typeface="Univers Medium"/>
              </a:rPr>
              <a:t>Risque pour l’alliance thérapeutique</a:t>
            </a:r>
          </a:p>
          <a:p>
            <a:pPr marL="431800" lvl="1" indent="-215900">
              <a:lnSpc>
                <a:spcPct val="150000"/>
              </a:lnSpc>
              <a:spcBef>
                <a:spcPct val="50000"/>
              </a:spcBef>
              <a:spcAft>
                <a:spcPct val="25000"/>
              </a:spcAft>
            </a:pPr>
            <a:r>
              <a:rPr lang="fr-CH" dirty="0" smtClean="0">
                <a:ea typeface="Univers Medium"/>
                <a:sym typeface="Wingdings" pitchFamily="2" charset="2"/>
              </a:rPr>
              <a:t> </a:t>
            </a:r>
            <a:r>
              <a:rPr lang="fr-CH" dirty="0" smtClean="0">
                <a:ea typeface="Univers Medium"/>
              </a:rPr>
              <a:t>efficacité et  cohérence dans les soins</a:t>
            </a:r>
          </a:p>
          <a:p>
            <a:pPr marL="431800" lvl="1" indent="-215900">
              <a:lnSpc>
                <a:spcPct val="150000"/>
              </a:lnSpc>
              <a:spcBef>
                <a:spcPct val="50000"/>
              </a:spcBef>
              <a:spcAft>
                <a:spcPct val="25000"/>
              </a:spcAft>
            </a:pPr>
            <a:r>
              <a:rPr lang="fr-CH" dirty="0" smtClean="0">
                <a:ea typeface="Univers Medium"/>
              </a:rPr>
              <a:t>Conséquences de l’addiction (intoxication ou symptômes de manque) compliquent le tableau</a:t>
            </a:r>
            <a:endParaRPr lang="fr-FR" dirty="0" smtClean="0">
              <a:ea typeface="Univers Medium"/>
            </a:endParaRPr>
          </a:p>
          <a:p>
            <a:pPr marL="215900" indent="-215900">
              <a:lnSpc>
                <a:spcPct val="150000"/>
              </a:lnSpc>
              <a:spcBef>
                <a:spcPct val="50000"/>
              </a:spcBef>
              <a:spcAft>
                <a:spcPct val="25000"/>
              </a:spcAft>
            </a:pPr>
            <a:endParaRPr lang="fr-FR" dirty="0" smtClean="0">
              <a:ea typeface="Univers Medium"/>
            </a:endParaRPr>
          </a:p>
        </p:txBody>
      </p:sp>
      <p:sp>
        <p:nvSpPr>
          <p:cNvPr id="88066" name="Rectangle 2"/>
          <p:cNvSpPr>
            <a:spLocks noGrp="1"/>
          </p:cNvSpPr>
          <p:nvPr>
            <p:ph type="title"/>
          </p:nvPr>
        </p:nvSpPr>
        <p:spPr>
          <a:xfrm>
            <a:off x="1468438" y="630238"/>
            <a:ext cx="6673850" cy="941387"/>
          </a:xfrm>
        </p:spPr>
        <p:txBody>
          <a:bodyPr/>
          <a:lstStyle/>
          <a:p>
            <a:pPr>
              <a:defRPr/>
            </a:pPr>
            <a:r>
              <a:rPr lang="fr-CH" dirty="0" smtClean="0"/>
              <a:t>Lorsque le patient consulte…</a:t>
            </a:r>
            <a:endParaRPr lang="fr-FR"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714877" y="1528763"/>
            <a:ext cx="4429124" cy="2620962"/>
          </a:xfrm>
        </p:spPr>
        <p:txBody>
          <a:bodyPr>
            <a:normAutofit/>
          </a:bodyPr>
          <a:lstStyle/>
          <a:p>
            <a:pPr>
              <a:defRPr/>
            </a:pPr>
            <a:r>
              <a:rPr lang="fr-CH" sz="3200" dirty="0" smtClean="0"/>
              <a:t>Vulnérabilité au stress </a:t>
            </a:r>
            <a:br>
              <a:rPr lang="fr-CH" sz="3200" dirty="0" smtClean="0"/>
            </a:br>
            <a:r>
              <a:rPr lang="fr-CH" sz="3200" dirty="0" smtClean="0"/>
              <a:t>et à l’anxiété</a:t>
            </a:r>
            <a:endParaRPr lang="fr-CH" sz="3200" dirty="0"/>
          </a:p>
        </p:txBody>
      </p:sp>
      <p:pic>
        <p:nvPicPr>
          <p:cNvPr id="38915" name="Image 7" descr="angoisse.jpg"/>
          <p:cNvPicPr>
            <a:picLocks noChangeAspect="1"/>
          </p:cNvPicPr>
          <p:nvPr/>
        </p:nvPicPr>
        <p:blipFill>
          <a:blip r:embed="rId3"/>
          <a:srcRect/>
          <a:stretch>
            <a:fillRect/>
          </a:stretch>
        </p:blipFill>
        <p:spPr bwMode="auto">
          <a:xfrm>
            <a:off x="1357290" y="1528763"/>
            <a:ext cx="2928937" cy="366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noGrp="1"/>
          </p:cNvSpPr>
          <p:nvPr>
            <p:ph sz="half" idx="2"/>
          </p:nvPr>
        </p:nvSpPr>
        <p:spPr>
          <a:xfrm>
            <a:off x="1468438" y="2081213"/>
            <a:ext cx="6673850" cy="4156075"/>
          </a:xfrm>
        </p:spPr>
        <p:txBody>
          <a:bodyPr/>
          <a:lstStyle/>
          <a:p>
            <a:pPr marL="215900" indent="-215900">
              <a:lnSpc>
                <a:spcPct val="150000"/>
              </a:lnSpc>
            </a:pPr>
            <a:r>
              <a:rPr lang="fr-CH" dirty="0" smtClean="0">
                <a:ea typeface="Univers Medium"/>
              </a:rPr>
              <a:t>Conceptualisation de l’addiction comme faisant partie des troubles des émotions</a:t>
            </a:r>
          </a:p>
          <a:p>
            <a:pPr marL="431800" lvl="1" indent="-215900">
              <a:lnSpc>
                <a:spcPct val="150000"/>
              </a:lnSpc>
            </a:pPr>
            <a:r>
              <a:rPr lang="fr-CH" dirty="0" smtClean="0">
                <a:ea typeface="Univers Medium"/>
              </a:rPr>
              <a:t>Affects négatifs</a:t>
            </a:r>
          </a:p>
          <a:p>
            <a:pPr marL="431800" lvl="1" indent="-215900">
              <a:lnSpc>
                <a:spcPct val="150000"/>
              </a:lnSpc>
            </a:pPr>
            <a:r>
              <a:rPr lang="fr-CH" dirty="0" smtClean="0">
                <a:ea typeface="Univers Medium"/>
              </a:rPr>
              <a:t>Affects positifs</a:t>
            </a:r>
          </a:p>
          <a:p>
            <a:pPr marL="431800" lvl="1" indent="-215900">
              <a:lnSpc>
                <a:spcPct val="150000"/>
              </a:lnSpc>
            </a:pPr>
            <a:r>
              <a:rPr lang="fr-CH" dirty="0" smtClean="0">
                <a:ea typeface="Univers Medium"/>
              </a:rPr>
              <a:t>Capacité d’</a:t>
            </a:r>
            <a:r>
              <a:rPr lang="fr-CH" dirty="0" err="1" smtClean="0">
                <a:ea typeface="Univers Medium"/>
              </a:rPr>
              <a:t>auto-contrôle</a:t>
            </a:r>
            <a:endParaRPr lang="fr-CH" dirty="0" smtClean="0">
              <a:ea typeface="Univers Medium"/>
            </a:endParaRPr>
          </a:p>
          <a:p>
            <a:pPr marL="431800" lvl="1" indent="-215900">
              <a:lnSpc>
                <a:spcPct val="150000"/>
              </a:lnSpc>
            </a:pPr>
            <a:endParaRPr lang="fr-CH" dirty="0" smtClean="0">
              <a:ea typeface="Univers Medium"/>
            </a:endParaRPr>
          </a:p>
          <a:p>
            <a:pPr marL="431800" lvl="1" indent="-215900">
              <a:lnSpc>
                <a:spcPct val="150000"/>
              </a:lnSpc>
            </a:pPr>
            <a:endParaRPr lang="fr-CH" dirty="0" smtClean="0">
              <a:ea typeface="Univers Medium"/>
            </a:endParaRPr>
          </a:p>
        </p:txBody>
      </p:sp>
      <p:sp>
        <p:nvSpPr>
          <p:cNvPr id="5" name="Titre 4"/>
          <p:cNvSpPr>
            <a:spLocks noGrp="1"/>
          </p:cNvSpPr>
          <p:nvPr>
            <p:ph type="title"/>
          </p:nvPr>
        </p:nvSpPr>
        <p:spPr>
          <a:xfrm>
            <a:off x="1468438" y="630238"/>
            <a:ext cx="7318375" cy="941387"/>
          </a:xfrm>
        </p:spPr>
        <p:txBody>
          <a:bodyPr/>
          <a:lstStyle/>
          <a:p>
            <a:pPr>
              <a:defRPr/>
            </a:pPr>
            <a:r>
              <a:rPr lang="fr-CH" dirty="0" smtClean="0"/>
              <a:t>L’addiction: un trouble émotionnel?</a:t>
            </a:r>
            <a:endParaRPr lang="fr-CH" dirty="0"/>
          </a:p>
        </p:txBody>
      </p:sp>
      <p:sp>
        <p:nvSpPr>
          <p:cNvPr id="39940" name="ZoneTexte 3"/>
          <p:cNvSpPr txBox="1">
            <a:spLocks noChangeArrowheads="1"/>
          </p:cNvSpPr>
          <p:nvPr/>
        </p:nvSpPr>
        <p:spPr bwMode="auto">
          <a:xfrm rot="-5400000">
            <a:off x="-1566068" y="3158331"/>
            <a:ext cx="4229100" cy="738187"/>
          </a:xfrm>
          <a:prstGeom prst="rect">
            <a:avLst/>
          </a:prstGeom>
          <a:noFill/>
          <a:ln w="9525">
            <a:noFill/>
            <a:miter lim="800000"/>
            <a:headEnd/>
            <a:tailEnd/>
          </a:ln>
        </p:spPr>
        <p:txBody>
          <a:bodyPr wrap="none">
            <a:spAutoFit/>
          </a:bodyPr>
          <a:lstStyle/>
          <a:p>
            <a:r>
              <a:rPr lang="en-US" sz="1400">
                <a:solidFill>
                  <a:srgbClr val="FF0000"/>
                </a:solidFill>
                <a:latin typeface="Univers" pitchFamily="34" charset="0"/>
              </a:rPr>
              <a:t>The role of affective dysregulation in drug addiction</a:t>
            </a:r>
          </a:p>
          <a:p>
            <a:r>
              <a:rPr lang="en-US" sz="1400">
                <a:solidFill>
                  <a:srgbClr val="FF0000"/>
                </a:solidFill>
                <a:latin typeface="Univers" pitchFamily="34" charset="0"/>
              </a:rPr>
              <a:t> (A. Cheetham, N. Allen M. Yücel, D. Lubman </a:t>
            </a:r>
          </a:p>
          <a:p>
            <a:r>
              <a:rPr lang="en-US" sz="1400">
                <a:solidFill>
                  <a:srgbClr val="FF0000"/>
                </a:solidFill>
                <a:latin typeface="Univers" pitchFamily="34" charset="0"/>
              </a:rPr>
              <a:t>Clin. Psy Review 30 (2010) 621-634)</a:t>
            </a:r>
            <a:endParaRPr lang="fr-CH" sz="1400">
              <a:solidFill>
                <a:srgbClr val="FF0000"/>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sz="half" idx="2"/>
          </p:nvPr>
        </p:nvSpPr>
        <p:spPr>
          <a:xfrm>
            <a:off x="1468438" y="2081213"/>
            <a:ext cx="6673850" cy="4156075"/>
          </a:xfrm>
        </p:spPr>
        <p:txBody>
          <a:bodyPr/>
          <a:lstStyle/>
          <a:p>
            <a:pPr marL="215900" indent="-215900">
              <a:lnSpc>
                <a:spcPct val="250000"/>
              </a:lnSpc>
            </a:pPr>
            <a:r>
              <a:rPr lang="fr-FR" smtClean="0">
                <a:ea typeface="Univers Medium"/>
              </a:rPr>
              <a:t>Complexifie l’évaluation </a:t>
            </a:r>
          </a:p>
          <a:p>
            <a:pPr marL="215900" indent="-215900">
              <a:lnSpc>
                <a:spcPct val="250000"/>
              </a:lnSpc>
            </a:pPr>
            <a:r>
              <a:rPr lang="fr-FR" smtClean="0">
                <a:ea typeface="Univers Medium"/>
              </a:rPr>
              <a:t>Péjore le pronostic</a:t>
            </a:r>
          </a:p>
          <a:p>
            <a:pPr marL="215900" indent="-215900">
              <a:lnSpc>
                <a:spcPct val="250000"/>
              </a:lnSpc>
            </a:pPr>
            <a:r>
              <a:rPr lang="fr-FR" smtClean="0">
                <a:ea typeface="Univers Medium"/>
                <a:sym typeface="Wingdings 3" pitchFamily="18" charset="2"/>
              </a:rPr>
              <a:t> </a:t>
            </a:r>
            <a:r>
              <a:rPr lang="fr-FR" smtClean="0">
                <a:ea typeface="Univers Medium"/>
              </a:rPr>
              <a:t>compliance aux traitements</a:t>
            </a:r>
          </a:p>
          <a:p>
            <a:pPr marL="215900" indent="-215900">
              <a:lnSpc>
                <a:spcPct val="250000"/>
              </a:lnSpc>
            </a:pPr>
            <a:r>
              <a:rPr lang="fr-FR" smtClean="0">
                <a:ea typeface="Univers Medium"/>
              </a:rPr>
              <a:t>A prendre en compte si décision de sevrage</a:t>
            </a:r>
          </a:p>
          <a:p>
            <a:pPr marL="215900" indent="-215900">
              <a:lnSpc>
                <a:spcPct val="250000"/>
              </a:lnSpc>
            </a:pPr>
            <a:endParaRPr lang="fr-FR" smtClean="0">
              <a:ea typeface="Univers Medium"/>
            </a:endParaRPr>
          </a:p>
          <a:p>
            <a:pPr marL="215900" indent="-215900"/>
            <a:endParaRPr lang="fr-CH" smtClean="0">
              <a:ea typeface="Univers Medium"/>
            </a:endParaRPr>
          </a:p>
        </p:txBody>
      </p:sp>
      <p:sp>
        <p:nvSpPr>
          <p:cNvPr id="2" name="Titre 1"/>
          <p:cNvSpPr>
            <a:spLocks noGrp="1"/>
          </p:cNvSpPr>
          <p:nvPr>
            <p:ph type="title"/>
          </p:nvPr>
        </p:nvSpPr>
        <p:spPr>
          <a:xfrm>
            <a:off x="1468438" y="630238"/>
            <a:ext cx="6673850" cy="941387"/>
          </a:xfrm>
        </p:spPr>
        <p:txBody>
          <a:bodyPr/>
          <a:lstStyle/>
          <a:p>
            <a:pPr>
              <a:defRPr/>
            </a:pPr>
            <a:r>
              <a:rPr lang="fr-CH" dirty="0" smtClean="0"/>
              <a:t>Addiction et comorbidités psychiatriques</a:t>
            </a:r>
            <a:endParaRPr lang="fr-CH"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072066" y="2571744"/>
            <a:ext cx="3857620" cy="2620962"/>
          </a:xfrm>
        </p:spPr>
        <p:txBody>
          <a:bodyPr>
            <a:normAutofit/>
          </a:bodyPr>
          <a:lstStyle/>
          <a:p>
            <a:pPr>
              <a:defRPr/>
            </a:pPr>
            <a:r>
              <a:rPr lang="fr-CH" sz="2800" dirty="0" smtClean="0"/>
              <a:t>Absence de support social et succession de pertes</a:t>
            </a:r>
            <a:endParaRPr lang="fr-CH" sz="2800" dirty="0"/>
          </a:p>
        </p:txBody>
      </p:sp>
      <p:pic>
        <p:nvPicPr>
          <p:cNvPr id="4" name="Picture 9" descr="D:\Mes documents\Dossier professionnel\Congrès, présentations, articles et projets\présentations externes\Forum addiction\Contrainte\RATHELOT copy copy.jpg"/>
          <p:cNvPicPr>
            <a:picLocks noChangeAspect="1" noChangeArrowheads="1"/>
          </p:cNvPicPr>
          <p:nvPr/>
        </p:nvPicPr>
        <p:blipFill>
          <a:blip r:embed="rId3"/>
          <a:srcRect/>
          <a:stretch>
            <a:fillRect/>
          </a:stretch>
        </p:blipFill>
        <p:spPr bwMode="auto">
          <a:xfrm>
            <a:off x="571472" y="2285992"/>
            <a:ext cx="4346109"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a:xfrm>
            <a:off x="1071563" y="643732"/>
            <a:ext cx="7615237" cy="1356518"/>
          </a:xfrm>
        </p:spPr>
        <p:txBody>
          <a:bodyPr>
            <a:normAutofit/>
          </a:bodyPr>
          <a:lstStyle/>
          <a:p>
            <a:r>
              <a:rPr lang="fr-CH" sz="3200" dirty="0" smtClean="0"/>
              <a:t>Urgence: </a:t>
            </a:r>
            <a:r>
              <a:rPr lang="fr-CH" sz="3200" dirty="0" err="1" smtClean="0"/>
              <a:t>psychiatric</a:t>
            </a:r>
            <a:r>
              <a:rPr lang="fr-CH" sz="3200" dirty="0" smtClean="0"/>
              <a:t> </a:t>
            </a:r>
            <a:r>
              <a:rPr lang="fr-CH" sz="3200" dirty="0" err="1" smtClean="0"/>
              <a:t>definition</a:t>
            </a:r>
            <a:endParaRPr lang="fr-CH" sz="3200" dirty="0" smtClean="0"/>
          </a:p>
        </p:txBody>
      </p:sp>
      <p:sp>
        <p:nvSpPr>
          <p:cNvPr id="9219" name="Espace réservé du contenu 5"/>
          <p:cNvSpPr>
            <a:spLocks noGrp="1"/>
          </p:cNvSpPr>
          <p:nvPr>
            <p:ph idx="1"/>
          </p:nvPr>
        </p:nvSpPr>
        <p:spPr>
          <a:xfrm>
            <a:off x="1071563" y="1556793"/>
            <a:ext cx="6715147" cy="3384376"/>
          </a:xfrm>
        </p:spPr>
        <p:txBody>
          <a:bodyPr>
            <a:normAutofit/>
          </a:bodyPr>
          <a:lstStyle/>
          <a:p>
            <a:pPr>
              <a:lnSpc>
                <a:spcPct val="150000"/>
              </a:lnSpc>
            </a:pPr>
            <a:r>
              <a:rPr lang="en-US" dirty="0" smtClean="0"/>
              <a:t>Urgency </a:t>
            </a:r>
            <a:r>
              <a:rPr lang="en-US" dirty="0"/>
              <a:t>is the expression of </a:t>
            </a:r>
            <a:r>
              <a:rPr lang="en-US" dirty="0" smtClean="0"/>
              <a:t>an unmanageable situation for </a:t>
            </a:r>
            <a:r>
              <a:rPr lang="en-US" dirty="0"/>
              <a:t>the patient and / or his </a:t>
            </a:r>
            <a:r>
              <a:rPr lang="en-US" dirty="0" smtClean="0"/>
              <a:t>relatives. </a:t>
            </a:r>
          </a:p>
          <a:p>
            <a:pPr>
              <a:lnSpc>
                <a:spcPct val="150000"/>
              </a:lnSpc>
            </a:pPr>
            <a:r>
              <a:rPr lang="en-US" dirty="0" smtClean="0"/>
              <a:t>Urgency is defined by relatives or caregivers’ </a:t>
            </a:r>
            <a:r>
              <a:rPr lang="en-US" dirty="0"/>
              <a:t>excessive </a:t>
            </a:r>
            <a:r>
              <a:rPr lang="en-US" dirty="0" smtClean="0"/>
              <a:t>response, more than gravity of symptoms</a:t>
            </a:r>
            <a:endParaRPr lang="fr-CH"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0" y="981075"/>
            <a:ext cx="5238750" cy="863600"/>
          </a:xfrm>
        </p:spPr>
        <p:txBody>
          <a:bodyPr>
            <a:normAutofit/>
          </a:bodyPr>
          <a:lstStyle/>
          <a:p>
            <a:pPr algn="ctr" eaLnBrk="1" hangingPunct="1"/>
            <a:r>
              <a:rPr lang="fr-CH" sz="3200" dirty="0" smtClean="0"/>
              <a:t>intervention</a:t>
            </a:r>
            <a:endParaRPr lang="fr-FR" sz="3200" dirty="0" smtClean="0"/>
          </a:p>
        </p:txBody>
      </p:sp>
      <p:sp>
        <p:nvSpPr>
          <p:cNvPr id="325635" name="Text Box 3"/>
          <p:cNvSpPr txBox="1">
            <a:spLocks noChangeArrowheads="1"/>
          </p:cNvSpPr>
          <p:nvPr/>
        </p:nvSpPr>
        <p:spPr bwMode="auto">
          <a:xfrm>
            <a:off x="3779838" y="2060575"/>
            <a:ext cx="1649412" cy="523220"/>
          </a:xfrm>
          <a:prstGeom prst="rect">
            <a:avLst/>
          </a:prstGeom>
          <a:noFill/>
          <a:ln w="9525">
            <a:noFill/>
            <a:miter lim="800000"/>
            <a:headEnd/>
            <a:tailEnd/>
          </a:ln>
        </p:spPr>
        <p:txBody>
          <a:bodyPr>
            <a:spAutoFit/>
          </a:bodyPr>
          <a:lstStyle/>
          <a:p>
            <a:pPr algn="ctr"/>
            <a:r>
              <a:rPr lang="fr-CH" sz="2800" b="1" dirty="0" err="1" smtClean="0">
                <a:solidFill>
                  <a:srgbClr val="CC3300"/>
                </a:solidFill>
                <a:latin typeface="Univers" pitchFamily="34" charset="0"/>
              </a:rPr>
              <a:t>Fast</a:t>
            </a:r>
            <a:r>
              <a:rPr lang="fr-CH" sz="2800" b="1" dirty="0" smtClean="0">
                <a:solidFill>
                  <a:srgbClr val="CC3300"/>
                </a:solidFill>
                <a:latin typeface="Univers" pitchFamily="34" charset="0"/>
              </a:rPr>
              <a:t>!</a:t>
            </a:r>
            <a:endParaRPr lang="fr-FR" sz="2800" b="1" dirty="0">
              <a:solidFill>
                <a:srgbClr val="CC3300"/>
              </a:solidFill>
              <a:latin typeface="Univers" pitchFamily="34" charset="0"/>
            </a:endParaRPr>
          </a:p>
        </p:txBody>
      </p:sp>
      <p:pic>
        <p:nvPicPr>
          <p:cNvPr id="25604" name="Picture 7" descr="calendrier">
            <a:hlinkClick r:id="rId3"/>
          </p:cNvPr>
          <p:cNvPicPr>
            <a:picLocks noChangeAspect="1" noChangeArrowheads="1"/>
          </p:cNvPicPr>
          <p:nvPr/>
        </p:nvPicPr>
        <p:blipFill>
          <a:blip r:embed="rId4" cstate="print"/>
          <a:srcRect/>
          <a:stretch>
            <a:fillRect/>
          </a:stretch>
        </p:blipFill>
        <p:spPr bwMode="auto">
          <a:xfrm>
            <a:off x="3571875" y="2913063"/>
            <a:ext cx="1833563" cy="1374775"/>
          </a:xfrm>
          <a:prstGeom prst="rect">
            <a:avLst/>
          </a:prstGeom>
          <a:noFill/>
          <a:ln w="9525">
            <a:noFill/>
            <a:miter lim="800000"/>
            <a:headEnd/>
            <a:tailEnd/>
          </a:ln>
        </p:spPr>
      </p:pic>
      <p:sp>
        <p:nvSpPr>
          <p:cNvPr id="5" name="Text Box 4"/>
          <p:cNvSpPr txBox="1">
            <a:spLocks noChangeArrowheads="1"/>
          </p:cNvSpPr>
          <p:nvPr/>
        </p:nvSpPr>
        <p:spPr bwMode="auto">
          <a:xfrm>
            <a:off x="285750" y="4500570"/>
            <a:ext cx="8572500" cy="1131848"/>
          </a:xfrm>
          <a:prstGeom prst="rect">
            <a:avLst/>
          </a:prstGeom>
          <a:noFill/>
          <a:ln w="9525">
            <a:noFill/>
            <a:miter lim="800000"/>
            <a:headEnd/>
            <a:tailEnd/>
          </a:ln>
        </p:spPr>
        <p:txBody>
          <a:bodyPr>
            <a:spAutoFit/>
          </a:bodyPr>
          <a:lstStyle/>
          <a:p>
            <a:pPr algn="ctr">
              <a:lnSpc>
                <a:spcPct val="150000"/>
              </a:lnSpc>
            </a:pPr>
            <a:r>
              <a:rPr lang="en-US" sz="2400" b="1" dirty="0" smtClean="0">
                <a:solidFill>
                  <a:srgbClr val="CC3300"/>
                </a:solidFill>
                <a:latin typeface="Univers" pitchFamily="34" charset="0"/>
              </a:rPr>
              <a:t>collaborative effort to find a </a:t>
            </a:r>
            <a:r>
              <a:rPr lang="en-US" sz="2400" b="1" dirty="0" err="1" smtClean="0">
                <a:solidFill>
                  <a:srgbClr val="CC3300"/>
                </a:solidFill>
                <a:latin typeface="Univers" pitchFamily="34" charset="0"/>
              </a:rPr>
              <a:t>commun</a:t>
            </a:r>
            <a:r>
              <a:rPr lang="en-US" sz="2400" b="1" dirty="0" smtClean="0">
                <a:solidFill>
                  <a:srgbClr val="CC3300"/>
                </a:solidFill>
                <a:latin typeface="Univers" pitchFamily="34" charset="0"/>
              </a:rPr>
              <a:t> zone:</a:t>
            </a:r>
          </a:p>
          <a:p>
            <a:pPr algn="ctr">
              <a:lnSpc>
                <a:spcPct val="150000"/>
              </a:lnSpc>
            </a:pPr>
            <a:r>
              <a:rPr lang="en-US" sz="2400" b="1" dirty="0" smtClean="0">
                <a:solidFill>
                  <a:srgbClr val="CC3300"/>
                </a:solidFill>
                <a:latin typeface="Univers" pitchFamily="34" charset="0"/>
              </a:rPr>
              <a:t>patient is active</a:t>
            </a:r>
            <a:endParaRPr lang="fr-FR" sz="2400" b="1" dirty="0">
              <a:solidFill>
                <a:srgbClr val="CC3300"/>
              </a:solidFill>
              <a:latin typeface="Univer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5635"/>
                                        </p:tgtEl>
                                        <p:attrNameLst>
                                          <p:attrName>style.visibility</p:attrName>
                                        </p:attrNameLst>
                                      </p:cBhvr>
                                      <p:to>
                                        <p:strVal val="visible"/>
                                      </p:to>
                                    </p:set>
                                    <p:animEffect transition="in" filter="fade">
                                      <p:cBhvr>
                                        <p:cTn id="7" dur="2000"/>
                                        <p:tgtEl>
                                          <p:spTgt spid="3256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500063" y="464317"/>
            <a:ext cx="8358187" cy="642953"/>
          </a:xfrm>
        </p:spPr>
        <p:txBody>
          <a:bodyPr>
            <a:normAutofit/>
          </a:bodyPr>
          <a:lstStyle/>
          <a:p>
            <a:r>
              <a:rPr lang="fr-CH" sz="3200" b="0" dirty="0" err="1" smtClean="0"/>
              <a:t>crisis</a:t>
            </a:r>
            <a:r>
              <a:rPr lang="fr-CH" sz="3200" b="0" dirty="0" smtClean="0"/>
              <a:t>: </a:t>
            </a:r>
            <a:r>
              <a:rPr lang="fr-CH" sz="3200" b="0" dirty="0" err="1" smtClean="0"/>
              <a:t>characteristics</a:t>
            </a:r>
            <a:endParaRPr lang="fr-CH" sz="3200" b="0" dirty="0" smtClean="0"/>
          </a:p>
        </p:txBody>
      </p:sp>
      <p:sp>
        <p:nvSpPr>
          <p:cNvPr id="3" name="Espace réservé du contenu 2"/>
          <p:cNvSpPr>
            <a:spLocks noGrp="1"/>
          </p:cNvSpPr>
          <p:nvPr>
            <p:ph idx="1"/>
          </p:nvPr>
        </p:nvSpPr>
        <p:spPr>
          <a:xfrm>
            <a:off x="3348038" y="2143125"/>
            <a:ext cx="5510212" cy="3625850"/>
          </a:xfrm>
        </p:spPr>
        <p:txBody>
          <a:bodyPr>
            <a:normAutofit/>
          </a:bodyPr>
          <a:lstStyle/>
          <a:p>
            <a:pPr>
              <a:lnSpc>
                <a:spcPct val="150000"/>
              </a:lnSpc>
            </a:pPr>
            <a:r>
              <a:rPr lang="en-US" sz="1800" dirty="0" smtClean="0"/>
              <a:t>Go beyond the patient’s demand</a:t>
            </a:r>
          </a:p>
          <a:p>
            <a:pPr>
              <a:lnSpc>
                <a:spcPct val="150000"/>
              </a:lnSpc>
            </a:pPr>
            <a:r>
              <a:rPr lang="en-US" sz="1800" dirty="0" smtClean="0"/>
              <a:t>Should help keep tension to meet the patient’s need</a:t>
            </a:r>
          </a:p>
          <a:p>
            <a:pPr>
              <a:lnSpc>
                <a:spcPct val="150000"/>
              </a:lnSpc>
            </a:pPr>
            <a:r>
              <a:rPr lang="en-US" sz="1800" dirty="0" smtClean="0"/>
              <a:t>Personal involvement with the patient in the development of the common project</a:t>
            </a:r>
            <a:endParaRPr lang="fr-CH" sz="1800" dirty="0" smtClean="0"/>
          </a:p>
        </p:txBody>
      </p:sp>
      <p:pic>
        <p:nvPicPr>
          <p:cNvPr id="3074" name="Picture 2" descr="http://www.univ-montp2.fr/~neurodvpmt/imgs/daisan-web"/>
          <p:cNvPicPr>
            <a:picLocks noChangeAspect="1" noChangeArrowheads="1"/>
          </p:cNvPicPr>
          <p:nvPr/>
        </p:nvPicPr>
        <p:blipFill>
          <a:blip r:embed="rId3" cstate="print"/>
          <a:srcRect/>
          <a:stretch>
            <a:fillRect/>
          </a:stretch>
        </p:blipFill>
        <p:spPr bwMode="auto">
          <a:xfrm>
            <a:off x="500063" y="1785926"/>
            <a:ext cx="2257425" cy="322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000125" y="643732"/>
            <a:ext cx="7686675" cy="1356518"/>
          </a:xfrm>
        </p:spPr>
        <p:txBody>
          <a:bodyPr>
            <a:normAutofit/>
          </a:bodyPr>
          <a:lstStyle/>
          <a:p>
            <a:r>
              <a:rPr lang="fr-CH" sz="3200" dirty="0" smtClean="0"/>
              <a:t>the intervention </a:t>
            </a:r>
            <a:r>
              <a:rPr lang="fr-CH" sz="3200" dirty="0" err="1" smtClean="0"/>
              <a:t>process</a:t>
            </a:r>
            <a:endParaRPr lang="fr-CH" sz="3200" dirty="0" smtClean="0"/>
          </a:p>
        </p:txBody>
      </p:sp>
      <p:sp>
        <p:nvSpPr>
          <p:cNvPr id="3" name="Espace réservé du contenu 2"/>
          <p:cNvSpPr>
            <a:spLocks noGrp="1"/>
          </p:cNvSpPr>
          <p:nvPr>
            <p:ph idx="1"/>
          </p:nvPr>
        </p:nvSpPr>
        <p:spPr>
          <a:xfrm>
            <a:off x="1000125" y="2286001"/>
            <a:ext cx="7294563" cy="2928950"/>
          </a:xfrm>
        </p:spPr>
        <p:txBody>
          <a:bodyPr>
            <a:normAutofit/>
          </a:bodyPr>
          <a:lstStyle/>
          <a:p>
            <a:pPr>
              <a:lnSpc>
                <a:spcPct val="150000"/>
              </a:lnSpc>
              <a:buBlip>
                <a:blip r:embed="rId3"/>
              </a:buBlip>
            </a:pPr>
            <a:r>
              <a:rPr lang="en-US" sz="2000" dirty="0" smtClean="0"/>
              <a:t>Identify the crisis factor</a:t>
            </a:r>
          </a:p>
          <a:p>
            <a:pPr>
              <a:lnSpc>
                <a:spcPct val="150000"/>
              </a:lnSpc>
              <a:buBlip>
                <a:blip r:embed="rId3"/>
              </a:buBlip>
            </a:pPr>
            <a:r>
              <a:rPr lang="en-US" sz="2000" dirty="0" smtClean="0"/>
              <a:t>Discover patient’s needs hidden by the demand</a:t>
            </a:r>
          </a:p>
          <a:p>
            <a:pPr>
              <a:lnSpc>
                <a:spcPct val="150000"/>
              </a:lnSpc>
              <a:buBlip>
                <a:blip r:embed="rId3"/>
              </a:buBlip>
            </a:pPr>
            <a:r>
              <a:rPr lang="en-US" sz="2000" dirty="0" smtClean="0"/>
              <a:t>Agree on a realistic goal</a:t>
            </a:r>
            <a:endParaRPr lang="fr-CH"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re 1"/>
          <p:cNvSpPr>
            <a:spLocks noGrp="1"/>
          </p:cNvSpPr>
          <p:nvPr>
            <p:ph type="title"/>
          </p:nvPr>
        </p:nvSpPr>
        <p:spPr>
          <a:xfrm>
            <a:off x="1214438" y="643732"/>
            <a:ext cx="7065962" cy="1356518"/>
          </a:xfrm>
        </p:spPr>
        <p:txBody>
          <a:bodyPr>
            <a:normAutofit/>
          </a:bodyPr>
          <a:lstStyle/>
          <a:p>
            <a:r>
              <a:rPr lang="fr-CH" sz="2800" dirty="0" err="1" smtClean="0"/>
              <a:t>Aims</a:t>
            </a:r>
            <a:r>
              <a:rPr lang="fr-CH" sz="2800" dirty="0" smtClean="0"/>
              <a:t> of </a:t>
            </a:r>
            <a:r>
              <a:rPr lang="fr-CH" sz="2800" dirty="0" err="1" smtClean="0"/>
              <a:t>crisis</a:t>
            </a:r>
            <a:r>
              <a:rPr lang="fr-CH" sz="2800" dirty="0" smtClean="0"/>
              <a:t> intervention</a:t>
            </a:r>
          </a:p>
        </p:txBody>
      </p:sp>
      <p:sp>
        <p:nvSpPr>
          <p:cNvPr id="29700" name="Espace réservé du contenu 2"/>
          <p:cNvSpPr>
            <a:spLocks noGrp="1"/>
          </p:cNvSpPr>
          <p:nvPr>
            <p:ph idx="1"/>
          </p:nvPr>
        </p:nvSpPr>
        <p:spPr>
          <a:xfrm>
            <a:off x="1214438" y="1785926"/>
            <a:ext cx="6715125" cy="4206887"/>
          </a:xfrm>
        </p:spPr>
        <p:txBody>
          <a:bodyPr>
            <a:normAutofit/>
          </a:bodyPr>
          <a:lstStyle/>
          <a:p>
            <a:pPr>
              <a:lnSpc>
                <a:spcPct val="150000"/>
              </a:lnSpc>
            </a:pPr>
            <a:r>
              <a:rPr lang="fr-CH" dirty="0" smtClean="0"/>
              <a:t>Help for change</a:t>
            </a:r>
          </a:p>
          <a:p>
            <a:pPr>
              <a:lnSpc>
                <a:spcPct val="150000"/>
              </a:lnSpc>
            </a:pPr>
            <a:r>
              <a:rPr lang="en-US" dirty="0" smtClean="0"/>
              <a:t>Patient empowerment to enable them to make choices</a:t>
            </a:r>
            <a:endParaRPr lang="fr-CH" dirty="0" smtClean="0"/>
          </a:p>
        </p:txBody>
      </p:sp>
      <p:pic>
        <p:nvPicPr>
          <p:cNvPr id="14338" name="Picture 2" descr="http://i1.wp.com/agilealphabet.com/wp-content/uploads/2014/01/Empowered.jpg"/>
          <p:cNvPicPr>
            <a:picLocks noChangeAspect="1" noChangeArrowheads="1"/>
          </p:cNvPicPr>
          <p:nvPr/>
        </p:nvPicPr>
        <p:blipFill>
          <a:blip r:embed="rId3" cstate="print"/>
          <a:srcRect/>
          <a:stretch>
            <a:fillRect/>
          </a:stretch>
        </p:blipFill>
        <p:spPr bwMode="auto">
          <a:xfrm>
            <a:off x="4929190" y="3143248"/>
            <a:ext cx="2443984" cy="25099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357290" y="571479"/>
            <a:ext cx="7065962" cy="1071569"/>
          </a:xfrm>
        </p:spPr>
        <p:txBody>
          <a:bodyPr>
            <a:normAutofit/>
          </a:bodyPr>
          <a:lstStyle/>
          <a:p>
            <a:r>
              <a:rPr lang="fr-CH" sz="3200" dirty="0" smtClean="0"/>
              <a:t>A emporter</a:t>
            </a:r>
          </a:p>
        </p:txBody>
      </p:sp>
      <p:sp>
        <p:nvSpPr>
          <p:cNvPr id="31747" name="Espace réservé du contenu 2"/>
          <p:cNvSpPr>
            <a:spLocks noGrp="1"/>
          </p:cNvSpPr>
          <p:nvPr>
            <p:ph idx="1"/>
          </p:nvPr>
        </p:nvSpPr>
        <p:spPr>
          <a:xfrm>
            <a:off x="1357290" y="1643049"/>
            <a:ext cx="7065961" cy="4421201"/>
          </a:xfrm>
        </p:spPr>
        <p:txBody>
          <a:bodyPr>
            <a:normAutofit/>
          </a:bodyPr>
          <a:lstStyle/>
          <a:p>
            <a:pPr>
              <a:lnSpc>
                <a:spcPct val="200000"/>
              </a:lnSpc>
            </a:pPr>
            <a:r>
              <a:rPr lang="en-US" dirty="0" smtClean="0"/>
              <a:t>The emergency as a symptom of a crisis</a:t>
            </a:r>
          </a:p>
          <a:p>
            <a:pPr>
              <a:lnSpc>
                <a:spcPct val="200000"/>
              </a:lnSpc>
            </a:pPr>
            <a:r>
              <a:rPr lang="en-US" dirty="0" smtClean="0"/>
              <a:t>Importance to welcome quick but not to act</a:t>
            </a:r>
          </a:p>
          <a:p>
            <a:pPr>
              <a:lnSpc>
                <a:spcPct val="200000"/>
              </a:lnSpc>
            </a:pPr>
            <a:r>
              <a:rPr lang="en-US" dirty="0" smtClean="0"/>
              <a:t>Need to self-prescribe as containing to relief suffering</a:t>
            </a:r>
          </a:p>
          <a:p>
            <a:pPr>
              <a:lnSpc>
                <a:spcPct val="200000"/>
              </a:lnSpc>
            </a:pPr>
            <a:r>
              <a:rPr lang="en-US" dirty="0" smtClean="0"/>
              <a:t>switch to a logic of crisis which is a collaborative work</a:t>
            </a:r>
          </a:p>
          <a:p>
            <a:pPr>
              <a:lnSpc>
                <a:spcPct val="200000"/>
              </a:lnSpc>
            </a:pPr>
            <a:endParaRPr lang="fr-CH" dirty="0" smtClean="0"/>
          </a:p>
        </p:txBody>
      </p:sp>
      <p:pic>
        <p:nvPicPr>
          <p:cNvPr id="10242" name="Picture 2" descr="http://previews.123rf.com/images/123vector/123vector1406/123vector140600153/29220517-Vector-illustration-de-emporter-timbre-sur-fond-blanc-Banque-d'images.jpg"/>
          <p:cNvPicPr>
            <a:picLocks noChangeAspect="1" noChangeArrowheads="1"/>
          </p:cNvPicPr>
          <p:nvPr/>
        </p:nvPicPr>
        <p:blipFill>
          <a:blip r:embed="rId3" cstate="print"/>
          <a:srcRect/>
          <a:stretch>
            <a:fillRect/>
          </a:stretch>
        </p:blipFill>
        <p:spPr bwMode="auto">
          <a:xfrm>
            <a:off x="6500826" y="357166"/>
            <a:ext cx="2296474"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87CD53CB-777A-BD40-AC91-8813A86599EE}" type="slidenum">
              <a:rPr lang="fr-FR" smtClean="0"/>
              <a:pPr/>
              <a:t>35</a:t>
            </a:fld>
            <a:endParaRPr lang="fr-FR"/>
          </a:p>
        </p:txBody>
      </p:sp>
      <p:pic>
        <p:nvPicPr>
          <p:cNvPr id="69636" name="Picture 4" descr="http://qqcitations.com/images-citations/quote-tout-est-changement-non-pour-ne-plus-etre-mais-pour-devenir-ce-qui-n-est-pas-encore-epictete-156099.jpg"/>
          <p:cNvPicPr>
            <a:picLocks noChangeAspect="1" noChangeArrowheads="1"/>
          </p:cNvPicPr>
          <p:nvPr/>
        </p:nvPicPr>
        <p:blipFill>
          <a:blip r:embed="rId3"/>
          <a:srcRect l="2498" t="18750" r="2208" b="13749"/>
          <a:stretch>
            <a:fillRect/>
          </a:stretch>
        </p:blipFill>
        <p:spPr bwMode="auto">
          <a:xfrm>
            <a:off x="785786" y="1571612"/>
            <a:ext cx="7715304" cy="257176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0" y="4071938"/>
            <a:ext cx="9144000" cy="278606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1" name="Picture 3" descr="visuel_homepage"/>
          <p:cNvPicPr>
            <a:picLocks noChangeAspect="1" noChangeArrowheads="1"/>
          </p:cNvPicPr>
          <p:nvPr/>
        </p:nvPicPr>
        <p:blipFill>
          <a:blip r:embed="rId3" cstate="print"/>
          <a:srcRect/>
          <a:stretch>
            <a:fillRect/>
          </a:stretch>
        </p:blipFill>
        <p:spPr bwMode="auto">
          <a:xfrm>
            <a:off x="0" y="836613"/>
            <a:ext cx="9144000" cy="4378325"/>
          </a:xfrm>
          <a:prstGeom prst="rect">
            <a:avLst/>
          </a:prstGeom>
          <a:noFill/>
          <a:ln w="9525">
            <a:noFill/>
            <a:miter lim="800000"/>
            <a:headEnd/>
            <a:tailEnd/>
          </a:ln>
        </p:spPr>
      </p:pic>
      <p:sp>
        <p:nvSpPr>
          <p:cNvPr id="363524" name="Text Box 4"/>
          <p:cNvSpPr txBox="1">
            <a:spLocks noChangeArrowheads="1"/>
          </p:cNvSpPr>
          <p:nvPr/>
        </p:nvSpPr>
        <p:spPr bwMode="auto">
          <a:xfrm>
            <a:off x="1331913" y="981075"/>
            <a:ext cx="6392862" cy="1408113"/>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fontAlgn="auto">
              <a:spcBef>
                <a:spcPct val="20000"/>
              </a:spcBef>
              <a:spcAft>
                <a:spcPts val="0"/>
              </a:spcAft>
              <a:buClr>
                <a:srgbClr val="EA8B00"/>
              </a:buClr>
              <a:buFont typeface="Wingdings" pitchFamily="2" charset="2"/>
              <a:buNone/>
              <a:defRPr/>
            </a:pPr>
            <a:r>
              <a:rPr lang="fr-CH" sz="4800">
                <a:solidFill>
                  <a:schemeClr val="bg1"/>
                </a:solidFill>
              </a:rPr>
              <a:t>Service d’addictologie</a:t>
            </a:r>
          </a:p>
          <a:p>
            <a:pPr algn="ctr" fontAlgn="auto">
              <a:spcBef>
                <a:spcPct val="20000"/>
              </a:spcBef>
              <a:spcAft>
                <a:spcPts val="0"/>
              </a:spcAft>
              <a:buClr>
                <a:srgbClr val="EA8B00"/>
              </a:buClr>
              <a:buFont typeface="Wingdings" pitchFamily="2" charset="2"/>
              <a:buNone/>
              <a:defRPr/>
            </a:pPr>
            <a:r>
              <a:rPr lang="fr-CH" sz="3200">
                <a:solidFill>
                  <a:schemeClr val="bg1"/>
                </a:solidFill>
              </a:rPr>
              <a:t>Département de psychiatrie</a:t>
            </a:r>
            <a:endParaRPr lang="fr-FR" sz="3200">
              <a:solidFill>
                <a:schemeClr val="bg1"/>
              </a:solidFill>
            </a:endParaRPr>
          </a:p>
        </p:txBody>
      </p:sp>
      <p:sp>
        <p:nvSpPr>
          <p:cNvPr id="6" name="Rectangle 2"/>
          <p:cNvSpPr txBox="1">
            <a:spLocks noChangeArrowheads="1"/>
          </p:cNvSpPr>
          <p:nvPr/>
        </p:nvSpPr>
        <p:spPr>
          <a:xfrm>
            <a:off x="571500" y="5643563"/>
            <a:ext cx="7872413" cy="650875"/>
          </a:xfrm>
          <a:prstGeom prst="rect">
            <a:avLst/>
          </a:prstGeom>
        </p:spPr>
        <p:txBody>
          <a:bodyPr/>
          <a:lstStyle/>
          <a:p>
            <a:pPr algn="ctr">
              <a:defRPr/>
            </a:pPr>
            <a:r>
              <a:rPr lang="fr-CH" sz="3200">
                <a:solidFill>
                  <a:schemeClr val="tx2"/>
                </a:solidFill>
                <a:latin typeface="Univers" pitchFamily="34" charset="0"/>
                <a:ea typeface="+mj-ea"/>
                <a:cs typeface="+mj-cs"/>
              </a:rPr>
              <a:t>MERCI DE VOTRE ECOUTE</a:t>
            </a:r>
            <a:endParaRPr lang="fr-FR" sz="3200" dirty="0">
              <a:solidFill>
                <a:schemeClr val="tx2"/>
              </a:solidFill>
              <a:latin typeface="Univers" pitchFamily="34" charset="0"/>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3"/>
          <p:cNvSpPr>
            <a:spLocks noGrp="1"/>
          </p:cNvSpPr>
          <p:nvPr>
            <p:ph type="title"/>
          </p:nvPr>
        </p:nvSpPr>
        <p:spPr/>
        <p:txBody>
          <a:bodyPr>
            <a:normAutofit/>
          </a:bodyPr>
          <a:lstStyle/>
          <a:p>
            <a:r>
              <a:rPr lang="fr-CH" sz="3200" dirty="0" err="1" smtClean="0"/>
              <a:t>Urgency</a:t>
            </a:r>
            <a:r>
              <a:rPr lang="fr-CH" sz="3200" dirty="0" smtClean="0"/>
              <a:t> in addiction </a:t>
            </a:r>
            <a:r>
              <a:rPr lang="fr-CH" sz="3200" dirty="0" err="1" smtClean="0"/>
              <a:t>field</a:t>
            </a:r>
            <a:endParaRPr lang="fr-CH" sz="3200" dirty="0" smtClean="0"/>
          </a:p>
        </p:txBody>
      </p:sp>
      <p:sp>
        <p:nvSpPr>
          <p:cNvPr id="5" name="Espace réservé du contenu 4"/>
          <p:cNvSpPr>
            <a:spLocks noGrp="1"/>
          </p:cNvSpPr>
          <p:nvPr>
            <p:ph idx="1"/>
          </p:nvPr>
        </p:nvSpPr>
        <p:spPr>
          <a:xfrm>
            <a:off x="1620838" y="1357298"/>
            <a:ext cx="7215209" cy="3240360"/>
          </a:xfrm>
        </p:spPr>
        <p:txBody>
          <a:bodyPr/>
          <a:lstStyle/>
          <a:p>
            <a:pPr>
              <a:lnSpc>
                <a:spcPct val="150000"/>
              </a:lnSpc>
            </a:pPr>
            <a:r>
              <a:rPr lang="fr-CH" sz="2000" dirty="0" smtClean="0"/>
              <a:t>Objective </a:t>
            </a:r>
            <a:r>
              <a:rPr lang="fr-CH" sz="2000" dirty="0" err="1" smtClean="0"/>
              <a:t>urgency</a:t>
            </a:r>
            <a:endParaRPr lang="fr-CH" sz="2000" dirty="0" smtClean="0"/>
          </a:p>
          <a:p>
            <a:pPr lvl="1">
              <a:lnSpc>
                <a:spcPct val="150000"/>
              </a:lnSpc>
            </a:pPr>
            <a:r>
              <a:rPr lang="fr-CH" dirty="0" smtClean="0"/>
              <a:t>Overdose</a:t>
            </a:r>
          </a:p>
          <a:p>
            <a:pPr lvl="1">
              <a:lnSpc>
                <a:spcPct val="150000"/>
              </a:lnSpc>
            </a:pPr>
            <a:r>
              <a:rPr lang="fr-CH" dirty="0" err="1" smtClean="0"/>
              <a:t>Confusionnal</a:t>
            </a:r>
            <a:r>
              <a:rPr lang="fr-CH" dirty="0" smtClean="0"/>
              <a:t> </a:t>
            </a:r>
            <a:r>
              <a:rPr lang="fr-CH" dirty="0" err="1" smtClean="0"/>
              <a:t>symptoms</a:t>
            </a:r>
            <a:endParaRPr lang="fr-CH" dirty="0" smtClean="0"/>
          </a:p>
          <a:p>
            <a:pPr lvl="1">
              <a:lnSpc>
                <a:spcPct val="150000"/>
              </a:lnSpc>
            </a:pPr>
            <a:r>
              <a:rPr lang="fr-CH" dirty="0" err="1" smtClean="0"/>
              <a:t>Toxical</a:t>
            </a:r>
            <a:r>
              <a:rPr lang="fr-CH" dirty="0" smtClean="0"/>
              <a:t> acute </a:t>
            </a:r>
            <a:r>
              <a:rPr lang="fr-CH" dirty="0" err="1" smtClean="0"/>
              <a:t>status</a:t>
            </a:r>
            <a:endParaRPr lang="fr-CH" dirty="0" smtClean="0"/>
          </a:p>
          <a:p>
            <a:pPr>
              <a:lnSpc>
                <a:spcPct val="150000"/>
              </a:lnSpc>
            </a:pPr>
            <a:r>
              <a:rPr lang="fr-CH" sz="2000" dirty="0" smtClean="0"/>
              <a:t>Subjective </a:t>
            </a:r>
            <a:r>
              <a:rPr lang="fr-CH" sz="2000" dirty="0" err="1" smtClean="0"/>
              <a:t>urgency</a:t>
            </a:r>
            <a:endParaRPr lang="fr-CH" sz="2000" dirty="0" smtClean="0"/>
          </a:p>
          <a:p>
            <a:pPr lvl="1">
              <a:lnSpc>
                <a:spcPct val="150000"/>
              </a:lnSpc>
            </a:pPr>
            <a:r>
              <a:rPr lang="fr-CH" dirty="0" err="1"/>
              <a:t>withdrawal</a:t>
            </a:r>
            <a:r>
              <a:rPr lang="fr-CH" dirty="0"/>
              <a:t> </a:t>
            </a:r>
            <a:r>
              <a:rPr lang="fr-CH" dirty="0" err="1" smtClean="0"/>
              <a:t>symptoms</a:t>
            </a:r>
            <a:endParaRPr lang="fr-CH" dirty="0" smtClean="0"/>
          </a:p>
          <a:p>
            <a:pPr lvl="1">
              <a:lnSpc>
                <a:spcPct val="150000"/>
              </a:lnSpc>
            </a:pPr>
            <a:r>
              <a:rPr lang="fr-CH" dirty="0" err="1" smtClean="0"/>
              <a:t>Emotional</a:t>
            </a:r>
            <a:r>
              <a:rPr lang="fr-CH" dirty="0" smtClean="0"/>
              <a:t> </a:t>
            </a:r>
            <a:r>
              <a:rPr lang="fr-CH" dirty="0" err="1" smtClean="0"/>
              <a:t>response</a:t>
            </a:r>
            <a:r>
              <a:rPr lang="fr-CH"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urgence&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3623391"/>
            <a:ext cx="3105150" cy="1476375"/>
          </a:xfrm>
          <a:prstGeom prst="rect">
            <a:avLst/>
          </a:prstGeom>
          <a:noFill/>
          <a:extLst>
            <a:ext uri="{909E8E84-426E-40DD-AFC4-6F175D3DCCD1}">
              <a14:hiddenFill xmlns:a14="http://schemas.microsoft.com/office/drawing/2010/main" xmlns="">
                <a:solidFill>
                  <a:srgbClr val="FFFFFF"/>
                </a:solidFill>
              </a14:hiddenFill>
            </a:ext>
          </a:extLst>
        </p:spPr>
      </p:pic>
      <p:sp>
        <p:nvSpPr>
          <p:cNvPr id="10242" name="Espace réservé du contenu 2"/>
          <p:cNvSpPr>
            <a:spLocks noGrp="1"/>
          </p:cNvSpPr>
          <p:nvPr>
            <p:ph sz="half" idx="1"/>
          </p:nvPr>
        </p:nvSpPr>
        <p:spPr>
          <a:xfrm>
            <a:off x="1223234" y="1988840"/>
            <a:ext cx="3416300" cy="3349625"/>
          </a:xfrm>
        </p:spPr>
        <p:txBody>
          <a:bodyPr/>
          <a:lstStyle/>
          <a:p>
            <a:pPr>
              <a:lnSpc>
                <a:spcPct val="200000"/>
              </a:lnSpc>
              <a:spcAft>
                <a:spcPts val="1200"/>
              </a:spcAft>
            </a:pPr>
            <a:r>
              <a:rPr lang="fr-CH" dirty="0" err="1" smtClean="0">
                <a:latin typeface="Arial" pitchFamily="34" charset="0"/>
                <a:cs typeface="Arial" pitchFamily="34" charset="0"/>
              </a:rPr>
              <a:t>Caregiver’s</a:t>
            </a:r>
            <a:r>
              <a:rPr lang="fr-CH" dirty="0" smtClean="0">
                <a:latin typeface="Arial" pitchFamily="34" charset="0"/>
                <a:cs typeface="Arial" pitchFamily="34" charset="0"/>
              </a:rPr>
              <a:t> </a:t>
            </a:r>
            <a:r>
              <a:rPr lang="fr-CH" dirty="0" err="1" smtClean="0">
                <a:latin typeface="Arial" pitchFamily="34" charset="0"/>
                <a:cs typeface="Arial" pitchFamily="34" charset="0"/>
              </a:rPr>
              <a:t>anxiety</a:t>
            </a:r>
            <a:endParaRPr lang="fr-CH" dirty="0" smtClean="0">
              <a:latin typeface="Arial" pitchFamily="34" charset="0"/>
              <a:cs typeface="Arial" pitchFamily="34" charset="0"/>
            </a:endParaRPr>
          </a:p>
          <a:p>
            <a:r>
              <a:rPr lang="fr-FR" dirty="0" smtClean="0">
                <a:latin typeface="Arial" pitchFamily="34" charset="0"/>
                <a:cs typeface="Arial" pitchFamily="34" charset="0"/>
              </a:rPr>
              <a:t>Feeling</a:t>
            </a:r>
            <a:r>
              <a:rPr lang="fr-FR" dirty="0">
                <a:latin typeface="Arial" pitchFamily="34" charset="0"/>
                <a:cs typeface="Arial" pitchFamily="34" charset="0"/>
              </a:rPr>
              <a:t> </a:t>
            </a:r>
            <a:r>
              <a:rPr lang="fr-FR" dirty="0" err="1">
                <a:latin typeface="Arial" pitchFamily="34" charset="0"/>
                <a:cs typeface="Arial" pitchFamily="34" charset="0"/>
              </a:rPr>
              <a:t>that</a:t>
            </a:r>
            <a:r>
              <a:rPr lang="fr-FR" dirty="0">
                <a:latin typeface="Arial" pitchFamily="34" charset="0"/>
                <a:cs typeface="Arial" pitchFamily="34" charset="0"/>
              </a:rPr>
              <a:t> </a:t>
            </a:r>
            <a:r>
              <a:rPr lang="fr-FR" dirty="0" err="1">
                <a:latin typeface="Arial" pitchFamily="34" charset="0"/>
                <a:cs typeface="Arial" pitchFamily="34" charset="0"/>
              </a:rPr>
              <a:t>we</a:t>
            </a:r>
            <a:r>
              <a:rPr lang="fr-FR" dirty="0">
                <a:latin typeface="Arial" pitchFamily="34" charset="0"/>
                <a:cs typeface="Arial" pitchFamily="34" charset="0"/>
              </a:rPr>
              <a:t> must </a:t>
            </a:r>
            <a:r>
              <a:rPr lang="fr-FR" dirty="0" err="1">
                <a:latin typeface="Arial" pitchFamily="34" charset="0"/>
                <a:cs typeface="Arial" pitchFamily="34" charset="0"/>
              </a:rPr>
              <a:t>act</a:t>
            </a:r>
            <a:r>
              <a:rPr lang="fr-FR" dirty="0">
                <a:latin typeface="Arial" pitchFamily="34" charset="0"/>
                <a:cs typeface="Arial" pitchFamily="34" charset="0"/>
              </a:rPr>
              <a:t> </a:t>
            </a:r>
            <a:r>
              <a:rPr lang="fr-FR" dirty="0" err="1">
                <a:latin typeface="Arial" pitchFamily="34" charset="0"/>
                <a:cs typeface="Arial" pitchFamily="34" charset="0"/>
              </a:rPr>
              <a:t>now</a:t>
            </a:r>
            <a:endParaRPr lang="fr-FR" dirty="0">
              <a:latin typeface="Arial" pitchFamily="34" charset="0"/>
              <a:cs typeface="Arial" pitchFamily="34" charset="0"/>
            </a:endParaRPr>
          </a:p>
          <a:p>
            <a:pPr>
              <a:lnSpc>
                <a:spcPct val="200000"/>
              </a:lnSpc>
              <a:spcAft>
                <a:spcPts val="1200"/>
              </a:spcAft>
            </a:pPr>
            <a:endParaRPr lang="fr-CH" dirty="0" smtClean="0"/>
          </a:p>
        </p:txBody>
      </p:sp>
      <p:pic>
        <p:nvPicPr>
          <p:cNvPr id="9221" name="Picture 5" descr="http://chris.unblog.fr/files/2009/02/angoisse1.jpeg"/>
          <p:cNvPicPr>
            <a:picLocks noChangeAspect="1" noChangeArrowheads="1"/>
          </p:cNvPicPr>
          <p:nvPr/>
        </p:nvPicPr>
        <p:blipFill>
          <a:blip r:embed="rId4" cstate="print"/>
          <a:srcRect/>
          <a:stretch>
            <a:fillRect/>
          </a:stretch>
        </p:blipFill>
        <p:spPr bwMode="auto">
          <a:xfrm>
            <a:off x="5401491" y="1628800"/>
            <a:ext cx="3256848" cy="3256848"/>
          </a:xfrm>
          <a:prstGeom prst="rect">
            <a:avLst/>
          </a:prstGeom>
          <a:ln>
            <a:noFill/>
          </a:ln>
          <a:effectLst>
            <a:softEdge rad="112500"/>
          </a:effectLst>
        </p:spPr>
      </p:pic>
      <p:sp>
        <p:nvSpPr>
          <p:cNvPr id="10244" name="Titre 1"/>
          <p:cNvSpPr>
            <a:spLocks noGrp="1"/>
          </p:cNvSpPr>
          <p:nvPr>
            <p:ph type="title"/>
          </p:nvPr>
        </p:nvSpPr>
        <p:spPr>
          <a:xfrm>
            <a:off x="1214438" y="567210"/>
            <a:ext cx="7065962" cy="1361592"/>
          </a:xfrm>
        </p:spPr>
        <p:txBody>
          <a:bodyPr/>
          <a:lstStyle/>
          <a:p>
            <a:r>
              <a:rPr lang="fr-CH" dirty="0" err="1" smtClean="0"/>
              <a:t>Urgency</a:t>
            </a:r>
            <a:r>
              <a:rPr lang="fr-CH" dirty="0"/>
              <a:t>: </a:t>
            </a:r>
            <a:r>
              <a:rPr lang="fr-CH" dirty="0" err="1"/>
              <a:t>characteristics</a:t>
            </a:r>
            <a:endParaRPr lang="fr-CH"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357188" y="428604"/>
            <a:ext cx="8391525" cy="863600"/>
          </a:xfrm>
        </p:spPr>
        <p:txBody>
          <a:bodyPr>
            <a:noAutofit/>
          </a:bodyPr>
          <a:lstStyle/>
          <a:p>
            <a:r>
              <a:rPr lang="fr-CH" sz="3200" dirty="0" smtClean="0"/>
              <a:t>Urgence: ingrédients et conséquences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248648371"/>
              </p:ext>
            </p:extLst>
          </p:nvPr>
        </p:nvGraphicFramePr>
        <p:xfrm>
          <a:off x="214282" y="1714488"/>
          <a:ext cx="8748713" cy="2014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xmlns="" val="1846251451"/>
              </p:ext>
            </p:extLst>
          </p:nvPr>
        </p:nvGraphicFramePr>
        <p:xfrm>
          <a:off x="214282" y="3857621"/>
          <a:ext cx="8748713" cy="20145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Connecteur droit avec flèche 8"/>
          <p:cNvCxnSpPr/>
          <p:nvPr/>
        </p:nvCxnSpPr>
        <p:spPr>
          <a:xfrm rot="5400000">
            <a:off x="927869" y="3785397"/>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a:off x="8001819" y="3783808"/>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6573059" y="3783808"/>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5145856" y="3783808"/>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3717106" y="3783808"/>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2216918" y="3783808"/>
            <a:ext cx="285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14282" y="1529822"/>
            <a:ext cx="987258" cy="369332"/>
          </a:xfrm>
          <a:prstGeom prst="rect">
            <a:avLst/>
          </a:prstGeom>
          <a:noFill/>
        </p:spPr>
        <p:txBody>
          <a:bodyPr wrap="none" rtlCol="0">
            <a:spAutoFit/>
          </a:bodyPr>
          <a:lstStyle/>
          <a:p>
            <a:r>
              <a:rPr lang="fr-CH" dirty="0" smtClean="0"/>
              <a:t>soignant</a:t>
            </a:r>
            <a:endParaRPr lang="fr-CH" dirty="0"/>
          </a:p>
        </p:txBody>
      </p:sp>
      <p:sp>
        <p:nvSpPr>
          <p:cNvPr id="16" name="ZoneTexte 15"/>
          <p:cNvSpPr txBox="1"/>
          <p:nvPr/>
        </p:nvSpPr>
        <p:spPr>
          <a:xfrm>
            <a:off x="214282" y="3544359"/>
            <a:ext cx="856901" cy="369332"/>
          </a:xfrm>
          <a:prstGeom prst="rect">
            <a:avLst/>
          </a:prstGeom>
          <a:noFill/>
        </p:spPr>
        <p:txBody>
          <a:bodyPr wrap="none" rtlCol="0">
            <a:spAutoFit/>
          </a:bodyPr>
          <a:lstStyle/>
          <a:p>
            <a:r>
              <a:rPr lang="fr-CH" dirty="0" smtClean="0"/>
              <a:t>patient</a:t>
            </a:r>
            <a:endParaRPr lang="fr-C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285852" y="857232"/>
            <a:ext cx="7400948" cy="999318"/>
          </a:xfrm>
        </p:spPr>
        <p:txBody>
          <a:bodyPr>
            <a:normAutofit/>
          </a:bodyPr>
          <a:lstStyle/>
          <a:p>
            <a:r>
              <a:rPr lang="fr-CH" sz="3200" dirty="0" err="1" smtClean="0"/>
              <a:t>Which</a:t>
            </a:r>
            <a:r>
              <a:rPr lang="fr-CH" sz="3200" dirty="0" smtClean="0"/>
              <a:t> one??</a:t>
            </a:r>
          </a:p>
        </p:txBody>
      </p:sp>
      <p:sp>
        <p:nvSpPr>
          <p:cNvPr id="12291" name="Espace réservé du contenu 2"/>
          <p:cNvSpPr>
            <a:spLocks noGrp="1"/>
          </p:cNvSpPr>
          <p:nvPr>
            <p:ph idx="1"/>
          </p:nvPr>
        </p:nvSpPr>
        <p:spPr>
          <a:xfrm>
            <a:off x="1143000" y="2214563"/>
            <a:ext cx="6985000" cy="3849687"/>
          </a:xfrm>
        </p:spPr>
        <p:txBody>
          <a:bodyPr>
            <a:normAutofit/>
          </a:bodyPr>
          <a:lstStyle/>
          <a:p>
            <a:pPr>
              <a:lnSpc>
                <a:spcPct val="150000"/>
              </a:lnSpc>
            </a:pPr>
            <a:r>
              <a:rPr lang="fr-CH" dirty="0" smtClean="0"/>
              <a:t>Borderline </a:t>
            </a:r>
            <a:r>
              <a:rPr lang="fr-CH" dirty="0" err="1" smtClean="0"/>
              <a:t>personnality</a:t>
            </a:r>
            <a:endParaRPr lang="fr-CH" dirty="0" smtClean="0"/>
          </a:p>
          <a:p>
            <a:pPr>
              <a:lnSpc>
                <a:spcPct val="150000"/>
              </a:lnSpc>
            </a:pPr>
            <a:r>
              <a:rPr lang="fr-CH" dirty="0" smtClean="0"/>
              <a:t>Intoxication: </a:t>
            </a:r>
            <a:r>
              <a:rPr lang="fr-CH" dirty="0" err="1" smtClean="0"/>
              <a:t>deshinibition</a:t>
            </a:r>
            <a:r>
              <a:rPr lang="fr-CH" dirty="0" smtClean="0"/>
              <a:t> and amplification</a:t>
            </a:r>
          </a:p>
          <a:p>
            <a:pPr>
              <a:lnSpc>
                <a:spcPct val="150000"/>
              </a:lnSpc>
            </a:pPr>
            <a:r>
              <a:rPr lang="fr-CH" dirty="0" err="1" smtClean="0"/>
              <a:t>Lack</a:t>
            </a:r>
            <a:r>
              <a:rPr lang="fr-CH" dirty="0" smtClean="0"/>
              <a:t> of </a:t>
            </a:r>
            <a:r>
              <a:rPr lang="fr-CH" dirty="0" err="1" smtClean="0"/>
              <a:t>competence</a:t>
            </a:r>
            <a:r>
              <a:rPr lang="fr-CH" dirty="0" smtClean="0"/>
              <a:t> to face </a:t>
            </a:r>
            <a:r>
              <a:rPr lang="fr-CH" dirty="0" err="1" smtClean="0"/>
              <a:t>anxiety</a:t>
            </a:r>
            <a:endParaRPr lang="fr-CH"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28728" y="642918"/>
            <a:ext cx="6643710" cy="1201757"/>
          </a:xfrm>
        </p:spPr>
        <p:txBody>
          <a:bodyPr>
            <a:normAutofit/>
          </a:bodyPr>
          <a:lstStyle/>
          <a:p>
            <a:pPr eaLnBrk="1" hangingPunct="1"/>
            <a:r>
              <a:rPr lang="fr-CH" sz="3200" dirty="0" smtClean="0"/>
              <a:t>Logique d’intervention</a:t>
            </a:r>
            <a:endParaRPr lang="fr-FR" sz="3200" dirty="0" smtClean="0"/>
          </a:p>
        </p:txBody>
      </p:sp>
      <p:sp>
        <p:nvSpPr>
          <p:cNvPr id="323588" name="Text Box 4"/>
          <p:cNvSpPr txBox="1">
            <a:spLocks noChangeArrowheads="1"/>
          </p:cNvSpPr>
          <p:nvPr/>
        </p:nvSpPr>
        <p:spPr bwMode="auto">
          <a:xfrm>
            <a:off x="3428992" y="1829742"/>
            <a:ext cx="2382383" cy="523220"/>
          </a:xfrm>
          <a:prstGeom prst="rect">
            <a:avLst/>
          </a:prstGeom>
          <a:noFill/>
          <a:ln w="9525">
            <a:noFill/>
            <a:miter lim="800000"/>
            <a:headEnd/>
            <a:tailEnd/>
          </a:ln>
        </p:spPr>
        <p:txBody>
          <a:bodyPr wrap="none">
            <a:spAutoFit/>
          </a:bodyPr>
          <a:lstStyle/>
          <a:p>
            <a:r>
              <a:rPr lang="fr-CH" sz="2800" b="1" dirty="0" err="1" smtClean="0">
                <a:solidFill>
                  <a:srgbClr val="CC3300"/>
                </a:solidFill>
                <a:latin typeface="Univers" pitchFamily="34" charset="0"/>
              </a:rPr>
              <a:t>Immediately</a:t>
            </a:r>
            <a:r>
              <a:rPr lang="fr-CH" sz="2800" b="1" dirty="0" smtClean="0">
                <a:solidFill>
                  <a:srgbClr val="CC3300"/>
                </a:solidFill>
                <a:latin typeface="Univers" pitchFamily="34" charset="0"/>
              </a:rPr>
              <a:t>!</a:t>
            </a:r>
            <a:endParaRPr lang="fr-FR" sz="2800" b="1" dirty="0">
              <a:solidFill>
                <a:srgbClr val="CC3300"/>
              </a:solidFill>
              <a:latin typeface="Univers" pitchFamily="34" charset="0"/>
            </a:endParaRPr>
          </a:p>
        </p:txBody>
      </p:sp>
      <p:sp>
        <p:nvSpPr>
          <p:cNvPr id="6" name="Text Box 4"/>
          <p:cNvSpPr txBox="1">
            <a:spLocks noChangeArrowheads="1"/>
          </p:cNvSpPr>
          <p:nvPr/>
        </p:nvSpPr>
        <p:spPr bwMode="auto">
          <a:xfrm>
            <a:off x="928688" y="4786313"/>
            <a:ext cx="7143750" cy="1200329"/>
          </a:xfrm>
          <a:prstGeom prst="rect">
            <a:avLst/>
          </a:prstGeom>
          <a:noFill/>
          <a:ln w="9525">
            <a:noFill/>
            <a:miter lim="800000"/>
            <a:headEnd/>
            <a:tailEnd/>
          </a:ln>
        </p:spPr>
        <p:txBody>
          <a:bodyPr>
            <a:spAutoFit/>
          </a:bodyPr>
          <a:lstStyle/>
          <a:p>
            <a:pPr algn="ctr">
              <a:lnSpc>
                <a:spcPct val="150000"/>
              </a:lnSpc>
            </a:pPr>
            <a:r>
              <a:rPr lang="fr-CH" sz="2400" b="1" dirty="0" err="1" smtClean="0">
                <a:solidFill>
                  <a:srgbClr val="CC3300"/>
                </a:solidFill>
                <a:latin typeface="Univers" pitchFamily="34" charset="0"/>
              </a:rPr>
              <a:t>External</a:t>
            </a:r>
            <a:r>
              <a:rPr lang="fr-CH" sz="2400" b="1" dirty="0" smtClean="0">
                <a:solidFill>
                  <a:srgbClr val="CC3300"/>
                </a:solidFill>
                <a:latin typeface="Univers" pitchFamily="34" charset="0"/>
              </a:rPr>
              <a:t>, </a:t>
            </a:r>
            <a:r>
              <a:rPr lang="fr-CH" sz="2400" b="1" dirty="0" err="1" smtClean="0">
                <a:solidFill>
                  <a:srgbClr val="CC3300"/>
                </a:solidFill>
                <a:latin typeface="Univers" pitchFamily="34" charset="0"/>
              </a:rPr>
              <a:t>unilateral</a:t>
            </a:r>
            <a:r>
              <a:rPr lang="fr-CH" sz="2400" b="1" dirty="0" smtClean="0">
                <a:solidFill>
                  <a:srgbClr val="CC3300"/>
                </a:solidFill>
                <a:latin typeface="Univers" pitchFamily="34" charset="0"/>
              </a:rPr>
              <a:t> action, </a:t>
            </a:r>
            <a:r>
              <a:rPr lang="fr-CH" sz="2400" b="1" dirty="0" err="1" smtClean="0">
                <a:solidFill>
                  <a:srgbClr val="CC3300"/>
                </a:solidFill>
                <a:latin typeface="Univers" pitchFamily="34" charset="0"/>
              </a:rPr>
              <a:t>calm</a:t>
            </a:r>
            <a:r>
              <a:rPr lang="fr-CH" sz="2400" b="1" dirty="0" smtClean="0">
                <a:solidFill>
                  <a:srgbClr val="CC3300"/>
                </a:solidFill>
                <a:latin typeface="Univers" pitchFamily="34" charset="0"/>
              </a:rPr>
              <a:t>-</a:t>
            </a:r>
            <a:r>
              <a:rPr lang="fr-CH" sz="2400" b="1" dirty="0" err="1" smtClean="0">
                <a:solidFill>
                  <a:srgbClr val="CC3300"/>
                </a:solidFill>
                <a:latin typeface="Univers" pitchFamily="34" charset="0"/>
              </a:rPr>
              <a:t>oriented</a:t>
            </a:r>
            <a:r>
              <a:rPr lang="fr-CH" sz="2400" b="1" dirty="0" smtClean="0">
                <a:solidFill>
                  <a:srgbClr val="CC3300"/>
                </a:solidFill>
                <a:latin typeface="Univers" pitchFamily="34" charset="0"/>
              </a:rPr>
              <a:t>.</a:t>
            </a:r>
          </a:p>
          <a:p>
            <a:pPr algn="ctr">
              <a:lnSpc>
                <a:spcPct val="150000"/>
              </a:lnSpc>
            </a:pPr>
            <a:r>
              <a:rPr lang="fr-CH" sz="2400" b="1" dirty="0" err="1" smtClean="0">
                <a:solidFill>
                  <a:srgbClr val="CC3300"/>
                </a:solidFill>
                <a:latin typeface="Univers" pitchFamily="34" charset="0"/>
              </a:rPr>
              <a:t>Don’t</a:t>
            </a:r>
            <a:r>
              <a:rPr lang="fr-CH" sz="2400" b="1" dirty="0" smtClean="0">
                <a:solidFill>
                  <a:srgbClr val="CC3300"/>
                </a:solidFill>
                <a:latin typeface="Univers" pitchFamily="34" charset="0"/>
              </a:rPr>
              <a:t> change the system</a:t>
            </a:r>
            <a:endParaRPr lang="fr-FR" sz="2400" b="1" dirty="0">
              <a:solidFill>
                <a:srgbClr val="CC3300"/>
              </a:solidFill>
              <a:latin typeface="Univers" pitchFamily="34" charset="0"/>
            </a:endParaRPr>
          </a:p>
        </p:txBody>
      </p:sp>
      <p:pic>
        <p:nvPicPr>
          <p:cNvPr id="13317" name="Picture 8" descr="http://it.dreamstime.com/business-man-find-missing-piece-puzzle-path-thumb17881961.jpg"/>
          <p:cNvPicPr>
            <a:picLocks noChangeAspect="1" noChangeArrowheads="1"/>
          </p:cNvPicPr>
          <p:nvPr/>
        </p:nvPicPr>
        <p:blipFill>
          <a:blip r:embed="rId3" cstate="print"/>
          <a:srcRect/>
          <a:stretch>
            <a:fillRect/>
          </a:stretch>
        </p:blipFill>
        <p:spPr bwMode="auto">
          <a:xfrm>
            <a:off x="3857625" y="2714625"/>
            <a:ext cx="1470025"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3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autoUpdateAnimBg="0"/>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1620838" y="643732"/>
            <a:ext cx="7065962" cy="570690"/>
          </a:xfrm>
        </p:spPr>
        <p:txBody>
          <a:bodyPr>
            <a:normAutofit/>
          </a:bodyPr>
          <a:lstStyle/>
          <a:p>
            <a:r>
              <a:rPr lang="fr-CH" sz="3200" dirty="0" err="1" smtClean="0"/>
              <a:t>Synthesis</a:t>
            </a:r>
            <a:endParaRPr lang="fr-CH" sz="3200" dirty="0" smtClean="0"/>
          </a:p>
        </p:txBody>
      </p:sp>
      <p:sp>
        <p:nvSpPr>
          <p:cNvPr id="14339" name="Espace réservé du contenu 2"/>
          <p:cNvSpPr>
            <a:spLocks noGrp="1"/>
          </p:cNvSpPr>
          <p:nvPr>
            <p:ph idx="1"/>
          </p:nvPr>
        </p:nvSpPr>
        <p:spPr>
          <a:xfrm>
            <a:off x="1357290" y="1571613"/>
            <a:ext cx="6770710" cy="4492638"/>
          </a:xfrm>
        </p:spPr>
        <p:txBody>
          <a:bodyPr>
            <a:normAutofit/>
          </a:bodyPr>
          <a:lstStyle/>
          <a:p>
            <a:pPr>
              <a:lnSpc>
                <a:spcPct val="150000"/>
              </a:lnSpc>
              <a:spcAft>
                <a:spcPts val="600"/>
              </a:spcAft>
            </a:pPr>
            <a:r>
              <a:rPr lang="fr-CH" dirty="0" smtClean="0"/>
              <a:t>Let the patient « use » us </a:t>
            </a:r>
          </a:p>
          <a:p>
            <a:pPr>
              <a:lnSpc>
                <a:spcPct val="150000"/>
              </a:lnSpc>
              <a:spcAft>
                <a:spcPts val="600"/>
              </a:spcAft>
            </a:pPr>
            <a:r>
              <a:rPr lang="fr-CH" dirty="0" smtClean="0"/>
              <a:t>Stop </a:t>
            </a:r>
            <a:r>
              <a:rPr lang="fr-CH" dirty="0" err="1" smtClean="0"/>
              <a:t>anxiety</a:t>
            </a:r>
            <a:endParaRPr lang="fr-CH" dirty="0" smtClean="0"/>
          </a:p>
          <a:p>
            <a:pPr>
              <a:lnSpc>
                <a:spcPct val="150000"/>
              </a:lnSpc>
              <a:spcAft>
                <a:spcPts val="600"/>
              </a:spcAft>
            </a:pPr>
            <a:r>
              <a:rPr lang="fr-CH" dirty="0" smtClean="0"/>
              <a:t>Limited </a:t>
            </a:r>
            <a:r>
              <a:rPr lang="fr-CH" dirty="0" err="1" smtClean="0"/>
              <a:t>efficacity</a:t>
            </a:r>
            <a:endParaRPr lang="fr-CH" dirty="0" smtClean="0"/>
          </a:p>
          <a:p>
            <a:pPr>
              <a:lnSpc>
                <a:spcPct val="150000"/>
              </a:lnSpc>
              <a:spcAft>
                <a:spcPts val="600"/>
              </a:spcAft>
            </a:pPr>
            <a:r>
              <a:rPr lang="fr-CH" dirty="0" err="1" smtClean="0"/>
              <a:t>Risk</a:t>
            </a:r>
            <a:r>
              <a:rPr lang="fr-CH" dirty="0" smtClean="0"/>
              <a:t> of </a:t>
            </a:r>
            <a:r>
              <a:rPr lang="fr-CH" dirty="0" err="1" smtClean="0"/>
              <a:t>recidive</a:t>
            </a:r>
            <a:endParaRPr lang="fr-CH"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UG_PPOIN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HUG_PPOINT.thmx</Template>
  <TotalTime>15195</TotalTime>
  <Words>2219</Words>
  <Application>Microsoft Office PowerPoint</Application>
  <PresentationFormat>Affichage à l'écran (4:3)</PresentationFormat>
  <Paragraphs>289</Paragraphs>
  <Slides>36</Slides>
  <Notes>35</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HUG_PPOINT</vt:lpstr>
      <vt:lpstr>BUDAPEST 2015</vt:lpstr>
      <vt:lpstr>EMERGENCY in general</vt:lpstr>
      <vt:lpstr>Urgence: psychiatric definition</vt:lpstr>
      <vt:lpstr>Urgency in addiction field</vt:lpstr>
      <vt:lpstr>Urgency: characteristics</vt:lpstr>
      <vt:lpstr>Urgence: ingrédients et conséquences</vt:lpstr>
      <vt:lpstr>Which one??</vt:lpstr>
      <vt:lpstr>Logique d’intervention</vt:lpstr>
      <vt:lpstr>Synthesis</vt:lpstr>
      <vt:lpstr>En conclusion</vt:lpstr>
      <vt:lpstr>CRISIS</vt:lpstr>
      <vt:lpstr>Diapositive 12</vt:lpstr>
      <vt:lpstr>crisis: Caplan</vt:lpstr>
      <vt:lpstr>3 main concepts</vt:lpstr>
      <vt:lpstr>crisis : Morin</vt:lpstr>
      <vt:lpstr>crisis : Haynal</vt:lpstr>
      <vt:lpstr>crisis : Gilliéron</vt:lpstr>
      <vt:lpstr>crisis: Ludwig von Bertalanffy </vt:lpstr>
      <vt:lpstr>Crise: caractéristiques</vt:lpstr>
      <vt:lpstr>Particularités de la crise  dans l’addiction</vt:lpstr>
      <vt:lpstr>Relation d’attachement  ambivalente</vt:lpstr>
      <vt:lpstr>Le comportement: problème ou solution?</vt:lpstr>
      <vt:lpstr>Succession de crises</vt:lpstr>
      <vt:lpstr>Urgentisation de la crise</vt:lpstr>
      <vt:lpstr>Lorsque le patient consulte…</vt:lpstr>
      <vt:lpstr>Vulnérabilité au stress  et à l’anxiété</vt:lpstr>
      <vt:lpstr>L’addiction: un trouble émotionnel?</vt:lpstr>
      <vt:lpstr>Addiction et comorbidités psychiatriques</vt:lpstr>
      <vt:lpstr>Absence de support social et succession de pertes</vt:lpstr>
      <vt:lpstr>intervention</vt:lpstr>
      <vt:lpstr>crisis: characteristics</vt:lpstr>
      <vt:lpstr>the intervention process</vt:lpstr>
      <vt:lpstr>Aims of crisis intervention</vt:lpstr>
      <vt:lpstr>A emporter</vt:lpstr>
      <vt:lpstr>Diapositive 35</vt:lpstr>
      <vt:lpstr>Diapositive 36</vt:lpstr>
    </vt:vector>
  </TitlesOfParts>
  <Company>HUG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Antoine.Geissbuhler@unige.ch</dc:creator>
  <cp:lastModifiedBy>admin</cp:lastModifiedBy>
  <cp:revision>1255</cp:revision>
  <dcterms:created xsi:type="dcterms:W3CDTF">2012-06-06T08:24:58Z</dcterms:created>
  <dcterms:modified xsi:type="dcterms:W3CDTF">2016-05-05T05:40:02Z</dcterms:modified>
</cp:coreProperties>
</file>